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7.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0.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3.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4.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6.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3"/>
  </p:notesMasterIdLst>
  <p:sldIdLst>
    <p:sldId id="288" r:id="rId3"/>
    <p:sldId id="302" r:id="rId4"/>
    <p:sldId id="350" r:id="rId5"/>
    <p:sldId id="323" r:id="rId6"/>
    <p:sldId id="374" r:id="rId7"/>
    <p:sldId id="300" r:id="rId8"/>
    <p:sldId id="375" r:id="rId9"/>
    <p:sldId id="376" r:id="rId10"/>
    <p:sldId id="377" r:id="rId11"/>
    <p:sldId id="378" r:id="rId12"/>
    <p:sldId id="379" r:id="rId13"/>
    <p:sldId id="398"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Lst>
  <p:sldSz cx="12192000" cy="6858000"/>
  <p:notesSz cx="6950075" cy="9236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therage, Andy" initials="DA" lastIdx="4" clrIdx="0">
    <p:extLst>
      <p:ext uri="{19B8F6BF-5375-455C-9EA6-DF929625EA0E}">
        <p15:presenceInfo xmlns:p15="http://schemas.microsoft.com/office/powerpoint/2012/main" userId="S-1-5-21-2000478354-1592454029-839522115-5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69" autoAdjust="0"/>
    <p:restoredTop sz="84279" autoAdjust="0"/>
  </p:normalViewPr>
  <p:slideViewPr>
    <p:cSldViewPr snapToGrid="0">
      <p:cViewPr varScale="1">
        <p:scale>
          <a:sx n="97" d="100"/>
          <a:sy n="97"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86AAB23-F54B-490E-9562-5A0FEC52345A}" type="datetimeFigureOut">
              <a:rPr lang="en-US" smtClean="0"/>
              <a:t>9/7/2023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EF7316E-A6CB-4DCE-9015-928C9ACE6017}" type="slidenum">
              <a:rPr lang="en-US" smtClean="0"/>
              <a:t>‹#›</a:t>
            </a:fld>
            <a:endParaRPr lang="en-US"/>
          </a:p>
        </p:txBody>
      </p:sp>
    </p:spTree>
    <p:extLst>
      <p:ext uri="{BB962C8B-B14F-4D97-AF65-F5344CB8AC3E}">
        <p14:creationId xmlns:p14="http://schemas.microsoft.com/office/powerpoint/2010/main" val="66106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custDataLst>
              <p:tags r:id="rId1"/>
            </p:custDataLst>
          </p:nvPr>
        </p:nvSpPr>
        <p:spPr>
          <a:xfrm>
            <a:off x="422275" y="704850"/>
            <a:ext cx="6259513" cy="3521075"/>
          </a:xfrm>
          <a:ln cap="flat">
            <a:headEnd type="none" w="med" len="med"/>
            <a:tailEnd type="none" w="med" len="med"/>
          </a:ln>
        </p:spPr>
      </p:sp>
      <p:sp>
        <p:nvSpPr>
          <p:cNvPr id="49155" name="Notes Placeholder 2"/>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4916"/>
            <a:endParaRPr lang="en-US" altLang="en-US" sz="900">
              <a:latin typeface="Arial" panose="020B0604020202020204" pitchFamily="34" charset="0"/>
            </a:endParaRPr>
          </a:p>
        </p:txBody>
      </p:sp>
      <p:sp>
        <p:nvSpPr>
          <p:cNvPr id="49156" name="Slide Number Placeholder 3"/>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51494" indent="-289036">
              <a:spcBef>
                <a:spcPct val="30000"/>
              </a:spcBef>
              <a:defRPr sz="1200">
                <a:solidFill>
                  <a:schemeClr val="tx1"/>
                </a:solidFill>
                <a:latin typeface="Calibri" panose="020F0502020204030204" pitchFamily="34" charset="0"/>
                <a:cs typeface="Arial" panose="020B0604020202020204" pitchFamily="34" charset="0"/>
              </a:defRPr>
            </a:lvl2pPr>
            <a:lvl3pPr marL="1156145" indent="-231229">
              <a:spcBef>
                <a:spcPct val="30000"/>
              </a:spcBef>
              <a:defRPr sz="1200">
                <a:solidFill>
                  <a:schemeClr val="tx1"/>
                </a:solidFill>
                <a:latin typeface="Calibri" panose="020F0502020204030204" pitchFamily="34" charset="0"/>
                <a:cs typeface="Arial" panose="020B0604020202020204" pitchFamily="34" charset="0"/>
              </a:defRPr>
            </a:lvl3pPr>
            <a:lvl4pPr marL="1618602" indent="-231229">
              <a:spcBef>
                <a:spcPct val="30000"/>
              </a:spcBef>
              <a:defRPr sz="1200">
                <a:solidFill>
                  <a:schemeClr val="tx1"/>
                </a:solidFill>
                <a:latin typeface="Calibri" panose="020F0502020204030204" pitchFamily="34" charset="0"/>
                <a:cs typeface="Arial" panose="020B0604020202020204" pitchFamily="34" charset="0"/>
              </a:defRPr>
            </a:lvl4pPr>
            <a:lvl5pPr marL="2081060" indent="-231229">
              <a:spcBef>
                <a:spcPct val="30000"/>
              </a:spcBef>
              <a:defRPr sz="1200">
                <a:solidFill>
                  <a:schemeClr val="tx1"/>
                </a:solidFill>
                <a:latin typeface="Calibri" panose="020F0502020204030204" pitchFamily="34" charset="0"/>
                <a:cs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0" hangingPunct="0">
              <a:spcBef>
                <a:spcPct val="0"/>
              </a:spcBef>
            </a:pPr>
            <a:endParaRPr lang="en-US" altLang="en-US" smtClean="0">
              <a:ln>
                <a:noFill/>
              </a:ln>
              <a:solidFill>
                <a:srgbClr val="000000"/>
              </a:solidFill>
              <a:latin typeface="Arial" panose="020B0604020202020204" pitchFamily="34" charset="0"/>
            </a:endParaRPr>
          </a:p>
        </p:txBody>
      </p:sp>
    </p:spTree>
    <p:extLst>
      <p:ext uri="{BB962C8B-B14F-4D97-AF65-F5344CB8AC3E}">
        <p14:creationId xmlns:p14="http://schemas.microsoft.com/office/powerpoint/2010/main" val="228705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11</a:t>
            </a:fld>
            <a:endParaRPr lang="en-US" altLang="en-US" smtClean="0">
              <a:ln>
                <a:noFill/>
              </a:ln>
              <a:solidFill>
                <a:schemeClr val="tx1"/>
              </a:solidFill>
            </a:endParaRPr>
          </a:p>
        </p:txBody>
      </p:sp>
    </p:spTree>
    <p:extLst>
      <p:ext uri="{BB962C8B-B14F-4D97-AF65-F5344CB8AC3E}">
        <p14:creationId xmlns:p14="http://schemas.microsoft.com/office/powerpoint/2010/main" val="252450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12</a:t>
            </a:fld>
            <a:endParaRPr lang="en-US" altLang="en-US" smtClean="0">
              <a:ln>
                <a:noFill/>
              </a:ln>
              <a:solidFill>
                <a:schemeClr val="tx1"/>
              </a:solidFill>
            </a:endParaRPr>
          </a:p>
        </p:txBody>
      </p:sp>
    </p:spTree>
    <p:extLst>
      <p:ext uri="{BB962C8B-B14F-4D97-AF65-F5344CB8AC3E}">
        <p14:creationId xmlns:p14="http://schemas.microsoft.com/office/powerpoint/2010/main" val="122073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13</a:t>
            </a:fld>
            <a:endParaRPr lang="en-US" altLang="en-US" smtClean="0">
              <a:ln>
                <a:noFill/>
              </a:ln>
              <a:solidFill>
                <a:schemeClr val="tx1"/>
              </a:solidFill>
            </a:endParaRPr>
          </a:p>
        </p:txBody>
      </p:sp>
    </p:spTree>
    <p:extLst>
      <p:ext uri="{BB962C8B-B14F-4D97-AF65-F5344CB8AC3E}">
        <p14:creationId xmlns:p14="http://schemas.microsoft.com/office/powerpoint/2010/main" val="287976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14</a:t>
            </a:fld>
            <a:endParaRPr lang="en-US" altLang="en-US" smtClean="0">
              <a:ln>
                <a:noFill/>
              </a:ln>
              <a:solidFill>
                <a:schemeClr val="tx1"/>
              </a:solidFill>
            </a:endParaRPr>
          </a:p>
        </p:txBody>
      </p:sp>
    </p:spTree>
    <p:extLst>
      <p:ext uri="{BB962C8B-B14F-4D97-AF65-F5344CB8AC3E}">
        <p14:creationId xmlns:p14="http://schemas.microsoft.com/office/powerpoint/2010/main" val="43352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15</a:t>
            </a:fld>
            <a:endParaRPr lang="en-US" altLang="en-US" smtClean="0">
              <a:ln>
                <a:noFill/>
              </a:ln>
              <a:solidFill>
                <a:schemeClr val="tx1"/>
              </a:solidFill>
            </a:endParaRPr>
          </a:p>
        </p:txBody>
      </p:sp>
    </p:spTree>
    <p:extLst>
      <p:ext uri="{BB962C8B-B14F-4D97-AF65-F5344CB8AC3E}">
        <p14:creationId xmlns:p14="http://schemas.microsoft.com/office/powerpoint/2010/main" val="2891663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16</a:t>
            </a:fld>
            <a:endParaRPr lang="en-US" altLang="en-US" smtClean="0">
              <a:ln>
                <a:noFill/>
              </a:ln>
              <a:solidFill>
                <a:schemeClr val="tx1"/>
              </a:solidFill>
            </a:endParaRPr>
          </a:p>
        </p:txBody>
      </p:sp>
    </p:spTree>
    <p:extLst>
      <p:ext uri="{BB962C8B-B14F-4D97-AF65-F5344CB8AC3E}">
        <p14:creationId xmlns:p14="http://schemas.microsoft.com/office/powerpoint/2010/main" val="311351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custDataLst>
              <p:tags r:id="rId1"/>
            </p:custDataLst>
          </p:nvPr>
        </p:nvSpPr>
        <p:spPr>
          <a:xfrm>
            <a:off x="422275" y="704850"/>
            <a:ext cx="6259513" cy="3521075"/>
          </a:xfrm>
          <a:ln cap="flat">
            <a:headEnd type="none" w="med" len="med"/>
            <a:tailEnd type="none" w="med" len="med"/>
          </a:ln>
        </p:spPr>
      </p:sp>
      <p:sp>
        <p:nvSpPr>
          <p:cNvPr id="52227"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2228" name="Slide Number Placeholder 3"/>
          <p:cNvSpPr>
            <a:spLocks noGrp="1" noChangeArrowheads="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cs typeface="Arial" pitchFamily="34" charset="0"/>
              </a:defRPr>
            </a:lvl1pPr>
            <a:lvl2pPr marL="751494" indent="-289036">
              <a:spcBef>
                <a:spcPct val="30000"/>
              </a:spcBef>
              <a:defRPr sz="1200">
                <a:solidFill>
                  <a:schemeClr val="tx1"/>
                </a:solidFill>
                <a:latin typeface="Calibri" panose="020F0502020204030204" pitchFamily="34" charset="0"/>
                <a:cs typeface="Arial" pitchFamily="34" charset="0"/>
              </a:defRPr>
            </a:lvl2pPr>
            <a:lvl3pPr marL="1156145" indent="-231229">
              <a:spcBef>
                <a:spcPct val="30000"/>
              </a:spcBef>
              <a:defRPr sz="1200">
                <a:solidFill>
                  <a:schemeClr val="tx1"/>
                </a:solidFill>
                <a:latin typeface="Calibri" panose="020F0502020204030204" pitchFamily="34" charset="0"/>
                <a:cs typeface="Arial" pitchFamily="34" charset="0"/>
              </a:defRPr>
            </a:lvl3pPr>
            <a:lvl4pPr marL="1618602" indent="-231229">
              <a:spcBef>
                <a:spcPct val="30000"/>
              </a:spcBef>
              <a:defRPr sz="1200">
                <a:solidFill>
                  <a:schemeClr val="tx1"/>
                </a:solidFill>
                <a:latin typeface="Calibri" panose="020F0502020204030204" pitchFamily="34" charset="0"/>
                <a:cs typeface="Arial" pitchFamily="34" charset="0"/>
              </a:defRPr>
            </a:lvl4pPr>
            <a:lvl5pPr marL="2081060" indent="-231229">
              <a:spcBef>
                <a:spcPct val="30000"/>
              </a:spcBef>
              <a:defRPr sz="1200">
                <a:solidFill>
                  <a:schemeClr val="tx1"/>
                </a:solidFill>
                <a:latin typeface="Calibri" panose="020F0502020204030204" pitchFamily="34" charset="0"/>
                <a:cs typeface="Arial"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9pPr>
          </a:lstStyle>
          <a:p>
            <a:pPr eaLnBrk="0" hangingPunct="0">
              <a:spcBef>
                <a:spcPct val="0"/>
              </a:spcBef>
            </a:pPr>
            <a:endParaRPr lang="en-US" altLang="en-US" smtClean="0">
              <a:ln>
                <a:noFill/>
              </a:ln>
              <a:solidFill>
                <a:srgbClr val="000000"/>
              </a:solidFill>
              <a:latin typeface="Arial" pitchFamily="34" charset="0"/>
            </a:endParaRPr>
          </a:p>
        </p:txBody>
      </p:sp>
    </p:spTree>
    <p:extLst>
      <p:ext uri="{BB962C8B-B14F-4D97-AF65-F5344CB8AC3E}">
        <p14:creationId xmlns:p14="http://schemas.microsoft.com/office/powerpoint/2010/main" val="2618381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4275"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4276"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EAADEDFC-293A-4BF1-ABE5-D425661F52B9}" type="slidenum">
              <a:rPr lang="en-US" altLang="en-US" smtClean="0">
                <a:ln>
                  <a:noFill/>
                </a:ln>
                <a:solidFill>
                  <a:schemeClr val="tx1"/>
                </a:solidFill>
              </a:rPr>
              <a:pPr>
                <a:buSzTx/>
              </a:pPr>
              <a:t>18</a:t>
            </a:fld>
            <a:endParaRPr lang="en-US" altLang="en-US" smtClean="0">
              <a:ln>
                <a:noFill/>
              </a:ln>
              <a:solidFill>
                <a:schemeClr val="tx1"/>
              </a:solidFill>
            </a:endParaRPr>
          </a:p>
        </p:txBody>
      </p:sp>
    </p:spTree>
    <p:extLst>
      <p:ext uri="{BB962C8B-B14F-4D97-AF65-F5344CB8AC3E}">
        <p14:creationId xmlns:p14="http://schemas.microsoft.com/office/powerpoint/2010/main" val="284027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8371"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8372"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0D19F427-2EBF-4611-9694-B8CE5770FE8D}" type="slidenum">
              <a:rPr lang="en-US" altLang="en-US" smtClean="0">
                <a:ln>
                  <a:noFill/>
                </a:ln>
                <a:solidFill>
                  <a:schemeClr val="tx1"/>
                </a:solidFill>
              </a:rPr>
              <a:pPr>
                <a:buSzTx/>
              </a:pPr>
              <a:t>19</a:t>
            </a:fld>
            <a:endParaRPr lang="en-US" altLang="en-US" smtClean="0">
              <a:ln>
                <a:noFill/>
              </a:ln>
              <a:solidFill>
                <a:schemeClr val="tx1"/>
              </a:solidFill>
            </a:endParaRPr>
          </a:p>
        </p:txBody>
      </p:sp>
    </p:spTree>
    <p:extLst>
      <p:ext uri="{BB962C8B-B14F-4D97-AF65-F5344CB8AC3E}">
        <p14:creationId xmlns:p14="http://schemas.microsoft.com/office/powerpoint/2010/main" val="3584368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60419"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60420"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C2007663-E45C-42EB-B991-F46916217D7B}" type="slidenum">
              <a:rPr lang="en-US" altLang="en-US" smtClean="0">
                <a:ln>
                  <a:noFill/>
                </a:ln>
                <a:solidFill>
                  <a:schemeClr val="tx1"/>
                </a:solidFill>
              </a:rPr>
              <a:pPr>
                <a:buSzTx/>
              </a:pPr>
              <a:t>20</a:t>
            </a:fld>
            <a:endParaRPr lang="en-US" altLang="en-US" smtClean="0">
              <a:ln>
                <a:noFill/>
              </a:ln>
              <a:solidFill>
                <a:schemeClr val="tx1"/>
              </a:solidFill>
            </a:endParaRPr>
          </a:p>
        </p:txBody>
      </p:sp>
    </p:spTree>
    <p:extLst>
      <p:ext uri="{BB962C8B-B14F-4D97-AF65-F5344CB8AC3E}">
        <p14:creationId xmlns:p14="http://schemas.microsoft.com/office/powerpoint/2010/main" val="138604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1203" name="Notes Placeholder 2"/>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4916"/>
            <a:endParaRPr lang="en-US" altLang="en-US" sz="900">
              <a:latin typeface="Arial" panose="020B0604020202020204" pitchFamily="34" charset="0"/>
            </a:endParaRPr>
          </a:p>
        </p:txBody>
      </p:sp>
      <p:sp>
        <p:nvSpPr>
          <p:cNvPr id="51204" name="Slide Number Placeholder 3"/>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51494" indent="-289036">
              <a:spcBef>
                <a:spcPct val="30000"/>
              </a:spcBef>
              <a:defRPr sz="1200">
                <a:solidFill>
                  <a:schemeClr val="tx1"/>
                </a:solidFill>
                <a:latin typeface="Calibri" panose="020F0502020204030204" pitchFamily="34" charset="0"/>
                <a:cs typeface="Arial" panose="020B0604020202020204" pitchFamily="34" charset="0"/>
              </a:defRPr>
            </a:lvl2pPr>
            <a:lvl3pPr marL="1156145" indent="-231229">
              <a:spcBef>
                <a:spcPct val="30000"/>
              </a:spcBef>
              <a:defRPr sz="1200">
                <a:solidFill>
                  <a:schemeClr val="tx1"/>
                </a:solidFill>
                <a:latin typeface="Calibri" panose="020F0502020204030204" pitchFamily="34" charset="0"/>
                <a:cs typeface="Arial" panose="020B0604020202020204" pitchFamily="34" charset="0"/>
              </a:defRPr>
            </a:lvl3pPr>
            <a:lvl4pPr marL="1618602" indent="-231229">
              <a:spcBef>
                <a:spcPct val="30000"/>
              </a:spcBef>
              <a:defRPr sz="1200">
                <a:solidFill>
                  <a:schemeClr val="tx1"/>
                </a:solidFill>
                <a:latin typeface="Calibri" panose="020F0502020204030204" pitchFamily="34" charset="0"/>
                <a:cs typeface="Arial" panose="020B0604020202020204" pitchFamily="34" charset="0"/>
              </a:defRPr>
            </a:lvl4pPr>
            <a:lvl5pPr marL="2081060" indent="-231229">
              <a:spcBef>
                <a:spcPct val="30000"/>
              </a:spcBef>
              <a:defRPr sz="1200">
                <a:solidFill>
                  <a:schemeClr val="tx1"/>
                </a:solidFill>
                <a:latin typeface="Calibri" panose="020F0502020204030204" pitchFamily="34" charset="0"/>
                <a:cs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0" hangingPunct="0">
              <a:spcBef>
                <a:spcPct val="0"/>
              </a:spcBef>
            </a:pPr>
            <a:endParaRPr lang="en-US" altLang="en-US" smtClean="0">
              <a:ln>
                <a:noFill/>
              </a:ln>
              <a:latin typeface="Arial" panose="020B0604020202020204" pitchFamily="34" charset="0"/>
            </a:endParaRPr>
          </a:p>
        </p:txBody>
      </p:sp>
    </p:spTree>
    <p:extLst>
      <p:ext uri="{BB962C8B-B14F-4D97-AF65-F5344CB8AC3E}">
        <p14:creationId xmlns:p14="http://schemas.microsoft.com/office/powerpoint/2010/main" val="369696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62467"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62468"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FBBC4E14-11FB-40B3-ADAC-D55B3E93D0DC}" type="slidenum">
              <a:rPr lang="en-US" altLang="en-US" smtClean="0">
                <a:ln>
                  <a:noFill/>
                </a:ln>
                <a:solidFill>
                  <a:schemeClr val="tx1"/>
                </a:solidFill>
              </a:rPr>
              <a:pPr>
                <a:buSzTx/>
              </a:pPr>
              <a:t>21</a:t>
            </a:fld>
            <a:endParaRPr lang="en-US" altLang="en-US" smtClean="0">
              <a:ln>
                <a:noFill/>
              </a:ln>
              <a:solidFill>
                <a:schemeClr val="tx1"/>
              </a:solidFill>
            </a:endParaRPr>
          </a:p>
        </p:txBody>
      </p:sp>
    </p:spTree>
    <p:extLst>
      <p:ext uri="{BB962C8B-B14F-4D97-AF65-F5344CB8AC3E}">
        <p14:creationId xmlns:p14="http://schemas.microsoft.com/office/powerpoint/2010/main" val="359252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64515"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64516"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1926192D-418E-47F2-BF9A-BDC3BD771C27}" type="slidenum">
              <a:rPr lang="en-US" altLang="en-US" smtClean="0">
                <a:ln>
                  <a:noFill/>
                </a:ln>
                <a:solidFill>
                  <a:schemeClr val="tx1"/>
                </a:solidFill>
              </a:rPr>
              <a:pPr>
                <a:buSzTx/>
              </a:pPr>
              <a:t>22</a:t>
            </a:fld>
            <a:endParaRPr lang="en-US" altLang="en-US" smtClean="0">
              <a:ln>
                <a:noFill/>
              </a:ln>
              <a:solidFill>
                <a:schemeClr val="tx1"/>
              </a:solidFill>
            </a:endParaRPr>
          </a:p>
        </p:txBody>
      </p:sp>
    </p:spTree>
    <p:extLst>
      <p:ext uri="{BB962C8B-B14F-4D97-AF65-F5344CB8AC3E}">
        <p14:creationId xmlns:p14="http://schemas.microsoft.com/office/powerpoint/2010/main" val="418072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68611"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68612"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72377E22-3058-49A7-9122-91987993E3C3}" type="slidenum">
              <a:rPr lang="en-US" altLang="en-US" smtClean="0">
                <a:ln>
                  <a:noFill/>
                </a:ln>
                <a:solidFill>
                  <a:schemeClr val="tx1"/>
                </a:solidFill>
              </a:rPr>
              <a:pPr>
                <a:buSzTx/>
              </a:pPr>
              <a:t>23</a:t>
            </a:fld>
            <a:endParaRPr lang="en-US" altLang="en-US" smtClean="0">
              <a:ln>
                <a:noFill/>
              </a:ln>
              <a:solidFill>
                <a:schemeClr val="tx1"/>
              </a:solidFill>
            </a:endParaRPr>
          </a:p>
        </p:txBody>
      </p:sp>
    </p:spTree>
    <p:extLst>
      <p:ext uri="{BB962C8B-B14F-4D97-AF65-F5344CB8AC3E}">
        <p14:creationId xmlns:p14="http://schemas.microsoft.com/office/powerpoint/2010/main" val="3881063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70659"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70660"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AF031830-AA00-47C5-ADD8-D1C90E4E9B9B}" type="slidenum">
              <a:rPr lang="en-US" altLang="en-US" smtClean="0">
                <a:ln>
                  <a:noFill/>
                </a:ln>
                <a:solidFill>
                  <a:schemeClr val="tx1"/>
                </a:solidFill>
              </a:rPr>
              <a:pPr>
                <a:buSzTx/>
              </a:pPr>
              <a:t>24</a:t>
            </a:fld>
            <a:endParaRPr lang="en-US" altLang="en-US" smtClean="0">
              <a:ln>
                <a:noFill/>
              </a:ln>
              <a:solidFill>
                <a:schemeClr val="tx1"/>
              </a:solidFill>
            </a:endParaRPr>
          </a:p>
        </p:txBody>
      </p:sp>
    </p:spTree>
    <p:extLst>
      <p:ext uri="{BB962C8B-B14F-4D97-AF65-F5344CB8AC3E}">
        <p14:creationId xmlns:p14="http://schemas.microsoft.com/office/powerpoint/2010/main" val="655590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custDataLst>
              <p:tags r:id="rId1"/>
            </p:custDataLst>
          </p:nvPr>
        </p:nvSpPr>
        <p:spPr>
          <a:xfrm>
            <a:off x="422275" y="704850"/>
            <a:ext cx="6259513" cy="3521075"/>
          </a:xfrm>
          <a:ln cap="flat">
            <a:headEnd type="none" w="med" len="med"/>
            <a:tailEnd type="none" w="med" len="med"/>
          </a:ln>
        </p:spPr>
      </p:sp>
      <p:sp>
        <p:nvSpPr>
          <p:cNvPr id="72707"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72708" name="Slide Number Placeholder 3"/>
          <p:cNvSpPr>
            <a:spLocks noGrp="1" noChangeArrowheads="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cs typeface="Arial" pitchFamily="34" charset="0"/>
              </a:defRPr>
            </a:lvl1pPr>
            <a:lvl2pPr marL="751494" indent="-289036">
              <a:spcBef>
                <a:spcPct val="30000"/>
              </a:spcBef>
              <a:defRPr sz="1200">
                <a:solidFill>
                  <a:schemeClr val="tx1"/>
                </a:solidFill>
                <a:latin typeface="Calibri" panose="020F0502020204030204" pitchFamily="34" charset="0"/>
                <a:cs typeface="Arial" pitchFamily="34" charset="0"/>
              </a:defRPr>
            </a:lvl2pPr>
            <a:lvl3pPr marL="1156145" indent="-231229">
              <a:spcBef>
                <a:spcPct val="30000"/>
              </a:spcBef>
              <a:defRPr sz="1200">
                <a:solidFill>
                  <a:schemeClr val="tx1"/>
                </a:solidFill>
                <a:latin typeface="Calibri" panose="020F0502020204030204" pitchFamily="34" charset="0"/>
                <a:cs typeface="Arial" pitchFamily="34" charset="0"/>
              </a:defRPr>
            </a:lvl3pPr>
            <a:lvl4pPr marL="1618602" indent="-231229">
              <a:spcBef>
                <a:spcPct val="30000"/>
              </a:spcBef>
              <a:defRPr sz="1200">
                <a:solidFill>
                  <a:schemeClr val="tx1"/>
                </a:solidFill>
                <a:latin typeface="Calibri" panose="020F0502020204030204" pitchFamily="34" charset="0"/>
                <a:cs typeface="Arial" pitchFamily="34" charset="0"/>
              </a:defRPr>
            </a:lvl4pPr>
            <a:lvl5pPr marL="2081060" indent="-231229">
              <a:spcBef>
                <a:spcPct val="30000"/>
              </a:spcBef>
              <a:defRPr sz="1200">
                <a:solidFill>
                  <a:schemeClr val="tx1"/>
                </a:solidFill>
                <a:latin typeface="Calibri" panose="020F0502020204030204" pitchFamily="34" charset="0"/>
                <a:cs typeface="Arial"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9pPr>
          </a:lstStyle>
          <a:p>
            <a:pPr eaLnBrk="0" hangingPunct="0">
              <a:spcBef>
                <a:spcPct val="0"/>
              </a:spcBef>
            </a:pPr>
            <a:endParaRPr lang="en-US" altLang="en-US" smtClean="0">
              <a:ln>
                <a:noFill/>
              </a:ln>
              <a:solidFill>
                <a:srgbClr val="000000"/>
              </a:solidFill>
              <a:latin typeface="Arial" pitchFamily="34" charset="0"/>
            </a:endParaRPr>
          </a:p>
        </p:txBody>
      </p:sp>
    </p:spTree>
    <p:extLst>
      <p:ext uri="{BB962C8B-B14F-4D97-AF65-F5344CB8AC3E}">
        <p14:creationId xmlns:p14="http://schemas.microsoft.com/office/powerpoint/2010/main" val="2493202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74755"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74756"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3B97E4ED-9A34-4920-AFA3-65BC178A6A98}" type="slidenum">
              <a:rPr lang="en-US" altLang="en-US" smtClean="0">
                <a:ln>
                  <a:noFill/>
                </a:ln>
                <a:solidFill>
                  <a:schemeClr val="tx1"/>
                </a:solidFill>
              </a:rPr>
              <a:pPr>
                <a:buSzTx/>
              </a:pPr>
              <a:t>26</a:t>
            </a:fld>
            <a:endParaRPr lang="en-US" altLang="en-US" smtClean="0">
              <a:ln>
                <a:noFill/>
              </a:ln>
              <a:solidFill>
                <a:schemeClr val="tx1"/>
              </a:solidFill>
            </a:endParaRPr>
          </a:p>
        </p:txBody>
      </p:sp>
    </p:spTree>
    <p:extLst>
      <p:ext uri="{BB962C8B-B14F-4D97-AF65-F5344CB8AC3E}">
        <p14:creationId xmlns:p14="http://schemas.microsoft.com/office/powerpoint/2010/main" val="4051869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7680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smtClean="0"/>
          </a:p>
        </p:txBody>
      </p:sp>
      <p:sp>
        <p:nvSpPr>
          <p:cNvPr id="7680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00F49577-A1D9-487C-98D3-7BC9CE6BFBFA}" type="slidenum">
              <a:rPr lang="en-US" altLang="en-US" smtClean="0">
                <a:ln>
                  <a:noFill/>
                </a:ln>
              </a:rPr>
              <a:pPr>
                <a:buSzTx/>
              </a:pPr>
              <a:t>27</a:t>
            </a:fld>
            <a:endParaRPr lang="en-US" altLang="en-US" smtClean="0">
              <a:ln>
                <a:noFill/>
              </a:ln>
              <a:solidFill>
                <a:schemeClr val="tx1"/>
              </a:solidFill>
            </a:endParaRPr>
          </a:p>
        </p:txBody>
      </p:sp>
    </p:spTree>
    <p:extLst>
      <p:ext uri="{BB962C8B-B14F-4D97-AF65-F5344CB8AC3E}">
        <p14:creationId xmlns:p14="http://schemas.microsoft.com/office/powerpoint/2010/main" val="3562560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688553">
              <a:defRPr/>
            </a:pPr>
            <a:fld id="{214E04CB-8E4C-42CD-A26B-CBCCC7C9844B}" type="slidenum">
              <a:rPr lang="en-US">
                <a:solidFill>
                  <a:srgbClr val="000000"/>
                </a:solidFill>
                <a:latin typeface="Times New Roman" pitchFamily="18" charset="0"/>
              </a:rPr>
              <a:pPr defTabSz="688553">
                <a:defRPr/>
              </a:pPr>
              <a:t>30</a:t>
            </a:fld>
            <a:endParaRPr lang="en-US" dirty="0">
              <a:solidFill>
                <a:srgbClr val="000000"/>
              </a:solidFill>
              <a:latin typeface="Times New Roman" pitchFamily="18" charset="0"/>
            </a:endParaRPr>
          </a:p>
        </p:txBody>
      </p:sp>
      <p:sp>
        <p:nvSpPr>
          <p:cNvPr id="782338" name="Rectangle 2"/>
          <p:cNvSpPr>
            <a:spLocks noGrp="1" noRot="1" noChangeAspect="1" noChangeArrowheads="1" noTextEdit="1"/>
          </p:cNvSpPr>
          <p:nvPr>
            <p:ph type="sldImg"/>
          </p:nvPr>
        </p:nvSpPr>
        <p:spPr>
          <a:xfrm>
            <a:off x="460375" y="704850"/>
            <a:ext cx="6281738" cy="3533775"/>
          </a:xfrm>
        </p:spPr>
      </p:sp>
    </p:spTree>
    <p:extLst>
      <p:ext uri="{BB962C8B-B14F-4D97-AF65-F5344CB8AC3E}">
        <p14:creationId xmlns:p14="http://schemas.microsoft.com/office/powerpoint/2010/main" val="180507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1203" name="Notes Placeholder 2"/>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4916"/>
            <a:endParaRPr lang="en-US" altLang="en-US" sz="900">
              <a:latin typeface="Arial" panose="020B0604020202020204" pitchFamily="34" charset="0"/>
            </a:endParaRPr>
          </a:p>
        </p:txBody>
      </p:sp>
      <p:sp>
        <p:nvSpPr>
          <p:cNvPr id="51204" name="Slide Number Placeholder 3"/>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51494" indent="-289036">
              <a:spcBef>
                <a:spcPct val="30000"/>
              </a:spcBef>
              <a:defRPr sz="1200">
                <a:solidFill>
                  <a:schemeClr val="tx1"/>
                </a:solidFill>
                <a:latin typeface="Calibri" panose="020F0502020204030204" pitchFamily="34" charset="0"/>
                <a:cs typeface="Arial" panose="020B0604020202020204" pitchFamily="34" charset="0"/>
              </a:defRPr>
            </a:lvl2pPr>
            <a:lvl3pPr marL="1156145" indent="-231229">
              <a:spcBef>
                <a:spcPct val="30000"/>
              </a:spcBef>
              <a:defRPr sz="1200">
                <a:solidFill>
                  <a:schemeClr val="tx1"/>
                </a:solidFill>
                <a:latin typeface="Calibri" panose="020F0502020204030204" pitchFamily="34" charset="0"/>
                <a:cs typeface="Arial" panose="020B0604020202020204" pitchFamily="34" charset="0"/>
              </a:defRPr>
            </a:lvl3pPr>
            <a:lvl4pPr marL="1618602" indent="-231229">
              <a:spcBef>
                <a:spcPct val="30000"/>
              </a:spcBef>
              <a:defRPr sz="1200">
                <a:solidFill>
                  <a:schemeClr val="tx1"/>
                </a:solidFill>
                <a:latin typeface="Calibri" panose="020F0502020204030204" pitchFamily="34" charset="0"/>
                <a:cs typeface="Arial" panose="020B0604020202020204" pitchFamily="34" charset="0"/>
              </a:defRPr>
            </a:lvl4pPr>
            <a:lvl5pPr marL="2081060" indent="-231229">
              <a:spcBef>
                <a:spcPct val="30000"/>
              </a:spcBef>
              <a:defRPr sz="1200">
                <a:solidFill>
                  <a:schemeClr val="tx1"/>
                </a:solidFill>
                <a:latin typeface="Calibri" panose="020F0502020204030204" pitchFamily="34" charset="0"/>
                <a:cs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0" hangingPunct="0">
              <a:spcBef>
                <a:spcPct val="0"/>
              </a:spcBef>
            </a:pPr>
            <a:endParaRPr lang="en-US" altLang="en-US" smtClean="0">
              <a:ln>
                <a:noFill/>
              </a:ln>
              <a:latin typeface="Arial" panose="020B0604020202020204" pitchFamily="34" charset="0"/>
            </a:endParaRPr>
          </a:p>
        </p:txBody>
      </p:sp>
    </p:spTree>
    <p:extLst>
      <p:ext uri="{BB962C8B-B14F-4D97-AF65-F5344CB8AC3E}">
        <p14:creationId xmlns:p14="http://schemas.microsoft.com/office/powerpoint/2010/main" val="353302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custDataLst>
              <p:tags r:id="rId1"/>
            </p:custDataLst>
          </p:nvPr>
        </p:nvSpPr>
        <p:spPr>
          <a:xfrm>
            <a:off x="420688" y="703263"/>
            <a:ext cx="6262687" cy="3522662"/>
          </a:xfrm>
          <a:ln cap="flat">
            <a:headEnd type="none" w="med" len="med"/>
            <a:tailEnd type="none" w="med" len="med"/>
          </a:ln>
        </p:spPr>
      </p:sp>
      <p:sp>
        <p:nvSpPr>
          <p:cNvPr id="51203" name="Notes Placeholder 2"/>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42489"/>
            <a:endParaRPr lang="en-US" altLang="en-US" sz="900">
              <a:latin typeface="Arial" panose="020B0604020202020204" pitchFamily="34" charset="0"/>
            </a:endParaRPr>
          </a:p>
        </p:txBody>
      </p:sp>
      <p:sp>
        <p:nvSpPr>
          <p:cNvPr id="51204" name="Slide Number Placeholder 3"/>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249" tIns="47125" rIns="94249" bIns="47125"/>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5772" indent="-294528">
              <a:spcBef>
                <a:spcPct val="30000"/>
              </a:spcBef>
              <a:defRPr sz="1200">
                <a:solidFill>
                  <a:schemeClr val="tx1"/>
                </a:solidFill>
                <a:latin typeface="Calibri" panose="020F0502020204030204" pitchFamily="34" charset="0"/>
                <a:cs typeface="Arial" panose="020B0604020202020204" pitchFamily="34" charset="0"/>
              </a:defRPr>
            </a:lvl2pPr>
            <a:lvl3pPr marL="1178111" indent="-235622">
              <a:spcBef>
                <a:spcPct val="30000"/>
              </a:spcBef>
              <a:defRPr sz="1200">
                <a:solidFill>
                  <a:schemeClr val="tx1"/>
                </a:solidFill>
                <a:latin typeface="Calibri" panose="020F0502020204030204" pitchFamily="34" charset="0"/>
                <a:cs typeface="Arial" panose="020B0604020202020204" pitchFamily="34" charset="0"/>
              </a:defRPr>
            </a:lvl3pPr>
            <a:lvl4pPr marL="1649356" indent="-235622">
              <a:spcBef>
                <a:spcPct val="30000"/>
              </a:spcBef>
              <a:defRPr sz="1200">
                <a:solidFill>
                  <a:schemeClr val="tx1"/>
                </a:solidFill>
                <a:latin typeface="Calibri" panose="020F0502020204030204" pitchFamily="34" charset="0"/>
                <a:cs typeface="Arial" panose="020B0604020202020204" pitchFamily="34" charset="0"/>
              </a:defRPr>
            </a:lvl4pPr>
            <a:lvl5pPr marL="2120601" indent="-235622">
              <a:spcBef>
                <a:spcPct val="30000"/>
              </a:spcBef>
              <a:defRPr sz="1200">
                <a:solidFill>
                  <a:schemeClr val="tx1"/>
                </a:solidFill>
                <a:latin typeface="Calibri" panose="020F0502020204030204" pitchFamily="34" charset="0"/>
                <a:cs typeface="Arial" panose="020B0604020202020204" pitchFamily="34" charset="0"/>
              </a:defRPr>
            </a:lvl5pPr>
            <a:lvl6pPr marL="2591844" indent="-23562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63089" indent="-23562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34334" indent="-23562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05578" indent="-23562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0" hangingPunct="0">
              <a:spcBef>
                <a:spcPct val="0"/>
              </a:spcBef>
            </a:pPr>
            <a:endParaRPr lang="en-US" altLang="en-US" smtClean="0">
              <a:ln>
                <a:noFill/>
              </a:ln>
              <a:latin typeface="Arial" panose="020B0604020202020204" pitchFamily="34" charset="0"/>
            </a:endParaRPr>
          </a:p>
        </p:txBody>
      </p:sp>
    </p:spTree>
    <p:extLst>
      <p:ext uri="{BB962C8B-B14F-4D97-AF65-F5344CB8AC3E}">
        <p14:creationId xmlns:p14="http://schemas.microsoft.com/office/powerpoint/2010/main" val="91227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3251" name="Notes Placeholder 2"/>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4916"/>
            <a:endParaRPr lang="en-US" altLang="en-US" sz="900">
              <a:latin typeface="Arial" panose="020B0604020202020204" pitchFamily="34" charset="0"/>
            </a:endParaRPr>
          </a:p>
        </p:txBody>
      </p:sp>
      <p:sp>
        <p:nvSpPr>
          <p:cNvPr id="53252" name="Slide Number Placeholder 3"/>
          <p:cNvSpPr>
            <a:spLocks noGrp="1" noChangeArrowheads="1"/>
          </p:cNvSpPr>
          <p:nvPr>
            <p:ph type="sldNum" sz="quarter" idx="5"/>
            <p:custDataLst>
              <p:tags r:id="rId3"/>
            </p:custDataLst>
          </p:nvPr>
        </p:nvSpPr>
        <p:spPr>
          <a:noFill/>
          <a:ln/>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Pct val="100000"/>
            </a:pPr>
            <a:fld id="{3E0DF82F-ED2A-4ADB-BAAF-449FE015AA91}" type="slidenum">
              <a:rPr lang="en-US" altLang="en-US" smtClean="0">
                <a:ln>
                  <a:noFill/>
                </a:ln>
                <a:solidFill>
                  <a:schemeClr val="tx1"/>
                </a:solidFill>
              </a:rPr>
              <a:pPr>
                <a:buSzPct val="100000"/>
              </a:pPr>
              <a:t>6</a:t>
            </a:fld>
            <a:endParaRPr lang="en-US" altLang="en-US" smtClean="0">
              <a:ln>
                <a:noFill/>
              </a:ln>
              <a:solidFill>
                <a:schemeClr val="tx1"/>
              </a:solidFill>
            </a:endParaRPr>
          </a:p>
        </p:txBody>
      </p:sp>
    </p:spTree>
    <p:extLst>
      <p:ext uri="{BB962C8B-B14F-4D97-AF65-F5344CB8AC3E}">
        <p14:creationId xmlns:p14="http://schemas.microsoft.com/office/powerpoint/2010/main" val="131658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custDataLst>
              <p:tags r:id="rId1"/>
            </p:custDataLst>
          </p:nvPr>
        </p:nvSpPr>
        <p:spPr>
          <a:xfrm>
            <a:off x="422275" y="704850"/>
            <a:ext cx="6259513" cy="3521075"/>
          </a:xfrm>
          <a:ln cap="flat">
            <a:headEnd type="none" w="med" len="med"/>
            <a:tailEnd type="none" w="med" len="med"/>
          </a:ln>
        </p:spPr>
      </p:sp>
      <p:sp>
        <p:nvSpPr>
          <p:cNvPr id="72707"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72708" name="Slide Number Placeholder 3"/>
          <p:cNvSpPr>
            <a:spLocks noGrp="1" noChangeArrowheads="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cs typeface="Arial" pitchFamily="34" charset="0"/>
              </a:defRPr>
            </a:lvl1pPr>
            <a:lvl2pPr marL="751494" indent="-289036">
              <a:spcBef>
                <a:spcPct val="30000"/>
              </a:spcBef>
              <a:defRPr sz="1200">
                <a:solidFill>
                  <a:schemeClr val="tx1"/>
                </a:solidFill>
                <a:latin typeface="Calibri" panose="020F0502020204030204" pitchFamily="34" charset="0"/>
                <a:cs typeface="Arial" pitchFamily="34" charset="0"/>
              </a:defRPr>
            </a:lvl2pPr>
            <a:lvl3pPr marL="1156145" indent="-231229">
              <a:spcBef>
                <a:spcPct val="30000"/>
              </a:spcBef>
              <a:defRPr sz="1200">
                <a:solidFill>
                  <a:schemeClr val="tx1"/>
                </a:solidFill>
                <a:latin typeface="Calibri" panose="020F0502020204030204" pitchFamily="34" charset="0"/>
                <a:cs typeface="Arial" pitchFamily="34" charset="0"/>
              </a:defRPr>
            </a:lvl3pPr>
            <a:lvl4pPr marL="1618602" indent="-231229">
              <a:spcBef>
                <a:spcPct val="30000"/>
              </a:spcBef>
              <a:defRPr sz="1200">
                <a:solidFill>
                  <a:schemeClr val="tx1"/>
                </a:solidFill>
                <a:latin typeface="Calibri" panose="020F0502020204030204" pitchFamily="34" charset="0"/>
                <a:cs typeface="Arial" pitchFamily="34" charset="0"/>
              </a:defRPr>
            </a:lvl4pPr>
            <a:lvl5pPr marL="2081060" indent="-231229">
              <a:spcBef>
                <a:spcPct val="30000"/>
              </a:spcBef>
              <a:defRPr sz="1200">
                <a:solidFill>
                  <a:schemeClr val="tx1"/>
                </a:solidFill>
                <a:latin typeface="Calibri" panose="020F0502020204030204" pitchFamily="34" charset="0"/>
                <a:cs typeface="Arial"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cs typeface="Arial" pitchFamily="34" charset="0"/>
              </a:defRPr>
            </a:lvl9pPr>
          </a:lstStyle>
          <a:p>
            <a:pPr eaLnBrk="0" hangingPunct="0">
              <a:spcBef>
                <a:spcPct val="0"/>
              </a:spcBef>
            </a:pPr>
            <a:endParaRPr lang="en-US" altLang="en-US" smtClean="0">
              <a:ln>
                <a:noFill/>
              </a:ln>
              <a:solidFill>
                <a:srgbClr val="000000"/>
              </a:solidFill>
              <a:latin typeface="Arial" pitchFamily="34" charset="0"/>
            </a:endParaRPr>
          </a:p>
        </p:txBody>
      </p:sp>
    </p:spTree>
    <p:extLst>
      <p:ext uri="{BB962C8B-B14F-4D97-AF65-F5344CB8AC3E}">
        <p14:creationId xmlns:p14="http://schemas.microsoft.com/office/powerpoint/2010/main" val="114953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8</a:t>
            </a:fld>
            <a:endParaRPr lang="en-US" altLang="en-US" smtClean="0">
              <a:ln>
                <a:noFill/>
              </a:ln>
              <a:solidFill>
                <a:schemeClr val="tx1"/>
              </a:solidFill>
            </a:endParaRPr>
          </a:p>
        </p:txBody>
      </p:sp>
    </p:spTree>
    <p:extLst>
      <p:ext uri="{BB962C8B-B14F-4D97-AF65-F5344CB8AC3E}">
        <p14:creationId xmlns:p14="http://schemas.microsoft.com/office/powerpoint/2010/main" val="16774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9</a:t>
            </a:fld>
            <a:endParaRPr lang="en-US" altLang="en-US" smtClean="0">
              <a:ln>
                <a:noFill/>
              </a:ln>
              <a:solidFill>
                <a:schemeClr val="tx1"/>
              </a:solidFill>
            </a:endParaRPr>
          </a:p>
        </p:txBody>
      </p:sp>
    </p:spTree>
    <p:extLst>
      <p:ext uri="{BB962C8B-B14F-4D97-AF65-F5344CB8AC3E}">
        <p14:creationId xmlns:p14="http://schemas.microsoft.com/office/powerpoint/2010/main" val="193959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custDataLst>
              <p:tags r:id="rId1"/>
            </p:custDataLst>
          </p:nvPr>
        </p:nvSpPr>
        <p:spPr>
          <a:ln cap="flat">
            <a:headEnd type="none" w="med" len="med"/>
            <a:tailEnd type="none" w="med" len="med"/>
          </a:ln>
        </p:spPr>
      </p:sp>
      <p:sp>
        <p:nvSpPr>
          <p:cNvPr id="56323" name="Notes Placeholder 2"/>
          <p:cNvSpPr>
            <a:spLocks noGrp="1" noChangeArrowheads="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3310"/>
            <a:endParaRPr lang="en-US" altLang="en-US" sz="900">
              <a:latin typeface="Arial" pitchFamily="34" charset="0"/>
            </a:endParaRPr>
          </a:p>
        </p:txBody>
      </p:sp>
      <p:sp>
        <p:nvSpPr>
          <p:cNvPr id="56324" name="Slide Number Placeholder 3"/>
          <p:cNvSpPr>
            <a:spLocks noGrp="1" noChangeArrowheads="1"/>
          </p:cNvSpPr>
          <p:nvPr>
            <p:ph type="sldNum" sz="quarter" idx="5"/>
            <p:custDataLst>
              <p:tags r:id="rId3"/>
            </p:custDataLst>
          </p:nvPr>
        </p:nvSpPr>
        <p:spPr>
          <a:no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SzTx/>
            </a:pPr>
            <a:fld id="{4388351C-90FE-4BB7-984A-768BD47A119B}" type="slidenum">
              <a:rPr lang="en-US" altLang="en-US" smtClean="0">
                <a:ln>
                  <a:noFill/>
                </a:ln>
                <a:solidFill>
                  <a:schemeClr val="tx1"/>
                </a:solidFill>
              </a:rPr>
              <a:pPr>
                <a:buSzTx/>
              </a:pPr>
              <a:t>10</a:t>
            </a:fld>
            <a:endParaRPr lang="en-US" altLang="en-US" smtClean="0">
              <a:ln>
                <a:noFill/>
              </a:ln>
              <a:solidFill>
                <a:schemeClr val="tx1"/>
              </a:solidFill>
            </a:endParaRPr>
          </a:p>
        </p:txBody>
      </p:sp>
    </p:spTree>
    <p:extLst>
      <p:ext uri="{BB962C8B-B14F-4D97-AF65-F5344CB8AC3E}">
        <p14:creationId xmlns:p14="http://schemas.microsoft.com/office/powerpoint/2010/main" val="1282891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BTLawNew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TitleBackground2.png"/>
          <p:cNvPicPr>
            <a:picLocks/>
          </p:cNvPicPr>
          <p:nvPr/>
        </p:nvPicPr>
        <p:blipFill>
          <a:blip r:embed="rId2">
            <a:extLst>
              <a:ext uri="{28A0092B-C50C-407E-A947-70E740481C1C}">
                <a14:useLocalDpi xmlns:a14="http://schemas.microsoft.com/office/drawing/2010/main" val="0"/>
              </a:ext>
            </a:extLst>
          </a:blip>
          <a:stretch>
            <a:fillRect/>
          </a:stretch>
        </p:blipFill>
        <p:spPr bwMode="ltGray">
          <a:xfrm>
            <a:off x="-101600" y="-76200"/>
            <a:ext cx="12373792" cy="7022592"/>
          </a:xfrm>
          <a:prstGeom prst="rect">
            <a:avLst/>
          </a:prstGeom>
        </p:spPr>
      </p:pic>
      <p:pic>
        <p:nvPicPr>
          <p:cNvPr id="5" name="Picture 4">
            <a:extLst>
              <a:ext uri="{FF2B5EF4-FFF2-40B4-BE49-F238E27FC236}">
                <a16:creationId xmlns:a16="http://schemas.microsoft.com/office/drawing/2014/main" id="{96BD8EE7-730B-2A49-9066-76C44E154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1074820" y="1208474"/>
            <a:ext cx="2804160" cy="493327"/>
          </a:xfrm>
          <a:prstGeom prst="rect">
            <a:avLst/>
          </a:prstGeom>
        </p:spPr>
      </p:pic>
      <p:sp>
        <p:nvSpPr>
          <p:cNvPr id="2" name="Title 1"/>
          <p:cNvSpPr>
            <a:spLocks noGrp="1"/>
          </p:cNvSpPr>
          <p:nvPr>
            <p:ph type="ctrTitle"/>
          </p:nvPr>
        </p:nvSpPr>
        <p:spPr>
          <a:xfrm>
            <a:off x="1320800" y="2720980"/>
            <a:ext cx="10363200" cy="1470025"/>
          </a:xfrm>
        </p:spPr>
        <p:txBody>
          <a:bodyPr/>
          <a:lstStyle>
            <a:lvl1pPr>
              <a:defRPr>
                <a:solidFill>
                  <a:srgbClr val="FEFEF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20800" y="4191000"/>
            <a:ext cx="8534400" cy="1752600"/>
          </a:xfrm>
        </p:spPr>
        <p:txBody>
          <a:bodyPr/>
          <a:lstStyle>
            <a:lvl1pPr marL="0" indent="0" algn="l">
              <a:buNone/>
              <a:defRPr>
                <a:solidFill>
                  <a:srgbClr val="FEFEF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p:nvSpPr>
        <p:spPr bwMode="ltGray">
          <a:xfrm>
            <a:off x="1069848" y="6341714"/>
            <a:ext cx="9241536" cy="511102"/>
          </a:xfrm>
          <a:prstGeom prst="rect">
            <a:avLst/>
          </a:prstGeom>
        </p:spPr>
        <p:txBody>
          <a:bodyPr wrap="square">
            <a:spAutoFit/>
          </a:bodyPr>
          <a:lstStyle/>
          <a:p>
            <a:r>
              <a:rPr lang="en-US" sz="907" b="0" i="0" kern="1200" dirty="0">
                <a:solidFill>
                  <a:srgbClr val="929292"/>
                </a:solidFill>
                <a:effectLst/>
                <a:latin typeface="Arial Narrow" panose="020B0604020202020204" pitchFamily="34" charset="0"/>
                <a:ea typeface="+mn-ea"/>
                <a:cs typeface="Arial Narrow" panose="020B0604020202020204" pitchFamily="34" charset="0"/>
              </a:rPr>
              <a:t>CONFIDENTIAL © 2020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14" name="Group 13"/>
          <p:cNvGrpSpPr/>
          <p:nvPr/>
        </p:nvGrpSpPr>
        <p:grpSpPr bwMode="ltGray">
          <a:xfrm>
            <a:off x="10515600" y="6477001"/>
            <a:ext cx="990600" cy="210312"/>
            <a:chOff x="10515600" y="6477000"/>
            <a:chExt cx="990600" cy="210312"/>
          </a:xfrm>
        </p:grpSpPr>
        <p:pic>
          <p:nvPicPr>
            <p:cNvPr id="15" name="Picture 14" descr="Twitter_Blue.pn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10515600" y="6477000"/>
              <a:ext cx="258774" cy="210312"/>
            </a:xfrm>
            <a:prstGeom prst="rect">
              <a:avLst/>
            </a:prstGeom>
          </p:spPr>
        </p:pic>
        <p:sp>
          <p:nvSpPr>
            <p:cNvPr id="16" name="TextBox 15">
              <a:hlinkClick r:id="rId4"/>
            </p:cNvPr>
            <p:cNvSpPr txBox="1"/>
            <p:nvPr/>
          </p:nvSpPr>
          <p:spPr bwMode="ltGray">
            <a:xfrm>
              <a:off x="10744200" y="6491271"/>
              <a:ext cx="762000" cy="184666"/>
            </a:xfrm>
            <a:prstGeom prst="rect">
              <a:avLst/>
            </a:prstGeom>
            <a:noFill/>
          </p:spPr>
          <p:txBody>
            <a:bodyPr wrap="square" rtlCol="0">
              <a:spAutoFit/>
            </a:bodyPr>
            <a:lstStyle/>
            <a:p>
              <a:pPr algn="l"/>
              <a:r>
                <a:rPr lang="en-US" sz="600" dirty="0">
                  <a:solidFill>
                    <a:srgbClr val="BFBFBF"/>
                  </a:solidFill>
                  <a:latin typeface="R Frutiger Roman"/>
                  <a:cs typeface="R Frutiger Roman"/>
                </a:rPr>
                <a:t>@BTLawNews</a:t>
              </a:r>
              <a:endParaRPr lang="en-US" sz="600" dirty="0">
                <a:solidFill>
                  <a:srgbClr val="BFBFBF"/>
                </a:solidFill>
              </a:endParaRPr>
            </a:p>
          </p:txBody>
        </p:sp>
      </p:grpSp>
    </p:spTree>
    <p:extLst>
      <p:ext uri="{BB962C8B-B14F-4D97-AF65-F5344CB8AC3E}">
        <p14:creationId xmlns:p14="http://schemas.microsoft.com/office/powerpoint/2010/main" val="26851976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10363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4"/>
            <a:ext cx="2743200" cy="56689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457204"/>
            <a:ext cx="8026400" cy="56689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63285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Headline Only">
    <p:spTree>
      <p:nvGrpSpPr>
        <p:cNvPr id="1" name=""/>
        <p:cNvGrpSpPr/>
        <p:nvPr/>
      </p:nvGrpSpPr>
      <p:grpSpPr>
        <a:xfrm>
          <a:off x="0" y="0"/>
          <a:ext cx="0" cy="0"/>
          <a:chOff x="0" y="0"/>
          <a:chExt cx="0" cy="0"/>
        </a:xfrm>
      </p:grpSpPr>
      <p:pic>
        <p:nvPicPr>
          <p:cNvPr id="5" name="Picture 12"/>
          <p:cNvPicPr>
            <a:picLocks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ltGray">
          <a:xfrm>
            <a:off x="0" y="0"/>
            <a:ext cx="1221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1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11717" y="6345767"/>
            <a:ext cx="2209800"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7"/>
          <p:cNvSpPr txBox="1"/>
          <p:nvPr>
            <p:custDataLst>
              <p:tags r:id="rId3"/>
            </p:custDataLst>
          </p:nvPr>
        </p:nvSpPr>
        <p:spPr>
          <a:xfrm>
            <a:off x="3048001" y="6324601"/>
            <a:ext cx="7658100" cy="362984"/>
          </a:xfrm>
          <a:prstGeom prst="rect">
            <a:avLst/>
          </a:prstGeom>
          <a:noFill/>
          <a:ln w="9525" cap="flat" cmpd="sng" algn="ctr">
            <a:noFill/>
            <a:prstDash val="solid"/>
            <a:round/>
            <a:headEnd type="none" w="med" len="med"/>
            <a:tailEnd type="none" w="med" len="me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Aft>
                <a:spcPts val="600"/>
              </a:spcAft>
              <a:buSzPct val="100000"/>
              <a:defRPr/>
            </a:pPr>
            <a:r>
              <a:rPr lang="en-US" altLang="en-US" sz="533" dirty="0" smtClean="0">
                <a:solidFill>
                  <a:srgbClr val="808080"/>
                </a:solidFill>
                <a:latin typeface="R Frutiger Roman" charset="0"/>
              </a:rPr>
              <a:t>CONFIDENTIAL © 2019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sp>
        <p:nvSpPr>
          <p:cNvPr id="3" name="Text Placeholder 4"/>
          <p:cNvSpPr>
            <a:spLocks noGrp="1"/>
          </p:cNvSpPr>
          <p:nvPr>
            <p:ph type="body" sz="quarter" idx="11"/>
          </p:nvPr>
        </p:nvSpPr>
        <p:spPr>
          <a:xfrm>
            <a:off x="336000" y="1147077"/>
            <a:ext cx="11520000" cy="405952"/>
          </a:xfrm>
          <a:prstGeom prst="rect">
            <a:avLst/>
          </a:prstGeom>
        </p:spPr>
        <p:txBody>
          <a:bodyPr lIns="0" tIns="0" rIns="0" bIns="0">
            <a:noAutofit/>
          </a:bodyPr>
          <a:lstStyle>
            <a:lvl1pPr marL="0" indent="0">
              <a:lnSpc>
                <a:spcPct val="100000"/>
              </a:lnSpc>
              <a:buFontTx/>
              <a:buNone/>
              <a:defRPr sz="2400" b="0">
                <a:solidFill>
                  <a:srgbClr val="595959"/>
                </a:solidFill>
                <a:latin typeface="Verdana" pitchFamily="34" charset="0"/>
                <a:ea typeface="Verdana" panose="020B0604030504040204" pitchFamily="34" charset="0"/>
                <a:cs typeface="Verdana" panose="020B0604030504040204" pitchFamily="34" charset="0"/>
              </a:defRPr>
            </a:lvl1pPr>
            <a:lvl2pPr marL="293314" indent="0">
              <a:buFontTx/>
              <a:buNone/>
              <a:defRPr/>
            </a:lvl2pPr>
            <a:lvl3pPr marL="728295" indent="0">
              <a:buFontTx/>
              <a:buNone/>
              <a:defRPr/>
            </a:lvl3pPr>
            <a:lvl4pPr marL="1091447" indent="0">
              <a:buFontTx/>
              <a:buNone/>
              <a:defRPr/>
            </a:lvl4pPr>
            <a:lvl5pPr marL="1446616" indent="0">
              <a:buFontTx/>
              <a:buNone/>
              <a:defRPr/>
            </a:lvl5pPr>
          </a:lstStyle>
          <a:p>
            <a:pPr lvl="0"/>
            <a:r>
              <a:rPr lang="en-US" altLang="en-US" noProof="0"/>
              <a:t>Click to edit Master text styles</a:t>
            </a:r>
          </a:p>
        </p:txBody>
      </p:sp>
      <p:sp>
        <p:nvSpPr>
          <p:cNvPr id="4" name="Title 3"/>
          <p:cNvSpPr>
            <a:spLocks noGrp="1"/>
          </p:cNvSpPr>
          <p:nvPr>
            <p:ph type="title"/>
          </p:nvPr>
        </p:nvSpPr>
        <p:spPr>
          <a:xfrm>
            <a:off x="336000" y="251396"/>
            <a:ext cx="11520000" cy="895683"/>
          </a:xfrm>
        </p:spPr>
        <p:txBody>
          <a:bodyPr anchor="t"/>
          <a:lstStyle/>
          <a:p>
            <a:r>
              <a:rPr lang="en-US" altLang="en-US" noProof="0"/>
              <a:t>Click to edit Master title style</a:t>
            </a:r>
            <a:endParaRPr lang="en-GB" altLang="en-US" noProof="0"/>
          </a:p>
        </p:txBody>
      </p:sp>
    </p:spTree>
    <p:extLst>
      <p:ext uri="{BB962C8B-B14F-4D97-AF65-F5344CB8AC3E}">
        <p14:creationId xmlns:p14="http://schemas.microsoft.com/office/powerpoint/2010/main" val="37660433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ivider page 1">
    <p:spTree>
      <p:nvGrpSpPr>
        <p:cNvPr id="1" name=""/>
        <p:cNvGrpSpPr/>
        <p:nvPr/>
      </p:nvGrpSpPr>
      <p:grpSpPr>
        <a:xfrm>
          <a:off x="0" y="0"/>
          <a:ext cx="0" cy="0"/>
          <a:chOff x="0" y="0"/>
          <a:chExt cx="0" cy="0"/>
        </a:xfrm>
      </p:grpSpPr>
      <p:sp>
        <p:nvSpPr>
          <p:cNvPr id="4" name="Line 11"/>
          <p:cNvSpPr>
            <a:spLocks noChangeShapeType="1"/>
          </p:cNvSpPr>
          <p:nvPr>
            <p:custDataLst>
              <p:tags r:id="rId1"/>
            </p:custDataLst>
          </p:nvPr>
        </p:nvSpPr>
        <p:spPr bwMode="auto">
          <a:xfrm rot="16200000">
            <a:off x="1627717" y="3433235"/>
            <a:ext cx="6303433" cy="0"/>
          </a:xfrm>
          <a:prstGeom prst="line">
            <a:avLst/>
          </a:prstGeom>
          <a:noFill/>
          <a:ln w="6350" cap="rnd" algn="ctr">
            <a:solidFill>
              <a:schemeClr val="bg2"/>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14917" tIns="57460" rIns="114917" bIns="57460" anchor="ct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buSzPct val="100000"/>
              <a:defRPr>
                <a:solidFill>
                  <a:schemeClr val="tx1"/>
                </a:solidFill>
                <a:latin typeface="Arial" panose="020B0604020202020204" pitchFamily="34" charset="0"/>
                <a:cs typeface="Arial" panose="020B0604020202020204" pitchFamily="34" charset="0"/>
              </a:defRPr>
            </a:lvl9pPr>
          </a:lstStyle>
          <a:p>
            <a:pPr>
              <a:lnSpc>
                <a:spcPct val="110000"/>
              </a:lnSpc>
              <a:spcAft>
                <a:spcPts val="800"/>
              </a:spcAft>
              <a:buSzPct val="100000"/>
              <a:defRPr/>
            </a:pPr>
            <a:endParaRPr lang="en-US" altLang="en-US" sz="933" smtClean="0">
              <a:solidFill>
                <a:srgbClr val="000000"/>
              </a:solidFill>
            </a:endParaRPr>
          </a:p>
        </p:txBody>
      </p:sp>
      <p:pic>
        <p:nvPicPr>
          <p:cNvPr id="5" name="Picture 10" descr="hex.png"/>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071534" y="3873500"/>
            <a:ext cx="6777567" cy="271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 Placeholder 2"/>
          <p:cNvSpPr>
            <a:spLocks noGrp="1"/>
          </p:cNvSpPr>
          <p:nvPr>
            <p:ph type="body" sz="quarter" idx="13"/>
          </p:nvPr>
        </p:nvSpPr>
        <p:spPr>
          <a:xfrm>
            <a:off x="5070519" y="471685"/>
            <a:ext cx="6768000" cy="1477328"/>
          </a:xfrm>
          <a:prstGeom prst="rect">
            <a:avLst/>
          </a:prstGeom>
        </p:spPr>
        <p:txBody>
          <a:bodyPr lIns="0" tIns="0" rIns="0" bIns="0" rtlCol="0" anchor="b">
            <a:spAutoFit/>
          </a:bodyPr>
          <a:lstStyle>
            <a:lvl1pPr>
              <a:defRPr lang="en-US" sz="4800" b="1" smtClean="0"/>
            </a:lvl1pPr>
          </a:lstStyle>
          <a:p>
            <a:pPr lvl="0"/>
            <a:r>
              <a:rPr lang="en-US" noProof="0"/>
              <a:t>Click to edit Master text styles</a:t>
            </a:r>
          </a:p>
        </p:txBody>
      </p:sp>
      <p:sp>
        <p:nvSpPr>
          <p:cNvPr id="13" name="Text Placeholder 4"/>
          <p:cNvSpPr>
            <a:spLocks noGrp="1"/>
          </p:cNvSpPr>
          <p:nvPr>
            <p:ph type="body" sz="quarter" idx="14"/>
          </p:nvPr>
        </p:nvSpPr>
        <p:spPr>
          <a:xfrm>
            <a:off x="5070519" y="2064918"/>
            <a:ext cx="6768000" cy="451405"/>
          </a:xfrm>
          <a:prstGeom prst="rect">
            <a:avLst/>
          </a:prstGeom>
        </p:spPr>
        <p:txBody>
          <a:bodyPr lIns="0" tIns="0" rIns="0" bIns="0">
            <a:spAutoFit/>
          </a:bodyPr>
          <a:lstStyle>
            <a:lvl1pPr marL="0" indent="0">
              <a:lnSpc>
                <a:spcPct val="100000"/>
              </a:lnSpc>
              <a:buFontTx/>
              <a:buNone/>
              <a:defRPr sz="2933" b="0">
                <a:solidFill>
                  <a:schemeClr val="tx2"/>
                </a:solidFill>
                <a:latin typeface="Verdana" pitchFamily="34" charset="0"/>
                <a:ea typeface="Verdana" panose="020B0604030504040204" pitchFamily="34" charset="0"/>
                <a:cs typeface="Verdana" panose="020B0604030504040204" pitchFamily="34" charset="0"/>
              </a:defRPr>
            </a:lvl1pPr>
            <a:lvl2pPr marL="293278" indent="0">
              <a:buFontTx/>
              <a:buNone/>
              <a:defRPr/>
            </a:lvl2pPr>
            <a:lvl3pPr marL="728204" indent="0">
              <a:buFontTx/>
              <a:buNone/>
              <a:defRPr/>
            </a:lvl3pPr>
            <a:lvl4pPr marL="1091313" indent="0">
              <a:buFontTx/>
              <a:buNone/>
              <a:defRPr/>
            </a:lvl4pPr>
            <a:lvl5pPr marL="1446436" indent="0">
              <a:buFontTx/>
              <a:buNone/>
              <a:defRPr/>
            </a:lvl5pPr>
          </a:lstStyle>
          <a:p>
            <a:pPr lvl="0"/>
            <a:r>
              <a:rPr lang="en-US" noProof="0"/>
              <a:t>Click to edit Master text styles</a:t>
            </a:r>
          </a:p>
        </p:txBody>
      </p:sp>
    </p:spTree>
    <p:extLst>
      <p:ext uri="{BB962C8B-B14F-4D97-AF65-F5344CB8AC3E}">
        <p14:creationId xmlns:p14="http://schemas.microsoft.com/office/powerpoint/2010/main" val="675153799"/>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18700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7" name="Slide Number Placeholder 6"/>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129708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261009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119623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297324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400375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381000"/>
            <a:ext cx="4011084" cy="1143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381004"/>
            <a:ext cx="6815667"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524004"/>
            <a:ext cx="4011084" cy="46021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8" name="Slide Number Placeholder 7"/>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339359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8" name="Slide Number Placeholder 7"/>
          <p:cNvSpPr>
            <a:spLocks noGrp="1"/>
          </p:cNvSpPr>
          <p:nvPr>
            <p:ph type="sldNum" sz="quarter" idx="10"/>
          </p:nvPr>
        </p:nvSpPr>
        <p:spPr>
          <a:xfrm>
            <a:off x="9245600" y="6356354"/>
            <a:ext cx="2844800" cy="365125"/>
          </a:xfrm>
          <a:prstGeom prst="rect">
            <a:avLst/>
          </a:prstGeom>
        </p:spPr>
        <p:txBody>
          <a:bodyPr anchor="b"/>
          <a:lstStyle>
            <a:lvl1pPr algn="r">
              <a:defRPr sz="1200">
                <a:solidFill>
                  <a:schemeClr val="bg1"/>
                </a:solidFill>
              </a:defRPr>
            </a:lvl1pPr>
          </a:lstStyle>
          <a:p>
            <a:fld id="{78CE50EA-ACAF-4AEC-B2CE-8AA80A1040BF}" type="slidenum">
              <a:rPr lang="en-US" smtClean="0"/>
              <a:t>‹#›</a:t>
            </a:fld>
            <a:endParaRPr lang="en-US"/>
          </a:p>
        </p:txBody>
      </p:sp>
    </p:spTree>
    <p:extLst>
      <p:ext uri="{BB962C8B-B14F-4D97-AF65-F5344CB8AC3E}">
        <p14:creationId xmlns:p14="http://schemas.microsoft.com/office/powerpoint/2010/main" val="100976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twitter.com/BTLawNew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bwMode="ltGray">
          <a:xfrm>
            <a:off x="0" y="0"/>
            <a:ext cx="12192000" cy="304800"/>
          </a:xfrm>
          <a:prstGeom prst="rect">
            <a:avLst/>
          </a:prstGeom>
          <a:solidFill>
            <a:srgbClr val="983222"/>
          </a:solidFill>
          <a:ln w="0" cap="flat" cmpd="sng" algn="ctr">
            <a:solidFill>
              <a:srgbClr val="98322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381000"/>
            <a:ext cx="10972800" cy="114300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6" name="Picture 25">
            <a:extLst>
              <a:ext uri="{FF2B5EF4-FFF2-40B4-BE49-F238E27FC236}">
                <a16:creationId xmlns:a16="http://schemas.microsoft.com/office/drawing/2014/main" id="{5461C49E-BB92-4D45-AFAE-F43EE4C41FE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ltGray">
          <a:xfrm>
            <a:off x="0" y="6223917"/>
            <a:ext cx="12192000" cy="659484"/>
          </a:xfrm>
          <a:prstGeom prst="rect">
            <a:avLst/>
          </a:prstGeom>
        </p:spPr>
      </p:pic>
      <p:sp>
        <p:nvSpPr>
          <p:cNvPr id="15" name="TextBox 14"/>
          <p:cNvSpPr txBox="1"/>
          <p:nvPr/>
        </p:nvSpPr>
        <p:spPr bwMode="ltGray">
          <a:xfrm>
            <a:off x="2946400" y="6299200"/>
            <a:ext cx="6807200" cy="584200"/>
          </a:xfrm>
          <a:prstGeom prst="rect">
            <a:avLst/>
          </a:prstGeom>
          <a:noFill/>
        </p:spPr>
        <p:txBody>
          <a:bodyPr wrap="square" rtlCol="0" anchor="b" anchorCtr="0">
            <a:noAutofit/>
          </a:bodyPr>
          <a:lstStyle/>
          <a:p>
            <a:r>
              <a:rPr lang="en-US" sz="907" b="0" i="0" kern="1200" dirty="0">
                <a:solidFill>
                  <a:srgbClr val="929292"/>
                </a:solidFill>
                <a:effectLst/>
                <a:latin typeface="Arial Narrow" panose="020B0604020202020204" pitchFamily="34" charset="0"/>
                <a:ea typeface="+mn-ea"/>
                <a:cs typeface="Arial Narrow" panose="020B0604020202020204" pitchFamily="34" charset="0"/>
              </a:rPr>
              <a:t>CONFIDENTIAL © 2020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p>
        </p:txBody>
      </p:sp>
      <p:grpSp>
        <p:nvGrpSpPr>
          <p:cNvPr id="16" name="Group 15"/>
          <p:cNvGrpSpPr/>
          <p:nvPr/>
        </p:nvGrpSpPr>
        <p:grpSpPr bwMode="ltGray">
          <a:xfrm>
            <a:off x="10515600" y="6477001"/>
            <a:ext cx="990600" cy="210312"/>
            <a:chOff x="10515600" y="6477000"/>
            <a:chExt cx="990600" cy="210312"/>
          </a:xfrm>
        </p:grpSpPr>
        <p:pic>
          <p:nvPicPr>
            <p:cNvPr id="17" name="Picture 16" descr="Twitter_Blue.png">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ltGray">
            <a:xfrm>
              <a:off x="10515600" y="6477000"/>
              <a:ext cx="258774" cy="210312"/>
            </a:xfrm>
            <a:prstGeom prst="rect">
              <a:avLst/>
            </a:prstGeom>
          </p:spPr>
        </p:pic>
        <p:sp>
          <p:nvSpPr>
            <p:cNvPr id="18" name="TextBox 17">
              <a:hlinkClick r:id="rId16"/>
            </p:cNvPr>
            <p:cNvSpPr txBox="1"/>
            <p:nvPr/>
          </p:nvSpPr>
          <p:spPr bwMode="ltGray">
            <a:xfrm>
              <a:off x="10744200" y="6491271"/>
              <a:ext cx="762000" cy="184666"/>
            </a:xfrm>
            <a:prstGeom prst="rect">
              <a:avLst/>
            </a:prstGeom>
            <a:noFill/>
          </p:spPr>
          <p:txBody>
            <a:bodyPr wrap="square" rtlCol="0">
              <a:spAutoFit/>
            </a:bodyPr>
            <a:lstStyle/>
            <a:p>
              <a:pPr algn="l"/>
              <a:r>
                <a:rPr lang="en-US" sz="600" dirty="0">
                  <a:solidFill>
                    <a:srgbClr val="BFBFBF"/>
                  </a:solidFill>
                  <a:latin typeface="R Frutiger Roman"/>
                  <a:cs typeface="R Frutiger Roman"/>
                </a:rPr>
                <a:t>@BTLawNews</a:t>
              </a:r>
              <a:endParaRPr lang="en-US" sz="600" dirty="0">
                <a:solidFill>
                  <a:srgbClr val="BFBFBF"/>
                </a:solidFill>
              </a:endParaRPr>
            </a:p>
          </p:txBody>
        </p:sp>
      </p:grpSp>
    </p:spTree>
    <p:extLst>
      <p:ext uri="{BB962C8B-B14F-4D97-AF65-F5344CB8AC3E}">
        <p14:creationId xmlns:p14="http://schemas.microsoft.com/office/powerpoint/2010/main" val="120795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spcBef>
          <a:spcPct val="0"/>
        </a:spcBef>
        <a:buNone/>
        <a:defRPr sz="4400" kern="1200">
          <a:solidFill>
            <a:srgbClr val="983222"/>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1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1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1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19.xml"/></Relationships>
</file>

<file path=ppt/slides/_rels/slide15.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1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16.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notesSlide" Target="../notesSlides/notesSlide15.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1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0.jpeg"/><Relationship Id="rId5" Type="http://schemas.openxmlformats.org/officeDocument/2006/relationships/notesSlide" Target="../notesSlides/notesSlide16.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notesSlide" Target="../notesSlides/notesSlide1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4" Type="http://schemas.openxmlformats.org/officeDocument/2006/relationships/tags" Target="../tags/tag148.xml"/></Relationships>
</file>

<file path=ppt/slides/_rels/slide19.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18.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notesSlide" Target="../notesSlides/notesSlide19.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s>
</file>

<file path=ppt/slides/_rels/slide21.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notesSlide" Target="../notesSlides/notesSlide20.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2.xml"/><Relationship Id="rId5" Type="http://schemas.openxmlformats.org/officeDocument/2006/relationships/tags" Target="../tags/tag173.xml"/><Relationship Id="rId4" Type="http://schemas.openxmlformats.org/officeDocument/2006/relationships/tags" Target="../tags/tag172.xml"/></Relationships>
</file>

<file path=ppt/slides/_rels/slide22.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notesSlide" Target="../notesSlides/notesSlide21.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23.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notesSlide" Target="../notesSlides/notesSlide22.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5" Type="http://schemas.openxmlformats.org/officeDocument/2006/relationships/tags" Target="../tags/tag189.xml"/><Relationship Id="rId4" Type="http://schemas.openxmlformats.org/officeDocument/2006/relationships/tags" Target="../tags/tag188.xml"/></Relationships>
</file>

<file path=ppt/slides/_rels/slide24.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notesSlide" Target="../notesSlides/notesSlide23.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25.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11.jpeg"/><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notesSlide" Target="../notesSlides/notesSlide2.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3.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notesSlide" Target="../notesSlides/notesSlide4.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9.jpe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7.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77496"/>
            <a:ext cx="10972800" cy="2429382"/>
          </a:xfrm>
        </p:spPr>
        <p:txBody>
          <a:bodyPr>
            <a:normAutofit/>
          </a:bodyPr>
          <a:lstStyle/>
          <a:p>
            <a:pPr algn="ctr"/>
            <a:r>
              <a:rPr lang="en-US" b="1" cap="small" dirty="0">
                <a:latin typeface="Garamond" panose="02020404030301010803" pitchFamily="18" charset="0"/>
              </a:rPr>
              <a:t>Hiring International Talent </a:t>
            </a:r>
            <a:r>
              <a:rPr lang="en-US" b="1" cap="small" dirty="0" smtClean="0">
                <a:latin typeface="Garamond" panose="02020404030301010803" pitchFamily="18" charset="0"/>
              </a:rPr>
              <a:t/>
            </a:r>
            <a:br>
              <a:rPr lang="en-US" b="1" cap="small" dirty="0" smtClean="0">
                <a:latin typeface="Garamond" panose="02020404030301010803" pitchFamily="18" charset="0"/>
              </a:rPr>
            </a:br>
            <a:r>
              <a:rPr lang="en-US" b="1" cap="small" dirty="0" smtClean="0">
                <a:latin typeface="Garamond" panose="02020404030301010803" pitchFamily="18" charset="0"/>
              </a:rPr>
              <a:t>Through </a:t>
            </a:r>
            <a:r>
              <a:rPr lang="en-US" b="1" cap="small" dirty="0">
                <a:latin typeface="Garamond" panose="02020404030301010803" pitchFamily="18" charset="0"/>
              </a:rPr>
              <a:t>H-</a:t>
            </a:r>
            <a:r>
              <a:rPr lang="en-US" b="1" cap="small" dirty="0" err="1">
                <a:latin typeface="Garamond" panose="02020404030301010803" pitchFamily="18" charset="0"/>
              </a:rPr>
              <a:t>1B</a:t>
            </a:r>
            <a:r>
              <a:rPr lang="en-US" b="1" cap="small" dirty="0">
                <a:latin typeface="Garamond" panose="02020404030301010803" pitchFamily="18" charset="0"/>
              </a:rPr>
              <a:t> Visa Sponsorship</a:t>
            </a:r>
            <a:r>
              <a:rPr lang="en-US" b="1" cap="small" dirty="0" smtClean="0"/>
              <a:t/>
            </a:r>
            <a:br>
              <a:rPr lang="en-US" b="1" cap="small" dirty="0" smtClean="0"/>
            </a:br>
            <a:endParaRPr lang="en-US" sz="2700" i="1" cap="small" dirty="0"/>
          </a:p>
        </p:txBody>
      </p:sp>
      <p:sp>
        <p:nvSpPr>
          <p:cNvPr id="3" name="Content Placeholder 2"/>
          <p:cNvSpPr>
            <a:spLocks noGrp="1"/>
          </p:cNvSpPr>
          <p:nvPr>
            <p:ph idx="1"/>
          </p:nvPr>
        </p:nvSpPr>
        <p:spPr>
          <a:xfrm>
            <a:off x="8219767" y="4729317"/>
            <a:ext cx="2635045" cy="1396850"/>
          </a:xfrm>
        </p:spPr>
        <p:txBody>
          <a:bodyPr>
            <a:normAutofit/>
          </a:bodyPr>
          <a:lstStyle/>
          <a:p>
            <a:pPr marL="0" indent="0">
              <a:buNone/>
              <a:defRPr/>
            </a:pPr>
            <a:r>
              <a:rPr lang="en-US" sz="1600" dirty="0" smtClean="0">
                <a:latin typeface="Garamond" panose="02020404030301010803" pitchFamily="18" charset="0"/>
                <a:cs typeface="Calibri Light" panose="020F0302020204030204" pitchFamily="34" charset="0"/>
              </a:rPr>
              <a:t>Michael E. </a:t>
            </a:r>
            <a:r>
              <a:rPr lang="en-US" sz="1600" dirty="0" smtClean="0">
                <a:latin typeface="Garamond" panose="02020404030301010803" pitchFamily="18" charset="0"/>
                <a:cs typeface="Calibri Light" panose="020F0302020204030204" pitchFamily="34" charset="0"/>
              </a:rPr>
              <a:t>Durham, </a:t>
            </a:r>
            <a:r>
              <a:rPr lang="en-US" sz="1600" dirty="0" smtClean="0">
                <a:latin typeface="Garamond" panose="02020404030301010803" pitchFamily="18" charset="0"/>
                <a:cs typeface="Calibri Light" panose="020F0302020204030204" pitchFamily="34" charset="0"/>
              </a:rPr>
              <a:t>Partner</a:t>
            </a:r>
          </a:p>
          <a:p>
            <a:pPr marL="0" indent="0">
              <a:buNone/>
              <a:defRPr/>
            </a:pPr>
            <a:r>
              <a:rPr lang="en-US" sz="1600" dirty="0" smtClean="0">
                <a:latin typeface="Garamond" panose="02020404030301010803" pitchFamily="18" charset="0"/>
                <a:cs typeface="Calibri Light" panose="020F0302020204030204" pitchFamily="34" charset="0"/>
              </a:rPr>
              <a:t>Barnes &amp; Thornburg LLP</a:t>
            </a:r>
          </a:p>
          <a:p>
            <a:pPr marL="0" indent="0">
              <a:buNone/>
              <a:defRPr/>
            </a:pPr>
            <a:r>
              <a:rPr lang="en-US" sz="1600" dirty="0" smtClean="0">
                <a:latin typeface="Garamond" panose="02020404030301010803" pitchFamily="18" charset="0"/>
                <a:cs typeface="Calibri Light" panose="020F0302020204030204" pitchFamily="34" charset="0"/>
              </a:rPr>
              <a:t>mdurham@btlaw.com</a:t>
            </a:r>
            <a:endParaRPr lang="en-US" sz="1600" dirty="0">
              <a:latin typeface="Garamond" panose="02020404030301010803" pitchFamily="18" charset="0"/>
            </a:endParaRPr>
          </a:p>
          <a:p>
            <a:pPr marL="0" indent="0">
              <a:buNone/>
              <a:defRPr/>
            </a:pPr>
            <a:r>
              <a:rPr lang="en-US" sz="1600" dirty="0" smtClean="0">
                <a:latin typeface="Garamond" panose="02020404030301010803" pitchFamily="18" charset="0"/>
                <a:cs typeface="Calibri Light" panose="020F0302020204030204" pitchFamily="34" charset="0"/>
              </a:rPr>
              <a:t>574-237-1145</a:t>
            </a:r>
            <a:r>
              <a:rPr lang="en-US" sz="1600" dirty="0" smtClean="0">
                <a:solidFill>
                  <a:srgbClr val="00B0F0"/>
                </a:solidFill>
                <a:latin typeface="Calibri Light" panose="020F0302020204030204" pitchFamily="34" charset="0"/>
                <a:cs typeface="Calibri Light" panose="020F0302020204030204" pitchFamily="34" charset="0"/>
              </a:rPr>
              <a:t>	</a:t>
            </a:r>
            <a:endParaRPr lang="en-US" dirty="0"/>
          </a:p>
        </p:txBody>
      </p:sp>
    </p:spTree>
    <p:extLst>
      <p:ext uri="{BB962C8B-B14F-4D97-AF65-F5344CB8AC3E}">
        <p14:creationId xmlns:p14="http://schemas.microsoft.com/office/powerpoint/2010/main" val="110496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smtClean="0">
                <a:solidFill>
                  <a:srgbClr val="741912"/>
                </a:solidFill>
                <a:latin typeface="Garamond" panose="02020404030301010803" pitchFamily="18" charset="0"/>
              </a:rPr>
              <a:t>Precursor Filings for an H-1B</a:t>
            </a:r>
            <a:endParaRPr lang="en-US" altLang="en-US" sz="60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56122"/>
            <a:ext cx="6913033" cy="387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879600"/>
            <a:ext cx="10847917" cy="399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r>
              <a:rPr lang="en-US" sz="2800">
                <a:latin typeface="Garamond" panose="02020404030301010803" pitchFamily="18" charset="0"/>
                <a:ea typeface="Calibri" panose="020F0502020204030204" pitchFamily="34" charset="0"/>
              </a:rPr>
              <a:t>A</a:t>
            </a:r>
            <a:r>
              <a:rPr lang="en-US" sz="2800" smtClean="0">
                <a:latin typeface="Garamond" panose="02020404030301010803" pitchFamily="18" charset="0"/>
                <a:ea typeface="Calibri" panose="020F0502020204030204" pitchFamily="34" charset="0"/>
              </a:rPr>
              <a:t>n </a:t>
            </a:r>
            <a:r>
              <a:rPr lang="en-US" sz="2800">
                <a:latin typeface="Garamond" panose="02020404030301010803" pitchFamily="18" charset="0"/>
                <a:ea typeface="Calibri" panose="020F0502020204030204" pitchFamily="34" charset="0"/>
              </a:rPr>
              <a:t>employer </a:t>
            </a:r>
            <a:r>
              <a:rPr lang="en-US" sz="2800" smtClean="0">
                <a:latin typeface="Garamond" panose="02020404030301010803" pitchFamily="18" charset="0"/>
                <a:ea typeface="Calibri" panose="020F0502020204030204" pitchFamily="34" charset="0"/>
              </a:rPr>
              <a:t>is required to </a:t>
            </a:r>
            <a:r>
              <a:rPr lang="en-US" sz="2800">
                <a:latin typeface="Garamond" panose="02020404030301010803" pitchFamily="18" charset="0"/>
                <a:ea typeface="Calibri" panose="020F0502020204030204" pitchFamily="34" charset="0"/>
              </a:rPr>
              <a:t>pay a salary or wage at least the higher of the prevailing wage or actual wage for the </a:t>
            </a:r>
            <a:r>
              <a:rPr lang="en-US" sz="2800" smtClean="0">
                <a:latin typeface="Garamond" panose="02020404030301010803" pitchFamily="18" charset="0"/>
                <a:ea typeface="Calibri" panose="020F0502020204030204" pitchFamily="34" charset="0"/>
              </a:rPr>
              <a:t>position</a:t>
            </a:r>
          </a:p>
          <a:p>
            <a:endParaRPr lang="en-US" sz="3200">
              <a:effectLst/>
              <a:latin typeface="Garamond" panose="02020404030301010803" pitchFamily="18" charset="0"/>
              <a:ea typeface="Calibri" panose="020F0502020204030204" pitchFamily="34" charset="0"/>
            </a:endParaRPr>
          </a:p>
          <a:p>
            <a:r>
              <a:rPr lang="en-US" sz="2800">
                <a:latin typeface="Garamond" panose="02020404030301010803" pitchFamily="18" charset="0"/>
                <a:ea typeface="Calibri" panose="020F0502020204030204" pitchFamily="34" charset="0"/>
              </a:rPr>
              <a:t>A precursor filing – and public posting- is required by the US Department of Labor prior to filing the H-1B </a:t>
            </a:r>
            <a:r>
              <a:rPr lang="en-US" sz="2800" smtClean="0">
                <a:latin typeface="Garamond" panose="02020404030301010803" pitchFamily="18" charset="0"/>
                <a:ea typeface="Calibri" panose="020F0502020204030204" pitchFamily="34" charset="0"/>
              </a:rPr>
              <a:t>petition attesting to the payment of at least the higher of the prevailing wage or actual wage for the position and notifying employees of the H-1B</a:t>
            </a:r>
          </a:p>
          <a:p>
            <a:endParaRPr lang="en-US" sz="2800">
              <a:effectLst/>
              <a:latin typeface="Garamond" panose="02020404030301010803" pitchFamily="18" charset="0"/>
              <a:ea typeface="Calibri" panose="020F0502020204030204" pitchFamily="34" charset="0"/>
            </a:endParaRPr>
          </a:p>
          <a:p>
            <a:r>
              <a:rPr lang="en-US" sz="2800" smtClean="0">
                <a:latin typeface="Garamond" panose="02020404030301010803" pitchFamily="18" charset="0"/>
                <a:ea typeface="Calibri" panose="020F0502020204030204" pitchFamily="34" charset="0"/>
              </a:rPr>
              <a:t>An employer is required to maintain a “public access file” for inspection</a:t>
            </a:r>
            <a:endParaRPr lang="en-US" sz="3200">
              <a:effectLst/>
              <a:latin typeface="Garamond" panose="02020404030301010803" pitchFamily="18" charset="0"/>
              <a:ea typeface="Calibri" panose="020F0502020204030204" pitchFamily="34" charset="0"/>
            </a:endParaRPr>
          </a:p>
        </p:txBody>
      </p:sp>
      <p:cxnSp>
        <p:nvCxnSpPr>
          <p:cNvPr id="55302" name="Straight Connector 7"/>
          <p:cNvCxnSpPr>
            <a:cxnSpLocks noChangeShapeType="1"/>
          </p:cNvCxnSpPr>
          <p:nvPr>
            <p:custDataLst>
              <p:tags r:id="rId4"/>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5585193"/>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376178"/>
            <a:ext cx="11150600" cy="960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5400" cap="small">
                <a:solidFill>
                  <a:srgbClr val="741912"/>
                </a:solidFill>
                <a:latin typeface="Garamond" panose="02020404030301010803" pitchFamily="18" charset="0"/>
              </a:rPr>
              <a:t>H-1B </a:t>
            </a:r>
            <a:r>
              <a:rPr lang="en-US" altLang="en-US" sz="5400" cap="small" smtClean="0">
                <a:solidFill>
                  <a:srgbClr val="741912"/>
                </a:solidFill>
                <a:latin typeface="Garamond" panose="02020404030301010803" pitchFamily="18" charset="0"/>
              </a:rPr>
              <a:t>Lottery</a:t>
            </a:r>
            <a:endParaRPr lang="en-US" altLang="en-US" sz="54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32972"/>
            <a:ext cx="11150599" cy="38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533832"/>
            <a:ext cx="10957688" cy="42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r>
              <a:rPr lang="en-US" sz="2000" dirty="0">
                <a:latin typeface="Garamond" panose="02020404030301010803" pitchFamily="18" charset="0"/>
              </a:rPr>
              <a:t>New H-</a:t>
            </a:r>
            <a:r>
              <a:rPr lang="en-US" sz="2000" dirty="0" err="1">
                <a:latin typeface="Garamond" panose="02020404030301010803" pitchFamily="18" charset="0"/>
              </a:rPr>
              <a:t>1B</a:t>
            </a:r>
            <a:r>
              <a:rPr lang="en-US" sz="2000" dirty="0">
                <a:latin typeface="Garamond" panose="02020404030301010803" pitchFamily="18" charset="0"/>
              </a:rPr>
              <a:t> petitions are sometimes subject to an annual lottery due to high </a:t>
            </a:r>
            <a:r>
              <a:rPr lang="en-US" sz="2000" dirty="0" smtClean="0">
                <a:latin typeface="Garamond" panose="02020404030301010803" pitchFamily="18" charset="0"/>
              </a:rPr>
              <a:t>demand. Of </a:t>
            </a:r>
            <a:r>
              <a:rPr lang="en-US" sz="2000" dirty="0">
                <a:latin typeface="Garamond" panose="02020404030301010803" pitchFamily="18" charset="0"/>
              </a:rPr>
              <a:t>the approximately 85,000 available new visas, 20,000 are reserved for recipients of </a:t>
            </a:r>
            <a:r>
              <a:rPr lang="en-US" sz="2000" dirty="0" smtClean="0">
                <a:latin typeface="Garamond" panose="02020404030301010803" pitchFamily="18" charset="0"/>
              </a:rPr>
              <a:t>a U.S. </a:t>
            </a:r>
            <a:r>
              <a:rPr lang="en-US" sz="2000" dirty="0">
                <a:latin typeface="Garamond" panose="02020404030301010803" pitchFamily="18" charset="0"/>
              </a:rPr>
              <a:t>Masters </a:t>
            </a:r>
            <a:r>
              <a:rPr lang="en-US" sz="2000" dirty="0" smtClean="0">
                <a:latin typeface="Garamond" panose="02020404030301010803" pitchFamily="18" charset="0"/>
              </a:rPr>
              <a:t>degree </a:t>
            </a:r>
            <a:r>
              <a:rPr lang="en-US" sz="2000" dirty="0">
                <a:latin typeface="Garamond" panose="02020404030301010803" pitchFamily="18" charset="0"/>
              </a:rPr>
              <a:t>or </a:t>
            </a:r>
            <a:r>
              <a:rPr lang="en-US" sz="2000" dirty="0" smtClean="0">
                <a:latin typeface="Garamond" panose="02020404030301010803" pitchFamily="18" charset="0"/>
              </a:rPr>
              <a:t>higher. Generally, renewals and transfers are not subject to the lottery.</a:t>
            </a:r>
            <a:endParaRPr lang="en-US" sz="2000" dirty="0">
              <a:latin typeface="Garamond" panose="02020404030301010803" pitchFamily="18" charset="0"/>
            </a:endParaRPr>
          </a:p>
          <a:p>
            <a:endParaRPr lang="en-US" sz="2000" dirty="0" smtClean="0">
              <a:latin typeface="Garamond" panose="02020404030301010803" pitchFamily="18" charset="0"/>
            </a:endParaRPr>
          </a:p>
          <a:p>
            <a:r>
              <a:rPr lang="en-US" sz="2000" dirty="0" smtClean="0">
                <a:latin typeface="Garamond" panose="02020404030301010803" pitchFamily="18" charset="0"/>
              </a:rPr>
              <a:t>In </a:t>
            </a:r>
            <a:r>
              <a:rPr lang="en-US" sz="2000" dirty="0">
                <a:latin typeface="Garamond" panose="02020404030301010803" pitchFamily="18" charset="0"/>
              </a:rPr>
              <a:t>previous years, employers had a five day window each April (the first five working days in April each year), to file an H-</a:t>
            </a:r>
            <a:r>
              <a:rPr lang="en-US" sz="2000" dirty="0" err="1">
                <a:latin typeface="Garamond" panose="02020404030301010803" pitchFamily="18" charset="0"/>
              </a:rPr>
              <a:t>1B</a:t>
            </a:r>
            <a:r>
              <a:rPr lang="en-US" sz="2000" dirty="0">
                <a:latin typeface="Garamond" panose="02020404030301010803" pitchFamily="18" charset="0"/>
              </a:rPr>
              <a:t> petition with </a:t>
            </a:r>
            <a:r>
              <a:rPr lang="en-US" sz="2000" dirty="0" err="1">
                <a:latin typeface="Garamond" panose="02020404030301010803" pitchFamily="18" charset="0"/>
              </a:rPr>
              <a:t>USCIS</a:t>
            </a:r>
            <a:r>
              <a:rPr lang="en-US" sz="2000" dirty="0" smtClean="0">
                <a:latin typeface="Garamond" panose="02020404030301010803" pitchFamily="18" charset="0"/>
              </a:rPr>
              <a:t>.  Later </a:t>
            </a:r>
            <a:r>
              <a:rPr lang="en-US" sz="2000" dirty="0">
                <a:latin typeface="Garamond" panose="02020404030301010803" pitchFamily="18" charset="0"/>
              </a:rPr>
              <a:t>in the spring or summer, </a:t>
            </a:r>
            <a:r>
              <a:rPr lang="en-US" sz="2000" dirty="0" err="1">
                <a:latin typeface="Garamond" panose="02020404030301010803" pitchFamily="18" charset="0"/>
              </a:rPr>
              <a:t>USCIS</a:t>
            </a:r>
            <a:r>
              <a:rPr lang="en-US" sz="2000" dirty="0">
                <a:latin typeface="Garamond" panose="02020404030301010803" pitchFamily="18" charset="0"/>
              </a:rPr>
              <a:t> would hold a lottery and announce the winners (and process the petition later in the year</a:t>
            </a:r>
            <a:r>
              <a:rPr lang="en-US" sz="2000" dirty="0" smtClean="0">
                <a:latin typeface="Garamond" panose="02020404030301010803" pitchFamily="18" charset="0"/>
              </a:rPr>
              <a:t>).  </a:t>
            </a:r>
          </a:p>
          <a:p>
            <a:endParaRPr lang="en-US" sz="2000" dirty="0">
              <a:latin typeface="Garamond" panose="02020404030301010803" pitchFamily="18" charset="0"/>
            </a:endParaRPr>
          </a:p>
          <a:p>
            <a:r>
              <a:rPr lang="en-US" sz="2000" dirty="0" smtClean="0">
                <a:latin typeface="Garamond" panose="02020404030301010803" pitchFamily="18" charset="0"/>
              </a:rPr>
              <a:t>In 2020, the </a:t>
            </a:r>
            <a:r>
              <a:rPr lang="en-US" sz="2000" dirty="0">
                <a:latin typeface="Garamond" panose="02020404030301010803" pitchFamily="18" charset="0"/>
              </a:rPr>
              <a:t>H-</a:t>
            </a:r>
            <a:r>
              <a:rPr lang="en-US" sz="2000" dirty="0" err="1">
                <a:latin typeface="Garamond" panose="02020404030301010803" pitchFamily="18" charset="0"/>
              </a:rPr>
              <a:t>1B</a:t>
            </a:r>
            <a:r>
              <a:rPr lang="en-US" sz="2000" dirty="0">
                <a:latin typeface="Garamond" panose="02020404030301010803" pitchFamily="18" charset="0"/>
              </a:rPr>
              <a:t> lottery </a:t>
            </a:r>
            <a:r>
              <a:rPr lang="en-US" sz="2000" dirty="0" smtClean="0">
                <a:latin typeface="Garamond" panose="02020404030301010803" pitchFamily="18" charset="0"/>
              </a:rPr>
              <a:t>underwent </a:t>
            </a:r>
            <a:r>
              <a:rPr lang="en-US" sz="2000" dirty="0">
                <a:latin typeface="Garamond" panose="02020404030301010803" pitchFamily="18" charset="0"/>
              </a:rPr>
              <a:t>a major </a:t>
            </a:r>
            <a:r>
              <a:rPr lang="en-US" sz="2000" dirty="0" smtClean="0">
                <a:latin typeface="Garamond" panose="02020404030301010803" pitchFamily="18" charset="0"/>
              </a:rPr>
              <a:t>change: for the first time, immigration </a:t>
            </a:r>
            <a:r>
              <a:rPr lang="en-US" sz="2000" dirty="0">
                <a:latin typeface="Garamond" panose="02020404030301010803" pitchFamily="18" charset="0"/>
              </a:rPr>
              <a:t>implemented a registration process</a:t>
            </a:r>
            <a:r>
              <a:rPr lang="en-US" sz="2000" dirty="0" smtClean="0">
                <a:latin typeface="Garamond" panose="02020404030301010803" pitchFamily="18" charset="0"/>
              </a:rPr>
              <a:t>.  Employers </a:t>
            </a:r>
            <a:r>
              <a:rPr lang="en-US" sz="2000" dirty="0">
                <a:latin typeface="Garamond" panose="02020404030301010803" pitchFamily="18" charset="0"/>
              </a:rPr>
              <a:t>a</a:t>
            </a:r>
            <a:r>
              <a:rPr lang="en-US" sz="2000" dirty="0" smtClean="0">
                <a:latin typeface="Garamond" panose="02020404030301010803" pitchFamily="18" charset="0"/>
              </a:rPr>
              <a:t>re </a:t>
            </a:r>
            <a:r>
              <a:rPr lang="en-US" sz="2000" dirty="0">
                <a:latin typeface="Garamond" panose="02020404030301010803" pitchFamily="18" charset="0"/>
              </a:rPr>
              <a:t>required to register during a designated time period </a:t>
            </a:r>
            <a:r>
              <a:rPr lang="en-US" sz="2000" dirty="0" smtClean="0">
                <a:latin typeface="Garamond" panose="02020404030301010803" pitchFamily="18" charset="0"/>
              </a:rPr>
              <a:t>and </a:t>
            </a:r>
            <a:r>
              <a:rPr lang="en-US" sz="2000" dirty="0">
                <a:latin typeface="Garamond" panose="02020404030301010803" pitchFamily="18" charset="0"/>
              </a:rPr>
              <a:t>provide </a:t>
            </a:r>
            <a:r>
              <a:rPr lang="en-US" sz="2000" dirty="0" smtClean="0">
                <a:latin typeface="Garamond" panose="02020404030301010803" pitchFamily="18" charset="0"/>
              </a:rPr>
              <a:t>preliminary </a:t>
            </a:r>
            <a:r>
              <a:rPr lang="en-US" sz="2000" dirty="0">
                <a:latin typeface="Garamond" panose="02020404030301010803" pitchFamily="18" charset="0"/>
              </a:rPr>
              <a:t>information – </a:t>
            </a:r>
            <a:r>
              <a:rPr lang="en-US" sz="2000" dirty="0" smtClean="0">
                <a:latin typeface="Garamond" panose="02020404030301010803" pitchFamily="18" charset="0"/>
              </a:rPr>
              <a:t>not about </a:t>
            </a:r>
            <a:r>
              <a:rPr lang="en-US" sz="2000" dirty="0">
                <a:latin typeface="Garamond" panose="02020404030301010803" pitchFamily="18" charset="0"/>
              </a:rPr>
              <a:t>the company but also about the sponsored employee</a:t>
            </a:r>
            <a:r>
              <a:rPr lang="en-US" sz="2000" dirty="0" smtClean="0">
                <a:latin typeface="Garamond" panose="02020404030301010803" pitchFamily="18" charset="0"/>
              </a:rPr>
              <a:t>. In late March, </a:t>
            </a:r>
            <a:r>
              <a:rPr lang="en-US" sz="2000" dirty="0" err="1">
                <a:latin typeface="Garamond" panose="02020404030301010803" pitchFamily="18" charset="0"/>
              </a:rPr>
              <a:t>USCIS</a:t>
            </a:r>
            <a:r>
              <a:rPr lang="en-US" sz="2000" dirty="0">
                <a:latin typeface="Garamond" panose="02020404030301010803" pitchFamily="18" charset="0"/>
              </a:rPr>
              <a:t> </a:t>
            </a:r>
            <a:r>
              <a:rPr lang="en-US" sz="2000" dirty="0" smtClean="0">
                <a:latin typeface="Garamond" panose="02020404030301010803" pitchFamily="18" charset="0"/>
              </a:rPr>
              <a:t>holds </a:t>
            </a:r>
            <a:r>
              <a:rPr lang="en-US" sz="2000" dirty="0">
                <a:latin typeface="Garamond" panose="02020404030301010803" pitchFamily="18" charset="0"/>
              </a:rPr>
              <a:t>a lottery from the </a:t>
            </a:r>
            <a:r>
              <a:rPr lang="en-US" sz="2000" dirty="0" smtClean="0">
                <a:latin typeface="Garamond" panose="02020404030301010803" pitchFamily="18" charset="0"/>
              </a:rPr>
              <a:t>submitted registrations.  Winners </a:t>
            </a:r>
            <a:r>
              <a:rPr lang="en-US" sz="2000" dirty="0">
                <a:latin typeface="Garamond" panose="02020404030301010803" pitchFamily="18" charset="0"/>
              </a:rPr>
              <a:t>a</a:t>
            </a:r>
            <a:r>
              <a:rPr lang="en-US" sz="2000" dirty="0" smtClean="0">
                <a:latin typeface="Garamond" panose="02020404030301010803" pitchFamily="18" charset="0"/>
              </a:rPr>
              <a:t>re </a:t>
            </a:r>
            <a:r>
              <a:rPr lang="en-US" sz="2000" dirty="0">
                <a:latin typeface="Garamond" panose="02020404030301010803" pitchFamily="18" charset="0"/>
              </a:rPr>
              <a:t>notified and provided a window to file the </a:t>
            </a:r>
            <a:r>
              <a:rPr lang="en-US" sz="2000" dirty="0" smtClean="0">
                <a:latin typeface="Garamond" panose="02020404030301010803" pitchFamily="18" charset="0"/>
              </a:rPr>
              <a:t>petitions.  Subsequent drawings are possible from submitted registrations.</a:t>
            </a:r>
          </a:p>
          <a:p>
            <a:endParaRPr lang="en-US" sz="2000" dirty="0">
              <a:latin typeface="Garamond" panose="02020404030301010803" pitchFamily="18" charset="0"/>
            </a:endParaRPr>
          </a:p>
          <a:p>
            <a:endParaRPr lang="en-US" sz="2000" dirty="0">
              <a:latin typeface="Garamond" panose="02020404030301010803" pitchFamily="18" charset="0"/>
            </a:endParaRPr>
          </a:p>
          <a:p>
            <a:r>
              <a:rPr lang="en-US" sz="1800" dirty="0">
                <a:latin typeface="Garamond" panose="02020404030301010803" pitchFamily="18" charset="0"/>
              </a:rPr>
              <a:t> </a:t>
            </a:r>
          </a:p>
        </p:txBody>
      </p:sp>
      <p:cxnSp>
        <p:nvCxnSpPr>
          <p:cNvPr id="55302" name="Straight Connector 7"/>
          <p:cNvCxnSpPr>
            <a:cxnSpLocks noChangeShapeType="1"/>
          </p:cNvCxnSpPr>
          <p:nvPr>
            <p:custDataLst>
              <p:tags r:id="rId4"/>
            </p:custDataLst>
          </p:nvPr>
        </p:nvCxnSpPr>
        <p:spPr bwMode="auto">
          <a:xfrm>
            <a:off x="431800" y="1339127"/>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73400751"/>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376178"/>
            <a:ext cx="11150600" cy="960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5400" cap="small" dirty="0">
                <a:solidFill>
                  <a:srgbClr val="741912"/>
                </a:solidFill>
                <a:latin typeface="Garamond" panose="02020404030301010803" pitchFamily="18" charset="0"/>
              </a:rPr>
              <a:t>H-</a:t>
            </a:r>
            <a:r>
              <a:rPr lang="en-US" altLang="en-US" sz="5400" cap="small" dirty="0" err="1">
                <a:solidFill>
                  <a:srgbClr val="741912"/>
                </a:solidFill>
                <a:latin typeface="Garamond" panose="02020404030301010803" pitchFamily="18" charset="0"/>
              </a:rPr>
              <a:t>1B</a:t>
            </a:r>
            <a:r>
              <a:rPr lang="en-US" altLang="en-US" sz="5400" cap="small" dirty="0">
                <a:solidFill>
                  <a:srgbClr val="741912"/>
                </a:solidFill>
                <a:latin typeface="Garamond" panose="02020404030301010803" pitchFamily="18" charset="0"/>
              </a:rPr>
              <a:t> </a:t>
            </a:r>
            <a:r>
              <a:rPr lang="en-US" altLang="en-US" sz="5400" cap="small" dirty="0" smtClean="0">
                <a:solidFill>
                  <a:srgbClr val="741912"/>
                </a:solidFill>
                <a:latin typeface="Garamond" panose="02020404030301010803" pitchFamily="18" charset="0"/>
              </a:rPr>
              <a:t>Lottery Results</a:t>
            </a:r>
            <a:endParaRPr lang="en-US" altLang="en-US" sz="5400" cap="small" dirty="0">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32972"/>
            <a:ext cx="11150599" cy="38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377386"/>
            <a:ext cx="10957688" cy="525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endParaRPr lang="en-US" sz="2000" dirty="0">
              <a:latin typeface="Garamond" panose="02020404030301010803" pitchFamily="18" charset="0"/>
            </a:endParaRPr>
          </a:p>
          <a:p>
            <a:r>
              <a:rPr lang="en-US" sz="1800" dirty="0">
                <a:latin typeface="Garamond" panose="02020404030301010803" pitchFamily="18" charset="0"/>
              </a:rPr>
              <a:t> </a:t>
            </a:r>
          </a:p>
        </p:txBody>
      </p:sp>
      <p:cxnSp>
        <p:nvCxnSpPr>
          <p:cNvPr id="55302" name="Straight Connector 7"/>
          <p:cNvCxnSpPr>
            <a:cxnSpLocks noChangeShapeType="1"/>
          </p:cNvCxnSpPr>
          <p:nvPr>
            <p:custDataLst>
              <p:tags r:id="rId4"/>
            </p:custDataLst>
          </p:nvPr>
        </p:nvCxnSpPr>
        <p:spPr bwMode="auto">
          <a:xfrm>
            <a:off x="431800" y="1339127"/>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graphicFrame>
        <p:nvGraphicFramePr>
          <p:cNvPr id="2" name="Table 1"/>
          <p:cNvGraphicFramePr>
            <a:graphicFrameLocks noGrp="1"/>
          </p:cNvGraphicFramePr>
          <p:nvPr>
            <p:extLst>
              <p:ext uri="{D42A27DB-BD31-4B8C-83A1-F6EECF244321}">
                <p14:modId xmlns:p14="http://schemas.microsoft.com/office/powerpoint/2010/main" val="343477631"/>
              </p:ext>
            </p:extLst>
          </p:nvPr>
        </p:nvGraphicFramePr>
        <p:xfrm>
          <a:off x="609600" y="1769806"/>
          <a:ext cx="10972800" cy="4382237"/>
        </p:xfrm>
        <a:graphic>
          <a:graphicData uri="http://schemas.openxmlformats.org/drawingml/2006/table">
            <a:tbl>
              <a:tblPr/>
              <a:tblGrid>
                <a:gridCol w="1828800">
                  <a:extLst>
                    <a:ext uri="{9D8B030D-6E8A-4147-A177-3AD203B41FA5}">
                      <a16:colId xmlns:a16="http://schemas.microsoft.com/office/drawing/2014/main" val="2421198151"/>
                    </a:ext>
                  </a:extLst>
                </a:gridCol>
                <a:gridCol w="1828800">
                  <a:extLst>
                    <a:ext uri="{9D8B030D-6E8A-4147-A177-3AD203B41FA5}">
                      <a16:colId xmlns:a16="http://schemas.microsoft.com/office/drawing/2014/main" val="68051992"/>
                    </a:ext>
                  </a:extLst>
                </a:gridCol>
                <a:gridCol w="1828800">
                  <a:extLst>
                    <a:ext uri="{9D8B030D-6E8A-4147-A177-3AD203B41FA5}">
                      <a16:colId xmlns:a16="http://schemas.microsoft.com/office/drawing/2014/main" val="3044147266"/>
                    </a:ext>
                  </a:extLst>
                </a:gridCol>
                <a:gridCol w="1828800">
                  <a:extLst>
                    <a:ext uri="{9D8B030D-6E8A-4147-A177-3AD203B41FA5}">
                      <a16:colId xmlns:a16="http://schemas.microsoft.com/office/drawing/2014/main" val="1595631008"/>
                    </a:ext>
                  </a:extLst>
                </a:gridCol>
                <a:gridCol w="1828800">
                  <a:extLst>
                    <a:ext uri="{9D8B030D-6E8A-4147-A177-3AD203B41FA5}">
                      <a16:colId xmlns:a16="http://schemas.microsoft.com/office/drawing/2014/main" val="2742534400"/>
                    </a:ext>
                  </a:extLst>
                </a:gridCol>
                <a:gridCol w="1828800">
                  <a:extLst>
                    <a:ext uri="{9D8B030D-6E8A-4147-A177-3AD203B41FA5}">
                      <a16:colId xmlns:a16="http://schemas.microsoft.com/office/drawing/2014/main" val="4137718972"/>
                    </a:ext>
                  </a:extLst>
                </a:gridCol>
              </a:tblGrid>
              <a:tr h="2108633">
                <a:tc>
                  <a:txBody>
                    <a:bodyPr/>
                    <a:lstStyle/>
                    <a:p>
                      <a:pPr algn="l"/>
                      <a:r>
                        <a:rPr lang="en-US" b="1" dirty="0" smtClean="0">
                          <a:effectLst/>
                          <a:latin typeface="Garamond" panose="02020404030301010803" pitchFamily="18" charset="0"/>
                        </a:rPr>
                        <a:t>Fiscal </a:t>
                      </a:r>
                      <a:r>
                        <a:rPr lang="en-US" b="1" dirty="0">
                          <a:effectLst/>
                          <a:latin typeface="Garamond" panose="02020404030301010803" pitchFamily="18" charset="0"/>
                        </a:rPr>
                        <a:t>Year</a:t>
                      </a:r>
                    </a:p>
                  </a:txBody>
                  <a:tcPr marL="76200" marR="76200" marT="76200" marB="762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US" b="1" dirty="0">
                          <a:effectLst/>
                          <a:latin typeface="Garamond" panose="02020404030301010803" pitchFamily="18" charset="0"/>
                        </a:rPr>
                        <a:t>Total Registrations</a:t>
                      </a:r>
                    </a:p>
                  </a:txBody>
                  <a:tcPr marL="76200" marR="76200" marT="76200" marB="762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US" b="1" dirty="0">
                          <a:effectLst/>
                          <a:latin typeface="Garamond" panose="02020404030301010803" pitchFamily="18" charset="0"/>
                        </a:rPr>
                        <a:t>Eligible </a:t>
                      </a:r>
                      <a:r>
                        <a:rPr lang="en-US" b="1" dirty="0" smtClean="0">
                          <a:effectLst/>
                          <a:latin typeface="Garamond" panose="02020404030301010803" pitchFamily="18" charset="0"/>
                        </a:rPr>
                        <a:t>Registrations</a:t>
                      </a:r>
                      <a:endParaRPr lang="en-US" b="1" dirty="0">
                        <a:effectLst/>
                        <a:latin typeface="Garamond" panose="02020404030301010803" pitchFamily="18" charset="0"/>
                      </a:endParaRPr>
                    </a:p>
                  </a:txBody>
                  <a:tcPr marL="76200" marR="76200" marT="76200" marB="762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US" b="1">
                          <a:effectLst/>
                          <a:latin typeface="Garamond" panose="02020404030301010803" pitchFamily="18" charset="0"/>
                        </a:rPr>
                        <a:t>Eligible Registrations for Beneficiaries with No Other Eligible Registrations</a:t>
                      </a:r>
                    </a:p>
                  </a:txBody>
                  <a:tcPr marL="76200" marR="76200" marT="76200" marB="762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US" b="1">
                          <a:effectLst/>
                          <a:latin typeface="Garamond" panose="02020404030301010803" pitchFamily="18" charset="0"/>
                        </a:rPr>
                        <a:t>Eligible Registrations for Beneficiaries with Multiple Eligible Registrations</a:t>
                      </a:r>
                    </a:p>
                  </a:txBody>
                  <a:tcPr marL="76200" marR="76200" marT="76200" marB="762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US" b="1" dirty="0" smtClean="0">
                          <a:effectLst/>
                          <a:latin typeface="Garamond" panose="02020404030301010803" pitchFamily="18" charset="0"/>
                        </a:rPr>
                        <a:t>Selections</a:t>
                      </a:r>
                      <a:endParaRPr lang="en-US" b="1" dirty="0">
                        <a:effectLst/>
                        <a:latin typeface="Garamond" panose="02020404030301010803" pitchFamily="18" charset="0"/>
                      </a:endParaRPr>
                    </a:p>
                  </a:txBody>
                  <a:tcPr marL="76200" marR="76200" marT="76200" marB="762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42833650"/>
                  </a:ext>
                </a:extLst>
              </a:tr>
              <a:tr h="501963">
                <a:tc>
                  <a:txBody>
                    <a:bodyPr/>
                    <a:lstStyle/>
                    <a:p>
                      <a:r>
                        <a:rPr lang="en-US" b="1">
                          <a:effectLst/>
                          <a:latin typeface="Garamond" panose="02020404030301010803" pitchFamily="18" charset="0"/>
                        </a:rPr>
                        <a:t>2021</a:t>
                      </a:r>
                      <a:endParaRPr lang="en-US">
                        <a:effectLst/>
                        <a:latin typeface="Garamond" panose="02020404030301010803" pitchFamily="18" charset="0"/>
                      </a:endParaRP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dirty="0">
                          <a:effectLst/>
                          <a:latin typeface="Garamond" panose="02020404030301010803" pitchFamily="18" charset="0"/>
                        </a:rPr>
                        <a:t>274,237</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269,424</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241,299</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28,125</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124,415</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75462375"/>
                  </a:ext>
                </a:extLst>
              </a:tr>
              <a:tr h="501963">
                <a:tc>
                  <a:txBody>
                    <a:bodyPr/>
                    <a:lstStyle/>
                    <a:p>
                      <a:r>
                        <a:rPr lang="en-US" b="1">
                          <a:effectLst/>
                          <a:latin typeface="Garamond" panose="02020404030301010803" pitchFamily="18" charset="0"/>
                        </a:rPr>
                        <a:t>2022</a:t>
                      </a:r>
                      <a:endParaRPr lang="en-US">
                        <a:effectLst/>
                        <a:latin typeface="Garamond" panose="02020404030301010803" pitchFamily="18" charset="0"/>
                      </a:endParaRP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308,613</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301,447</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211,304</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90,143</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131,924</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67279689"/>
                  </a:ext>
                </a:extLst>
              </a:tr>
              <a:tr h="501963">
                <a:tc>
                  <a:txBody>
                    <a:bodyPr/>
                    <a:lstStyle/>
                    <a:p>
                      <a:r>
                        <a:rPr lang="en-US" b="1">
                          <a:effectLst/>
                          <a:latin typeface="Garamond" panose="02020404030301010803" pitchFamily="18" charset="0"/>
                        </a:rPr>
                        <a:t>2023</a:t>
                      </a:r>
                      <a:endParaRPr lang="en-US">
                        <a:effectLst/>
                        <a:latin typeface="Garamond" panose="02020404030301010803" pitchFamily="18" charset="0"/>
                      </a:endParaRP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483,927</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474,421</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309,241</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165,180</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dirty="0">
                          <a:effectLst/>
                          <a:latin typeface="Garamond" panose="02020404030301010803" pitchFamily="18" charset="0"/>
                        </a:rPr>
                        <a:t>127,600</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32140535"/>
                  </a:ext>
                </a:extLst>
              </a:tr>
              <a:tr h="501963">
                <a:tc>
                  <a:txBody>
                    <a:bodyPr/>
                    <a:lstStyle/>
                    <a:p>
                      <a:r>
                        <a:rPr lang="en-US" b="1">
                          <a:effectLst/>
                          <a:latin typeface="Garamond" panose="02020404030301010803" pitchFamily="18" charset="0"/>
                        </a:rPr>
                        <a:t>2024</a:t>
                      </a:r>
                      <a:endParaRPr lang="en-US">
                        <a:effectLst/>
                        <a:latin typeface="Garamond" panose="02020404030301010803" pitchFamily="18" charset="0"/>
                      </a:endParaRP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780,884</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758,994</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350,103</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a:effectLst/>
                          <a:latin typeface="Garamond" panose="02020404030301010803" pitchFamily="18" charset="0"/>
                        </a:rPr>
                        <a:t>408,891</a:t>
                      </a: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dirty="0" smtClean="0">
                          <a:effectLst/>
                          <a:latin typeface="Garamond" panose="02020404030301010803" pitchFamily="18" charset="0"/>
                        </a:rPr>
                        <a:t>188,400 (Initially 110,791)</a:t>
                      </a:r>
                      <a:endParaRPr lang="en-US" dirty="0">
                        <a:effectLst/>
                        <a:latin typeface="Garamond" panose="02020404030301010803" pitchFamily="18" charset="0"/>
                      </a:endParaRPr>
                    </a:p>
                  </a:txBody>
                  <a:tcPr marL="85725" marR="85725" marT="85725" marB="1333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05905952"/>
                  </a:ext>
                </a:extLst>
              </a:tr>
            </a:tbl>
          </a:graphicData>
        </a:graphic>
      </p:graphicFrame>
    </p:spTree>
    <p:extLst>
      <p:ext uri="{BB962C8B-B14F-4D97-AF65-F5344CB8AC3E}">
        <p14:creationId xmlns:p14="http://schemas.microsoft.com/office/powerpoint/2010/main" val="3680326926"/>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H-1B </a:t>
            </a:r>
            <a:r>
              <a:rPr lang="en-US" altLang="en-US" sz="6000" cap="small" smtClean="0">
                <a:solidFill>
                  <a:srgbClr val="741912"/>
                </a:solidFill>
                <a:latin typeface="Garamond" panose="02020404030301010803" pitchFamily="18" charset="0"/>
              </a:rPr>
              <a:t>Extensions</a:t>
            </a:r>
            <a:endParaRPr lang="en-US" altLang="en-US" sz="60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32972"/>
            <a:ext cx="11150599" cy="38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782501"/>
            <a:ext cx="10957688" cy="417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r>
              <a:rPr lang="en-US" sz="2000" dirty="0" smtClean="0">
                <a:latin typeface="Garamond" panose="02020404030301010803" pitchFamily="18" charset="0"/>
              </a:rPr>
              <a:t>An </a:t>
            </a:r>
            <a:r>
              <a:rPr lang="en-US" sz="2000" dirty="0">
                <a:latin typeface="Garamond" panose="02020404030301010803" pitchFamily="18" charset="0"/>
              </a:rPr>
              <a:t>H-</a:t>
            </a:r>
            <a:r>
              <a:rPr lang="en-US" sz="2000" dirty="0" err="1">
                <a:latin typeface="Garamond" panose="02020404030301010803" pitchFamily="18" charset="0"/>
              </a:rPr>
              <a:t>1B</a:t>
            </a:r>
            <a:r>
              <a:rPr lang="en-US" sz="2000" dirty="0">
                <a:latin typeface="Garamond" panose="02020404030301010803" pitchFamily="18" charset="0"/>
              </a:rPr>
              <a:t> </a:t>
            </a:r>
            <a:r>
              <a:rPr lang="en-US" sz="2000" dirty="0" smtClean="0">
                <a:latin typeface="Garamond" panose="02020404030301010803" pitchFamily="18" charset="0"/>
              </a:rPr>
              <a:t>may be issued </a:t>
            </a:r>
            <a:r>
              <a:rPr lang="en-US" sz="2000" dirty="0">
                <a:latin typeface="Garamond" panose="02020404030301010803" pitchFamily="18" charset="0"/>
              </a:rPr>
              <a:t>for </a:t>
            </a:r>
            <a:r>
              <a:rPr lang="en-US" sz="2000" dirty="0" smtClean="0">
                <a:latin typeface="Garamond" panose="02020404030301010803" pitchFamily="18" charset="0"/>
              </a:rPr>
              <a:t> period of up-to </a:t>
            </a:r>
            <a:r>
              <a:rPr lang="en-US" sz="2000" dirty="0">
                <a:latin typeface="Garamond" panose="02020404030301010803" pitchFamily="18" charset="0"/>
              </a:rPr>
              <a:t>3 </a:t>
            </a:r>
            <a:r>
              <a:rPr lang="en-US" sz="2000" dirty="0" smtClean="0">
                <a:latin typeface="Garamond" panose="02020404030301010803" pitchFamily="18" charset="0"/>
              </a:rPr>
              <a:t>years. </a:t>
            </a:r>
            <a:r>
              <a:rPr lang="en-US" sz="2000" dirty="0">
                <a:latin typeface="Garamond" panose="02020404030301010803" pitchFamily="18" charset="0"/>
              </a:rPr>
              <a:t>A </a:t>
            </a:r>
            <a:r>
              <a:rPr lang="en-US" sz="2000" dirty="0" smtClean="0">
                <a:latin typeface="Garamond" panose="02020404030301010803" pitchFamily="18" charset="0"/>
              </a:rPr>
              <a:t>renewal or extension </a:t>
            </a:r>
            <a:r>
              <a:rPr lang="en-US" sz="2000" dirty="0">
                <a:latin typeface="Garamond" panose="02020404030301010803" pitchFamily="18" charset="0"/>
              </a:rPr>
              <a:t>may be possible; however, there is generally a 6 year cap for H-</a:t>
            </a:r>
            <a:r>
              <a:rPr lang="en-US" sz="2000" dirty="0" err="1">
                <a:latin typeface="Garamond" panose="02020404030301010803" pitchFamily="18" charset="0"/>
              </a:rPr>
              <a:t>1Bs</a:t>
            </a:r>
            <a:r>
              <a:rPr lang="en-US" sz="2000" dirty="0" smtClean="0">
                <a:latin typeface="Garamond" panose="02020404030301010803" pitchFamily="18" charset="0"/>
              </a:rPr>
              <a:t>.  After </a:t>
            </a:r>
            <a:r>
              <a:rPr lang="en-US" sz="2000" dirty="0">
                <a:latin typeface="Garamond" panose="02020404030301010803" pitchFamily="18" charset="0"/>
              </a:rPr>
              <a:t>6 years, the employee would need to leave the </a:t>
            </a:r>
            <a:r>
              <a:rPr lang="en-US" sz="2000" dirty="0" smtClean="0">
                <a:latin typeface="Garamond" panose="02020404030301010803" pitchFamily="18" charset="0"/>
              </a:rPr>
              <a:t>U.S. </a:t>
            </a:r>
            <a:r>
              <a:rPr lang="en-US" sz="2000" dirty="0">
                <a:latin typeface="Garamond" panose="02020404030301010803" pitchFamily="18" charset="0"/>
              </a:rPr>
              <a:t>for one year in order to be eligible for another H-</a:t>
            </a:r>
            <a:r>
              <a:rPr lang="en-US" sz="2000" dirty="0" err="1">
                <a:latin typeface="Garamond" panose="02020404030301010803" pitchFamily="18" charset="0"/>
              </a:rPr>
              <a:t>1B</a:t>
            </a:r>
            <a:r>
              <a:rPr lang="en-US" sz="2000" dirty="0">
                <a:latin typeface="Garamond" panose="02020404030301010803" pitchFamily="18" charset="0"/>
              </a:rPr>
              <a:t> </a:t>
            </a:r>
            <a:r>
              <a:rPr lang="en-US" sz="2000" dirty="0" smtClean="0">
                <a:latin typeface="Garamond" panose="02020404030301010803" pitchFamily="18" charset="0"/>
              </a:rPr>
              <a:t>cycle.</a:t>
            </a:r>
            <a:endParaRPr lang="en-US" sz="2000" dirty="0">
              <a:latin typeface="Garamond" panose="02020404030301010803" pitchFamily="18" charset="0"/>
            </a:endParaRPr>
          </a:p>
          <a:p>
            <a:r>
              <a:rPr lang="en-US" sz="2000" dirty="0">
                <a:latin typeface="Garamond" panose="02020404030301010803" pitchFamily="18" charset="0"/>
              </a:rPr>
              <a:t> </a:t>
            </a:r>
          </a:p>
          <a:p>
            <a:r>
              <a:rPr lang="en-US" sz="2000" dirty="0">
                <a:latin typeface="Garamond" panose="02020404030301010803" pitchFamily="18" charset="0"/>
              </a:rPr>
              <a:t>Extensions beyond the 6 year cap may be available in two scenarios</a:t>
            </a:r>
            <a:r>
              <a:rPr lang="en-US" sz="2000" dirty="0" smtClean="0">
                <a:latin typeface="Garamond" panose="02020404030301010803" pitchFamily="18" charset="0"/>
              </a:rPr>
              <a:t>:</a:t>
            </a:r>
          </a:p>
          <a:p>
            <a:r>
              <a:rPr lang="en-US" sz="2000" dirty="0" smtClean="0">
                <a:latin typeface="Garamond" panose="02020404030301010803" pitchFamily="18" charset="0"/>
              </a:rPr>
              <a:t>-If </a:t>
            </a:r>
            <a:r>
              <a:rPr lang="en-US" sz="2000" dirty="0">
                <a:latin typeface="Garamond" panose="02020404030301010803" pitchFamily="18" charset="0"/>
              </a:rPr>
              <a:t>the employee has an approved labor certification and an I-140 </a:t>
            </a:r>
            <a:r>
              <a:rPr lang="en-US" sz="2000" dirty="0" smtClean="0">
                <a:latin typeface="Garamond" panose="02020404030301010803" pitchFamily="18" charset="0"/>
              </a:rPr>
              <a:t>petition, and </a:t>
            </a:r>
            <a:r>
              <a:rPr lang="en-US" sz="2000" dirty="0">
                <a:latin typeface="Garamond" panose="02020404030301010803" pitchFamily="18" charset="0"/>
              </a:rPr>
              <a:t>their priority date is not current (an immigrant visa number is not available for them), an employer may request to extend the employee’s H-</a:t>
            </a:r>
            <a:r>
              <a:rPr lang="en-US" sz="2000" dirty="0" err="1">
                <a:latin typeface="Garamond" panose="02020404030301010803" pitchFamily="18" charset="0"/>
              </a:rPr>
              <a:t>1B</a:t>
            </a:r>
            <a:r>
              <a:rPr lang="en-US" sz="2000" dirty="0">
                <a:latin typeface="Garamond" panose="02020404030301010803" pitchFamily="18" charset="0"/>
              </a:rPr>
              <a:t> in 3 year increments beyond the 6  year cap. </a:t>
            </a:r>
            <a:r>
              <a:rPr lang="en-US" sz="2000" dirty="0" smtClean="0">
                <a:latin typeface="Garamond" panose="02020404030301010803" pitchFamily="18" charset="0"/>
              </a:rPr>
              <a:t>This </a:t>
            </a:r>
            <a:r>
              <a:rPr lang="en-US" sz="2000" dirty="0">
                <a:latin typeface="Garamond" panose="02020404030301010803" pitchFamily="18" charset="0"/>
              </a:rPr>
              <a:t>scenario often impacts Indian and Chinese national </a:t>
            </a:r>
            <a:r>
              <a:rPr lang="en-US" sz="2000" dirty="0" smtClean="0">
                <a:latin typeface="Garamond" panose="02020404030301010803" pitchFamily="18" charset="0"/>
              </a:rPr>
              <a:t>employees due to Visa Bulletin wait lists for </a:t>
            </a:r>
            <a:r>
              <a:rPr lang="en-US" sz="2000" dirty="0" err="1" smtClean="0">
                <a:latin typeface="Garamond" panose="02020404030301010803" pitchFamily="18" charset="0"/>
              </a:rPr>
              <a:t>EB</a:t>
            </a:r>
            <a:r>
              <a:rPr lang="en-US" sz="2000" dirty="0" smtClean="0">
                <a:latin typeface="Garamond" panose="02020404030301010803" pitchFamily="18" charset="0"/>
              </a:rPr>
              <a:t>-2 and </a:t>
            </a:r>
            <a:r>
              <a:rPr lang="en-US" sz="2000" dirty="0" err="1" smtClean="0">
                <a:latin typeface="Garamond" panose="02020404030301010803" pitchFamily="18" charset="0"/>
              </a:rPr>
              <a:t>EB</a:t>
            </a:r>
            <a:r>
              <a:rPr lang="en-US" sz="2000" dirty="0" smtClean="0">
                <a:latin typeface="Garamond" panose="02020404030301010803" pitchFamily="18" charset="0"/>
              </a:rPr>
              <a:t>-3 classifications.</a:t>
            </a:r>
            <a:r>
              <a:rPr lang="en-US" sz="2000" dirty="0">
                <a:latin typeface="Garamond" panose="02020404030301010803" pitchFamily="18" charset="0"/>
              </a:rPr>
              <a:t>   </a:t>
            </a:r>
            <a:endParaRPr lang="en-US" sz="2000" dirty="0" smtClean="0">
              <a:latin typeface="Garamond" panose="02020404030301010803" pitchFamily="18" charset="0"/>
            </a:endParaRPr>
          </a:p>
          <a:p>
            <a:endParaRPr lang="en-US" sz="2000" dirty="0">
              <a:latin typeface="Garamond" panose="02020404030301010803" pitchFamily="18" charset="0"/>
            </a:endParaRPr>
          </a:p>
          <a:p>
            <a:r>
              <a:rPr lang="en-US" sz="2000" dirty="0" smtClean="0">
                <a:latin typeface="Garamond" panose="02020404030301010803" pitchFamily="18" charset="0"/>
              </a:rPr>
              <a:t>-If </a:t>
            </a:r>
            <a:r>
              <a:rPr lang="en-US" sz="2000" dirty="0">
                <a:latin typeface="Garamond" panose="02020404030301010803" pitchFamily="18" charset="0"/>
              </a:rPr>
              <a:t>an employer has filed the labor certification on behalf of the employee at least one year prior to their 6 year cap and if the case is still </a:t>
            </a:r>
            <a:r>
              <a:rPr lang="en-US" sz="2000" dirty="0" smtClean="0">
                <a:latin typeface="Garamond" panose="02020404030301010803" pitchFamily="18" charset="0"/>
              </a:rPr>
              <a:t>pending (they have not received legal residency), </a:t>
            </a:r>
            <a:r>
              <a:rPr lang="en-US" sz="2000" dirty="0">
                <a:latin typeface="Garamond" panose="02020404030301010803" pitchFamily="18" charset="0"/>
              </a:rPr>
              <a:t>the employer may sponsor the employee for a 1 year extension of the H-</a:t>
            </a:r>
            <a:r>
              <a:rPr lang="en-US" sz="2000" dirty="0" err="1">
                <a:latin typeface="Garamond" panose="02020404030301010803" pitchFamily="18" charset="0"/>
              </a:rPr>
              <a:t>1B</a:t>
            </a:r>
            <a:r>
              <a:rPr lang="en-US" sz="2000" dirty="0">
                <a:latin typeface="Garamond" panose="02020404030301010803" pitchFamily="18" charset="0"/>
              </a:rPr>
              <a:t> beyond the 6 year cap.</a:t>
            </a:r>
          </a:p>
          <a:p>
            <a:endParaRPr lang="en-US" sz="1800" dirty="0">
              <a:latin typeface="Garamond" panose="02020404030301010803" pitchFamily="18" charset="0"/>
            </a:endParaRPr>
          </a:p>
        </p:txBody>
      </p:sp>
      <p:cxnSp>
        <p:nvCxnSpPr>
          <p:cNvPr id="55302" name="Straight Connector 7"/>
          <p:cNvCxnSpPr>
            <a:cxnSpLocks noChangeShapeType="1"/>
          </p:cNvCxnSpPr>
          <p:nvPr>
            <p:custDataLst>
              <p:tags r:id="rId4"/>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7285233"/>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H-1B </a:t>
            </a:r>
            <a:r>
              <a:rPr lang="en-US" altLang="en-US" sz="6000" cap="small" smtClean="0">
                <a:solidFill>
                  <a:srgbClr val="741912"/>
                </a:solidFill>
                <a:latin typeface="Garamond" panose="02020404030301010803" pitchFamily="18" charset="0"/>
              </a:rPr>
              <a:t>Transfers</a:t>
            </a:r>
            <a:endParaRPr lang="en-US" altLang="en-US" sz="60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32972"/>
            <a:ext cx="11150599" cy="38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932972"/>
            <a:ext cx="10957688" cy="40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r>
              <a:rPr lang="en-US" sz="2800" smtClean="0">
                <a:latin typeface="Garamond" panose="02020404030301010803" pitchFamily="18" charset="0"/>
              </a:rPr>
              <a:t>Timeframe </a:t>
            </a:r>
            <a:r>
              <a:rPr lang="en-US" sz="2800">
                <a:latin typeface="Garamond" panose="02020404030301010803" pitchFamily="18" charset="0"/>
              </a:rPr>
              <a:t>for H-1B transfers – </a:t>
            </a:r>
            <a:r>
              <a:rPr lang="en-US" sz="2800" smtClean="0">
                <a:latin typeface="Garamond" panose="02020404030301010803" pitchFamily="18" charset="0"/>
              </a:rPr>
              <a:t>generally, at </a:t>
            </a:r>
            <a:r>
              <a:rPr lang="en-US" sz="2800">
                <a:latin typeface="Garamond" panose="02020404030301010803" pitchFamily="18" charset="0"/>
              </a:rPr>
              <a:t>least one month advance </a:t>
            </a:r>
            <a:r>
              <a:rPr lang="en-US" sz="2800" smtClean="0">
                <a:latin typeface="Garamond" panose="02020404030301010803" pitchFamily="18" charset="0"/>
              </a:rPr>
              <a:t>notice</a:t>
            </a:r>
          </a:p>
          <a:p>
            <a:endParaRPr lang="en-US" sz="2800">
              <a:latin typeface="Garamond" panose="02020404030301010803" pitchFamily="18" charset="0"/>
            </a:endParaRPr>
          </a:p>
          <a:p>
            <a:r>
              <a:rPr lang="en-US" sz="2800">
                <a:latin typeface="Garamond" panose="02020404030301010803" pitchFamily="18" charset="0"/>
              </a:rPr>
              <a:t>New employee may onboard only after USCIS has received the request to port “transfer” the </a:t>
            </a:r>
            <a:r>
              <a:rPr lang="en-US" sz="2800" smtClean="0">
                <a:latin typeface="Garamond" panose="02020404030301010803" pitchFamily="18" charset="0"/>
              </a:rPr>
              <a:t>H-1B; evidenced either with a “receipt notice” from USCIS or evidence of delivery and receipt of the H-1B petition by USCIS</a:t>
            </a:r>
          </a:p>
          <a:p>
            <a:endParaRPr lang="en-US" sz="2800">
              <a:latin typeface="Garamond" panose="02020404030301010803" pitchFamily="18" charset="0"/>
            </a:endParaRPr>
          </a:p>
          <a:p>
            <a:r>
              <a:rPr lang="en-US" sz="2800">
                <a:latin typeface="Garamond" panose="02020404030301010803" pitchFamily="18" charset="0"/>
              </a:rPr>
              <a:t>New employee should continue working for employer until able to </a:t>
            </a:r>
            <a:r>
              <a:rPr lang="en-US" sz="2800" smtClean="0">
                <a:latin typeface="Garamond" panose="02020404030301010803" pitchFamily="18" charset="0"/>
              </a:rPr>
              <a:t>transfer</a:t>
            </a:r>
          </a:p>
          <a:p>
            <a:endParaRPr lang="en-US" sz="2800">
              <a:latin typeface="Garamond" panose="02020404030301010803" pitchFamily="18" charset="0"/>
            </a:endParaRPr>
          </a:p>
          <a:p>
            <a:r>
              <a:rPr lang="en-US" sz="2800">
                <a:latin typeface="Garamond" panose="02020404030301010803" pitchFamily="18" charset="0"/>
              </a:rPr>
              <a:t>T</a:t>
            </a:r>
            <a:r>
              <a:rPr lang="en-US" sz="2800" smtClean="0">
                <a:latin typeface="Garamond" panose="02020404030301010803" pitchFamily="18" charset="0"/>
              </a:rPr>
              <a:t>here </a:t>
            </a:r>
            <a:r>
              <a:rPr lang="en-US" sz="2800">
                <a:latin typeface="Garamond" panose="02020404030301010803" pitchFamily="18" charset="0"/>
              </a:rPr>
              <a:t>is a cumulative 60 day grace </a:t>
            </a:r>
            <a:r>
              <a:rPr lang="en-US" sz="2800" smtClean="0">
                <a:latin typeface="Garamond" panose="02020404030301010803" pitchFamily="18" charset="0"/>
              </a:rPr>
              <a:t>period for unemployment</a:t>
            </a:r>
            <a:endParaRPr lang="en-US" sz="2800">
              <a:latin typeface="Garamond" panose="02020404030301010803" pitchFamily="18" charset="0"/>
            </a:endParaRPr>
          </a:p>
          <a:p>
            <a:endParaRPr lang="en-US" sz="2000">
              <a:latin typeface="Garamond" panose="02020404030301010803" pitchFamily="18" charset="0"/>
            </a:endParaRPr>
          </a:p>
          <a:p>
            <a:endParaRPr lang="en-US" sz="1800">
              <a:latin typeface="Garamond" panose="02020404030301010803" pitchFamily="18" charset="0"/>
            </a:endParaRPr>
          </a:p>
        </p:txBody>
      </p:sp>
      <p:cxnSp>
        <p:nvCxnSpPr>
          <p:cNvPr id="55302" name="Straight Connector 7"/>
          <p:cNvCxnSpPr>
            <a:cxnSpLocks noChangeShapeType="1"/>
          </p:cNvCxnSpPr>
          <p:nvPr>
            <p:custDataLst>
              <p:tags r:id="rId4"/>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8148800"/>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fontScale="90000"/>
          </a:bodyPr>
          <a:lstStyle/>
          <a:p>
            <a:pPr eaLnBrk="1" hangingPunct="1"/>
            <a:r>
              <a:rPr lang="en-US" altLang="en-US" sz="6000" cap="small" smtClean="0">
                <a:solidFill>
                  <a:srgbClr val="741912"/>
                </a:solidFill>
                <a:latin typeface="Garamond" panose="02020404030301010803" pitchFamily="18" charset="0"/>
              </a:rPr>
              <a:t>Common Issues for H-1B Petitions</a:t>
            </a:r>
            <a:endParaRPr lang="en-US" altLang="en-US" sz="60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32972"/>
            <a:ext cx="11150599" cy="38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932972"/>
            <a:ext cx="10957688" cy="40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endParaRPr lang="en-US" sz="2800">
              <a:latin typeface="Garamond" panose="02020404030301010803" pitchFamily="18" charset="0"/>
            </a:endParaRPr>
          </a:p>
          <a:p>
            <a:endParaRPr lang="en-US" sz="2000">
              <a:latin typeface="Garamond" panose="02020404030301010803" pitchFamily="18" charset="0"/>
            </a:endParaRPr>
          </a:p>
          <a:p>
            <a:endParaRPr lang="en-US" sz="1800">
              <a:latin typeface="Garamond" panose="02020404030301010803" pitchFamily="18" charset="0"/>
            </a:endParaRPr>
          </a:p>
        </p:txBody>
      </p:sp>
      <p:cxnSp>
        <p:nvCxnSpPr>
          <p:cNvPr id="55302" name="Straight Connector 7"/>
          <p:cNvCxnSpPr>
            <a:cxnSpLocks noChangeShapeType="1"/>
          </p:cNvCxnSpPr>
          <p:nvPr>
            <p:custDataLst>
              <p:tags r:id="rId4"/>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
        <p:nvSpPr>
          <p:cNvPr id="3" name="Rectangle 2"/>
          <p:cNvSpPr/>
          <p:nvPr>
            <p:custDataLst>
              <p:tags r:id="rId5"/>
            </p:custDataLst>
          </p:nvPr>
        </p:nvSpPr>
        <p:spPr>
          <a:xfrm>
            <a:off x="512234" y="1848564"/>
            <a:ext cx="10825169" cy="4093428"/>
          </a:xfrm>
          <a:prstGeom prst="rect">
            <a:avLst/>
          </a:prstGeom>
        </p:spPr>
        <p:txBody>
          <a:bodyPr wrap="square">
            <a:spAutoFit/>
          </a:bodyPr>
          <a:lstStyle/>
          <a:p>
            <a:r>
              <a:rPr lang="en-US" sz="2000" smtClean="0">
                <a:latin typeface="Garamond" panose="02020404030301010803" pitchFamily="18" charset="0"/>
              </a:rPr>
              <a:t>Employer’s </a:t>
            </a:r>
            <a:r>
              <a:rPr lang="en-US" sz="2000">
                <a:latin typeface="Garamond" panose="02020404030301010803" pitchFamily="18" charset="0"/>
              </a:rPr>
              <a:t>position description is too </a:t>
            </a:r>
            <a:r>
              <a:rPr lang="en-US" sz="2000" smtClean="0">
                <a:latin typeface="Garamond" panose="02020404030301010803" pitchFamily="18" charset="0"/>
              </a:rPr>
              <a:t>vague to substantiate that the position is a specialty occupation</a:t>
            </a:r>
          </a:p>
          <a:p>
            <a:endParaRPr lang="en-US" sz="2000">
              <a:latin typeface="Garamond" panose="02020404030301010803" pitchFamily="18" charset="0"/>
            </a:endParaRPr>
          </a:p>
          <a:p>
            <a:r>
              <a:rPr lang="en-US" sz="2000" smtClean="0">
                <a:latin typeface="Garamond" panose="02020404030301010803" pitchFamily="18" charset="0"/>
              </a:rPr>
              <a:t>Employer </a:t>
            </a:r>
            <a:r>
              <a:rPr lang="en-US" sz="2000">
                <a:latin typeface="Garamond" panose="02020404030301010803" pitchFamily="18" charset="0"/>
              </a:rPr>
              <a:t>requires more from applicants in terms of education or experience than allowed as per norms stated by US Department of Labor for occupational </a:t>
            </a:r>
            <a:r>
              <a:rPr lang="en-US" sz="2000" smtClean="0">
                <a:latin typeface="Garamond" panose="02020404030301010803" pitchFamily="18" charset="0"/>
              </a:rPr>
              <a:t>classification</a:t>
            </a:r>
          </a:p>
          <a:p>
            <a:endParaRPr lang="en-US" sz="2000">
              <a:latin typeface="Garamond" panose="02020404030301010803" pitchFamily="18" charset="0"/>
            </a:endParaRPr>
          </a:p>
          <a:p>
            <a:r>
              <a:rPr lang="en-US" sz="2000" smtClean="0">
                <a:latin typeface="Garamond" panose="02020404030301010803" pitchFamily="18" charset="0"/>
              </a:rPr>
              <a:t>Employer’s </a:t>
            </a:r>
            <a:r>
              <a:rPr lang="en-US" sz="2000">
                <a:latin typeface="Garamond" panose="02020404030301010803" pitchFamily="18" charset="0"/>
              </a:rPr>
              <a:t>salary is too low for visa sponsorship per prevailing wage data maintained </a:t>
            </a:r>
            <a:r>
              <a:rPr lang="en-US" sz="2000" smtClean="0">
                <a:latin typeface="Garamond" panose="02020404030301010803" pitchFamily="18" charset="0"/>
              </a:rPr>
              <a:t>by the U.S. </a:t>
            </a:r>
            <a:r>
              <a:rPr lang="en-US" sz="2000">
                <a:latin typeface="Garamond" panose="02020404030301010803" pitchFamily="18" charset="0"/>
              </a:rPr>
              <a:t>Department of </a:t>
            </a:r>
            <a:r>
              <a:rPr lang="en-US" sz="2000" smtClean="0">
                <a:latin typeface="Garamond" panose="02020404030301010803" pitchFamily="18" charset="0"/>
              </a:rPr>
              <a:t>Labor</a:t>
            </a:r>
          </a:p>
          <a:p>
            <a:endParaRPr lang="en-US" sz="2000">
              <a:latin typeface="Garamond" panose="02020404030301010803" pitchFamily="18" charset="0"/>
            </a:endParaRPr>
          </a:p>
          <a:p>
            <a:r>
              <a:rPr lang="en-US" sz="2000" smtClean="0">
                <a:latin typeface="Garamond" panose="02020404030301010803" pitchFamily="18" charset="0"/>
              </a:rPr>
              <a:t>Employee </a:t>
            </a:r>
            <a:r>
              <a:rPr lang="en-US" sz="2000">
                <a:latin typeface="Garamond" panose="02020404030301010803" pitchFamily="18" charset="0"/>
              </a:rPr>
              <a:t>does not possess the required minimum qualifications </a:t>
            </a:r>
            <a:r>
              <a:rPr lang="en-US" sz="2000" smtClean="0">
                <a:latin typeface="Garamond" panose="02020404030301010803" pitchFamily="18" charset="0"/>
              </a:rPr>
              <a:t>per U.S. </a:t>
            </a:r>
            <a:r>
              <a:rPr lang="en-US" sz="2000">
                <a:latin typeface="Garamond" panose="02020404030301010803" pitchFamily="18" charset="0"/>
              </a:rPr>
              <a:t>Department of </a:t>
            </a:r>
            <a:r>
              <a:rPr lang="en-US" sz="2000" smtClean="0">
                <a:latin typeface="Garamond" panose="02020404030301010803" pitchFamily="18" charset="0"/>
              </a:rPr>
              <a:t>Labor data</a:t>
            </a:r>
          </a:p>
          <a:p>
            <a:endParaRPr lang="en-US" sz="2000">
              <a:latin typeface="Garamond" panose="02020404030301010803" pitchFamily="18" charset="0"/>
            </a:endParaRPr>
          </a:p>
          <a:p>
            <a:r>
              <a:rPr lang="en-US" sz="2000" smtClean="0">
                <a:latin typeface="Garamond" panose="02020404030301010803" pitchFamily="18" charset="0"/>
              </a:rPr>
              <a:t>Evidence is lacking to verify that </a:t>
            </a:r>
            <a:r>
              <a:rPr lang="en-US" sz="2000">
                <a:latin typeface="Garamond" panose="02020404030301010803" pitchFamily="18" charset="0"/>
              </a:rPr>
              <a:t>the employee maintained lawful status in the </a:t>
            </a:r>
            <a:r>
              <a:rPr lang="en-US" sz="2000" smtClean="0">
                <a:latin typeface="Garamond" panose="02020404030301010803" pitchFamily="18" charset="0"/>
              </a:rPr>
              <a:t>U.S. </a:t>
            </a:r>
            <a:r>
              <a:rPr lang="en-US" sz="2000">
                <a:latin typeface="Garamond" panose="02020404030301010803" pitchFamily="18" charset="0"/>
              </a:rPr>
              <a:t>(copy of all I-20s from school, copy of all academic credentials and immigration documents, and copy of all paystubs for current year and all </a:t>
            </a:r>
            <a:r>
              <a:rPr lang="en-US" sz="2000" smtClean="0">
                <a:latin typeface="Garamond" panose="02020404030301010803" pitchFamily="18" charset="0"/>
              </a:rPr>
              <a:t>W-2s </a:t>
            </a:r>
            <a:r>
              <a:rPr lang="en-US" sz="2000">
                <a:latin typeface="Garamond" panose="02020404030301010803" pitchFamily="18" charset="0"/>
              </a:rPr>
              <a:t>for previous years)</a:t>
            </a:r>
          </a:p>
        </p:txBody>
      </p:sp>
    </p:spTree>
    <p:extLst>
      <p:ext uri="{BB962C8B-B14F-4D97-AF65-F5344CB8AC3E}">
        <p14:creationId xmlns:p14="http://schemas.microsoft.com/office/powerpoint/2010/main" val="2362984783"/>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smtClean="0">
                <a:solidFill>
                  <a:srgbClr val="741912"/>
                </a:solidFill>
                <a:latin typeface="Garamond" panose="02020404030301010803" pitchFamily="18" charset="0"/>
              </a:rPr>
              <a:t>H-1B Employee Rights</a:t>
            </a:r>
            <a:endParaRPr lang="en-US" altLang="en-US" sz="60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32972"/>
            <a:ext cx="11150599" cy="38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932972"/>
            <a:ext cx="10957688" cy="40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endParaRPr lang="en-US" sz="2800">
              <a:latin typeface="Garamond" panose="02020404030301010803" pitchFamily="18" charset="0"/>
            </a:endParaRPr>
          </a:p>
          <a:p>
            <a:endParaRPr lang="en-US" sz="2000">
              <a:latin typeface="Garamond" panose="02020404030301010803" pitchFamily="18" charset="0"/>
            </a:endParaRPr>
          </a:p>
          <a:p>
            <a:endParaRPr lang="en-US" sz="1800">
              <a:latin typeface="Garamond" panose="02020404030301010803" pitchFamily="18" charset="0"/>
            </a:endParaRPr>
          </a:p>
        </p:txBody>
      </p:sp>
      <p:cxnSp>
        <p:nvCxnSpPr>
          <p:cNvPr id="55302" name="Straight Connector 7"/>
          <p:cNvCxnSpPr>
            <a:cxnSpLocks noChangeShapeType="1"/>
          </p:cNvCxnSpPr>
          <p:nvPr>
            <p:custDataLst>
              <p:tags r:id="rId4"/>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
        <p:nvSpPr>
          <p:cNvPr id="4" name="Rectangle 3"/>
          <p:cNvSpPr/>
          <p:nvPr>
            <p:custDataLst>
              <p:tags r:id="rId5"/>
            </p:custDataLst>
          </p:nvPr>
        </p:nvSpPr>
        <p:spPr>
          <a:xfrm>
            <a:off x="512234" y="1801311"/>
            <a:ext cx="10833904" cy="3785652"/>
          </a:xfrm>
          <a:prstGeom prst="rect">
            <a:avLst/>
          </a:prstGeom>
        </p:spPr>
        <p:txBody>
          <a:bodyPr wrap="square">
            <a:spAutoFit/>
          </a:bodyPr>
          <a:lstStyle/>
          <a:p>
            <a:r>
              <a:rPr lang="en-US" sz="2400">
                <a:latin typeface="Garamond" panose="02020404030301010803" pitchFamily="18" charset="0"/>
              </a:rPr>
              <a:t>H-1B employees generally hold the same rights as other </a:t>
            </a:r>
            <a:r>
              <a:rPr lang="en-US" sz="2400" smtClean="0">
                <a:latin typeface="Garamond" panose="02020404030301010803" pitchFamily="18" charset="0"/>
              </a:rPr>
              <a:t>employees</a:t>
            </a:r>
            <a:endParaRPr lang="en-US" sz="2400">
              <a:latin typeface="Garamond" panose="02020404030301010803" pitchFamily="18" charset="0"/>
            </a:endParaRPr>
          </a:p>
          <a:p>
            <a:r>
              <a:rPr lang="en-US" sz="2400" smtClean="0">
                <a:latin typeface="Garamond" panose="02020404030301010803" pitchFamily="18" charset="0"/>
              </a:rPr>
              <a:t> </a:t>
            </a:r>
            <a:endParaRPr lang="en-US" sz="2400">
              <a:latin typeface="Garamond" panose="02020404030301010803" pitchFamily="18" charset="0"/>
            </a:endParaRPr>
          </a:p>
          <a:p>
            <a:r>
              <a:rPr lang="en-US" sz="2400">
                <a:latin typeface="Garamond" panose="02020404030301010803" pitchFamily="18" charset="0"/>
              </a:rPr>
              <a:t>One significant protection for H-1B employees is that of a required wage (higher of the prevailing wage or actual wage) and the prohibition on allowing the employee to pay or reimburse certain fees and costs related to the H-1B </a:t>
            </a:r>
            <a:r>
              <a:rPr lang="en-US" sz="2400" smtClean="0">
                <a:latin typeface="Garamond" panose="02020404030301010803" pitchFamily="18" charset="0"/>
              </a:rPr>
              <a:t>process</a:t>
            </a:r>
          </a:p>
          <a:p>
            <a:endParaRPr lang="en-US" sz="2400">
              <a:latin typeface="Garamond" panose="02020404030301010803" pitchFamily="18" charset="0"/>
            </a:endParaRPr>
          </a:p>
          <a:p>
            <a:r>
              <a:rPr lang="en-US" sz="2400">
                <a:latin typeface="Garamond" panose="02020404030301010803" pitchFamily="18" charset="0"/>
              </a:rPr>
              <a:t>One additional protection exists for H-1B employees -  if an employer terminates an H-1B employee prior to the end date on their visa sponsorship, the employer must generally offer the employee an airline ticket home, or the cost of return transportation back to their home </a:t>
            </a:r>
            <a:r>
              <a:rPr lang="en-US" sz="2400" smtClean="0">
                <a:latin typeface="Garamond" panose="02020404030301010803" pitchFamily="18" charset="0"/>
              </a:rPr>
              <a:t>country</a:t>
            </a:r>
            <a:endParaRPr lang="en-US" sz="2400">
              <a:latin typeface="Garamond" panose="02020404030301010803" pitchFamily="18" charset="0"/>
            </a:endParaRPr>
          </a:p>
        </p:txBody>
      </p:sp>
    </p:spTree>
    <p:extLst>
      <p:ext uri="{BB962C8B-B14F-4D97-AF65-F5344CB8AC3E}">
        <p14:creationId xmlns:p14="http://schemas.microsoft.com/office/powerpoint/2010/main" val="2461531726"/>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a:spLocks noChangeArrowheads="1"/>
          </p:cNvSpPr>
          <p:nvPr>
            <p:custDataLst>
              <p:tags r:id="rId1"/>
            </p:custDataLst>
          </p:nvPr>
        </p:nvSpPr>
        <p:spPr bwMode="auto">
          <a:xfrm>
            <a:off x="7643284" y="3164417"/>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lstStyle/>
          <a:p>
            <a:pPr>
              <a:lnSpc>
                <a:spcPct val="110000"/>
              </a:lnSpc>
              <a:spcAft>
                <a:spcPts val="800"/>
              </a:spcAft>
              <a:buSzTx/>
            </a:pPr>
            <a:endParaRPr lang="en-US" altLang="en-US" sz="2933">
              <a:solidFill>
                <a:srgbClr val="000000"/>
              </a:solidFill>
              <a:latin typeface="Calibri" panose="020F0502020204030204" pitchFamily="34" charset="0"/>
            </a:endParaRPr>
          </a:p>
        </p:txBody>
      </p:sp>
      <p:sp>
        <p:nvSpPr>
          <p:cNvPr id="51203" name="Text Placeholder 16"/>
          <p:cNvSpPr>
            <a:spLocks noGrp="1" noChangeArrowheads="1"/>
          </p:cNvSpPr>
          <p:nvPr>
            <p:ph type="body" sz="quarter" idx="4294967295"/>
            <p:custDataLst>
              <p:tags r:id="rId2"/>
            </p:custDataLst>
          </p:nvPr>
        </p:nvSpPr>
        <p:spPr bwMode="auto">
          <a:xfrm>
            <a:off x="5071534" y="1619251"/>
            <a:ext cx="6786033" cy="2216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lIns="0" tIns="0" rIns="0" bIns="0" rtlCol="0" anchor="b">
            <a:normAutofit fontScale="85000" lnSpcReduction="20000"/>
          </a:bodyPr>
          <a:lstStyle/>
          <a:p>
            <a:pPr marL="0" indent="0">
              <a:buNone/>
            </a:pPr>
            <a:r>
              <a:rPr lang="en-US" altLang="en-US" sz="4800" b="1" i="1" smtClean="0">
                <a:solidFill>
                  <a:srgbClr val="000000"/>
                </a:solidFill>
                <a:latin typeface="Garamond" panose="02020404030301010803" pitchFamily="18" charset="0"/>
                <a:sym typeface="Wingdings" panose="05000000000000000000" pitchFamily="2" charset="2"/>
              </a:rPr>
              <a:t>Options to the H-1B: Additional Temporary </a:t>
            </a:r>
            <a:r>
              <a:rPr lang="en-US" altLang="en-US" sz="4800" b="1" i="1">
                <a:solidFill>
                  <a:srgbClr val="000000"/>
                </a:solidFill>
                <a:latin typeface="Garamond" panose="02020404030301010803" pitchFamily="18" charset="0"/>
                <a:sym typeface="Wingdings" panose="05000000000000000000" pitchFamily="2" charset="2"/>
              </a:rPr>
              <a:t>Visas </a:t>
            </a:r>
            <a:r>
              <a:rPr lang="en-US" altLang="en-US" sz="4800" b="1" i="1" smtClean="0">
                <a:solidFill>
                  <a:srgbClr val="000000"/>
                </a:solidFill>
                <a:latin typeface="Garamond" panose="02020404030301010803" pitchFamily="18" charset="0"/>
                <a:sym typeface="Wingdings" panose="05000000000000000000" pitchFamily="2" charset="2"/>
              </a:rPr>
              <a:t>Classifications for </a:t>
            </a:r>
            <a:r>
              <a:rPr lang="en-US" altLang="en-US" sz="4800" b="1" i="1">
                <a:solidFill>
                  <a:srgbClr val="000000"/>
                </a:solidFill>
                <a:latin typeface="Garamond" panose="02020404030301010803" pitchFamily="18" charset="0"/>
                <a:sym typeface="Wingdings" panose="05000000000000000000" pitchFamily="2" charset="2"/>
              </a:rPr>
              <a:t>Employees and Prospective Hires</a:t>
            </a:r>
          </a:p>
        </p:txBody>
      </p:sp>
      <p:pic>
        <p:nvPicPr>
          <p:cNvPr id="5" name="Picture 4"/>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rot="21061470">
            <a:off x="904379" y="2117753"/>
            <a:ext cx="2844800" cy="150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575033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custDataLst>
              <p:tags r:id="rId1"/>
            </p:custDataLst>
          </p:nvPr>
        </p:nvSpPr>
        <p:spPr bwMode="auto">
          <a:xfrm>
            <a:off x="334434" y="452968"/>
            <a:ext cx="11247967"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F-1 Student</a:t>
            </a:r>
          </a:p>
        </p:txBody>
      </p:sp>
      <p:sp>
        <p:nvSpPr>
          <p:cNvPr id="53251" name="Content Placeholder 2"/>
          <p:cNvSpPr>
            <a:spLocks noChangeArrowheads="1"/>
          </p:cNvSpPr>
          <p:nvPr>
            <p:custDataLst>
              <p:tags r:id="rId2"/>
            </p:custDataLst>
          </p:nvPr>
        </p:nvSpPr>
        <p:spPr bwMode="auto">
          <a:xfrm>
            <a:off x="431801" y="1877484"/>
            <a:ext cx="7296151" cy="433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r>
              <a:rPr lang="en-US" altLang="en-US" sz="2800">
                <a:latin typeface="Garamond" panose="02020404030301010803" pitchFamily="18" charset="0"/>
              </a:rPr>
              <a:t>F-1 students may obtain permission to work off campus pursuant to a grant of curricular practical training, or optional practical training</a:t>
            </a:r>
          </a:p>
          <a:p>
            <a:pPr>
              <a:lnSpc>
                <a:spcPct val="90000"/>
              </a:lnSpc>
              <a:spcBef>
                <a:spcPct val="50000"/>
              </a:spcBef>
              <a:spcAft>
                <a:spcPct val="40000"/>
              </a:spcAft>
              <a:buSzTx/>
            </a:pPr>
            <a:r>
              <a:rPr lang="en-US" altLang="en-US" sz="2800">
                <a:latin typeface="Garamond" panose="02020404030301010803" pitchFamily="18" charset="0"/>
              </a:rPr>
              <a:t>Upon graduation, F-1 students are generally entitled to obtain one year of optional practical training employment authorization and STEM students are sometimes eligible to request an additional two years of employment authorization</a:t>
            </a:r>
          </a:p>
        </p:txBody>
      </p:sp>
      <p:sp>
        <p:nvSpPr>
          <p:cNvPr id="53252" name="Content Placeholder 2"/>
          <p:cNvSpPr>
            <a:spLocks noChangeArrowheads="1"/>
          </p:cNvSpPr>
          <p:nvPr>
            <p:custDataLst>
              <p:tags r:id="rId3"/>
            </p:custDataLst>
          </p:nvPr>
        </p:nvSpPr>
        <p:spPr bwMode="auto">
          <a:xfrm>
            <a:off x="431800" y="2277533"/>
            <a:ext cx="68156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endParaRPr lang="en-US" altLang="en-US" sz="2800" i="1">
              <a:latin typeface="Garamond" panose="02020404030301010803" pitchFamily="18" charset="0"/>
              <a:sym typeface="Wingdings" panose="05000000000000000000" pitchFamily="2" charset="2"/>
            </a:endParaRPr>
          </a:p>
        </p:txBody>
      </p:sp>
      <p:sp>
        <p:nvSpPr>
          <p:cNvPr id="87045" name="Content Placeholder 2"/>
          <p:cNvSpPr txBox="1"/>
          <p:nvPr>
            <p:custDataLst>
              <p:tags r:id="rId4"/>
            </p:custDataLst>
          </p:nvPr>
        </p:nvSpPr>
        <p:spPr>
          <a:xfrm>
            <a:off x="8208433" y="1877484"/>
            <a:ext cx="3168651" cy="4239683"/>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Low cost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Ease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1333"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Temporary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Documents for I-9</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DSO/SEVIS/ICE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USCIS/EAD</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STEM training plan</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53254" name="Straight Connector 7"/>
          <p:cNvCxnSpPr>
            <a:cxnSpLocks noChangeShapeType="1"/>
          </p:cNvCxnSpPr>
          <p:nvPr>
            <p:custDataLst>
              <p:tags r:id="rId5"/>
            </p:custDataLst>
          </p:nvPr>
        </p:nvCxnSpPr>
        <p:spPr bwMode="auto">
          <a:xfrm>
            <a:off x="527051" y="1701800"/>
            <a:ext cx="10945283"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0566969"/>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H-1B1 Visa</a:t>
            </a:r>
          </a:p>
        </p:txBody>
      </p:sp>
      <p:sp>
        <p:nvSpPr>
          <p:cNvPr id="91139" name="Content Placeholder 2"/>
          <p:cNvSpPr>
            <a:spLocks noChangeArrowheads="1"/>
          </p:cNvSpPr>
          <p:nvPr>
            <p:custDataLst>
              <p:tags r:id="rId2"/>
            </p:custDataLst>
          </p:nvPr>
        </p:nvSpPr>
        <p:spPr bwMode="auto">
          <a:xfrm>
            <a:off x="431801" y="2948518"/>
            <a:ext cx="6913033" cy="288078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257175" indent="-257175"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marL="1828800" indent="457200" eaLnBrk="0" fontAlgn="base" hangingPunct="0">
              <a:spcBef>
                <a:spcPct val="0"/>
              </a:spcBef>
              <a:spcAft>
                <a:spcPct val="0"/>
              </a:spcAft>
              <a:buSzTx/>
              <a:defRPr>
                <a:solidFill>
                  <a:schemeClr val="tx1"/>
                </a:solidFill>
                <a:latin typeface="Arial" pitchFamily="34" charset="0"/>
                <a:cs typeface="Arial" pitchFamily="34" charset="0"/>
              </a:defRPr>
            </a:lvl6pPr>
            <a:lvl7pPr marL="2286000" indent="457200" eaLnBrk="0" fontAlgn="base" hangingPunct="0">
              <a:spcBef>
                <a:spcPct val="0"/>
              </a:spcBef>
              <a:spcAft>
                <a:spcPct val="0"/>
              </a:spcAft>
              <a:buSzTx/>
              <a:defRPr>
                <a:solidFill>
                  <a:schemeClr val="tx1"/>
                </a:solidFill>
                <a:latin typeface="Arial" pitchFamily="34" charset="0"/>
                <a:cs typeface="Arial" pitchFamily="34" charset="0"/>
              </a:defRPr>
            </a:lvl7pPr>
            <a:lvl8pPr marL="2743200" indent="457200" eaLnBrk="0" fontAlgn="base" hangingPunct="0">
              <a:spcBef>
                <a:spcPct val="0"/>
              </a:spcBef>
              <a:spcAft>
                <a:spcPct val="0"/>
              </a:spcAft>
              <a:buSzTx/>
              <a:defRPr>
                <a:solidFill>
                  <a:schemeClr val="tx1"/>
                </a:solidFill>
                <a:latin typeface="Arial" pitchFamily="34" charset="0"/>
                <a:cs typeface="Arial" pitchFamily="34" charset="0"/>
              </a:defRPr>
            </a:lvl8pPr>
            <a:lvl9pPr marL="3200400" indent="457200" eaLnBrk="0" fontAlgn="base" hangingPunct="0">
              <a:spcBef>
                <a:spcPct val="0"/>
              </a:spcBef>
              <a:spcAft>
                <a:spcPct val="0"/>
              </a:spcAft>
              <a:buSzTx/>
              <a:defRPr>
                <a:solidFill>
                  <a:schemeClr val="tx1"/>
                </a:solidFill>
                <a:latin typeface="Arial" pitchFamily="34" charset="0"/>
                <a:cs typeface="Arial" pitchFamily="34" charset="0"/>
              </a:defRPr>
            </a:lvl9pPr>
          </a:lstStyle>
          <a:p>
            <a:pPr marL="0" indent="0">
              <a:lnSpc>
                <a:spcPct val="90000"/>
              </a:lnSpc>
              <a:spcBef>
                <a:spcPct val="50000"/>
              </a:spcBef>
              <a:spcAft>
                <a:spcPct val="4000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Reserved for citizens of Chile and Singapore</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May apply directly with USCIS or Consulate</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Generally more reliable, faster and less expensive than H-1B</a:t>
            </a:r>
            <a:endPar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a:endParaRPr>
          </a:p>
        </p:txBody>
      </p:sp>
      <p:sp>
        <p:nvSpPr>
          <p:cNvPr id="57348" name="Content Placeholder 2"/>
          <p:cNvSpPr>
            <a:spLocks noChangeArrowheads="1"/>
          </p:cNvSpPr>
          <p:nvPr>
            <p:custDataLst>
              <p:tags r:id="rId3"/>
            </p:custDataLst>
          </p:nvPr>
        </p:nvSpPr>
        <p:spPr bwMode="auto">
          <a:xfrm>
            <a:off x="431801" y="2277533"/>
            <a:ext cx="76242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r>
              <a:rPr lang="en-US" altLang="en-US" sz="2800">
                <a:latin typeface="Garamond" panose="02020404030301010803" pitchFamily="18" charset="0"/>
                <a:sym typeface="Wingdings" panose="05000000000000000000" pitchFamily="2" charset="2"/>
              </a:rPr>
              <a:t>Similar to H-1B Visa</a:t>
            </a:r>
            <a:endParaRPr lang="en-US" altLang="en-US" sz="2800" i="1">
              <a:latin typeface="Garamond" panose="02020404030301010803" pitchFamily="18" charset="0"/>
              <a:sym typeface="Wingdings" panose="05000000000000000000" pitchFamily="2" charset="2"/>
            </a:endParaRPr>
          </a:p>
        </p:txBody>
      </p:sp>
      <p:sp>
        <p:nvSpPr>
          <p:cNvPr id="91141" name="Content Placeholder 2"/>
          <p:cNvSpPr txBox="1"/>
          <p:nvPr>
            <p:custDataLst>
              <p:tags r:id="rId4"/>
            </p:custDataLst>
          </p:nvPr>
        </p:nvSpPr>
        <p:spPr>
          <a:xfrm>
            <a:off x="7632700" y="2180167"/>
            <a:ext cx="3744384" cy="3937000"/>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limitation on stay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Less documentation</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Temporary employment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Prevailing wage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dual intent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57350" name="Straight Connector 7"/>
          <p:cNvCxnSpPr>
            <a:cxnSpLocks noChangeShapeType="1"/>
          </p:cNvCxnSpPr>
          <p:nvPr>
            <p:custDataLst>
              <p:tags r:id="rId5"/>
            </p:custDataLst>
          </p:nvPr>
        </p:nvCxnSpPr>
        <p:spPr bwMode="auto">
          <a:xfrm>
            <a:off x="527052" y="1701800"/>
            <a:ext cx="10850033"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37243440"/>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a:spLocks noChangeArrowheads="1"/>
          </p:cNvSpPr>
          <p:nvPr>
            <p:custDataLst>
              <p:tags r:id="rId1"/>
            </p:custDataLst>
          </p:nvPr>
        </p:nvSpPr>
        <p:spPr bwMode="auto">
          <a:xfrm>
            <a:off x="7643284" y="3164417"/>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lstStyle>
            <a:lvl1pPr>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nSpc>
                <a:spcPct val="110000"/>
              </a:lnSpc>
              <a:spcBef>
                <a:spcPct val="0"/>
              </a:spcBef>
              <a:spcAft>
                <a:spcPts val="800"/>
              </a:spcAft>
              <a:buNone/>
            </a:pPr>
            <a:endParaRPr lang="en-US" altLang="en-US" sz="2933">
              <a:solidFill>
                <a:srgbClr val="000000"/>
              </a:solidFill>
            </a:endParaRPr>
          </a:p>
        </p:txBody>
      </p:sp>
      <p:sp>
        <p:nvSpPr>
          <p:cNvPr id="48131" name="Text Placeholder 16"/>
          <p:cNvSpPr>
            <a:spLocks noGrp="1"/>
          </p:cNvSpPr>
          <p:nvPr>
            <p:ph type="body" sz="quarter" idx="13"/>
            <p:custDataLst>
              <p:tags r:id="rId2"/>
            </p:custDataLst>
          </p:nvPr>
        </p:nvSpPr>
        <p:spPr>
          <a:xfrm>
            <a:off x="5422901" y="1862258"/>
            <a:ext cx="6498167" cy="1661993"/>
          </a:xfrm>
          <a:ln cap="flat" algn="ctr">
            <a:miter lim="800000"/>
            <a:headEnd type="none" w="med" len="med"/>
            <a:tailEnd type="none" w="med" len="med"/>
          </a:ln>
        </p:spPr>
        <p:txBody>
          <a:bodyPr/>
          <a:lstStyle/>
          <a:p>
            <a:pPr marL="0" indent="0">
              <a:buNone/>
              <a:defRPr kumimoji="0" lang="en-US" altLang="en-US" sz="3600" b="1"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altLang="en-US" i="1" dirty="0">
                <a:ln w="9525" cap="flat" cmpd="sng" algn="ctr">
                  <a:noFill/>
                  <a:prstDash val="solid"/>
                  <a:round/>
                  <a:headEnd type="none" w="med" len="med"/>
                  <a:tailEnd type="none" w="med" len="med"/>
                </a:ln>
                <a:solidFill>
                  <a:srgbClr val="000000"/>
                </a:solidFill>
                <a:latin typeface="Garamond" pitchFamily="18" charset="0"/>
                <a:sym typeface="Wingdings"/>
              </a:rPr>
              <a:t>Immigration </a:t>
            </a:r>
            <a:r>
              <a:rPr altLang="en-US" i="1" dirty="0" smtClean="0">
                <a:ln w="9525" cap="flat" cmpd="sng" algn="ctr">
                  <a:noFill/>
                  <a:prstDash val="solid"/>
                  <a:round/>
                  <a:headEnd type="none" w="med" len="med"/>
                  <a:tailEnd type="none" w="med" len="med"/>
                </a:ln>
                <a:solidFill>
                  <a:srgbClr val="000000"/>
                </a:solidFill>
                <a:latin typeface="Garamond" pitchFamily="18" charset="0"/>
                <a:sym typeface="Wingdings"/>
              </a:rPr>
              <a:t>Terms, Acronyms, &amp; </a:t>
            </a:r>
            <a:r>
              <a:rPr altLang="en-US" i="1" dirty="0">
                <a:ln w="9525" cap="flat" cmpd="sng" algn="ctr">
                  <a:noFill/>
                  <a:prstDash val="solid"/>
                  <a:round/>
                  <a:headEnd type="none" w="med" len="med"/>
                  <a:tailEnd type="none" w="med" len="med"/>
                </a:ln>
                <a:solidFill>
                  <a:srgbClr val="000000"/>
                </a:solidFill>
                <a:latin typeface="Garamond" pitchFamily="18" charset="0"/>
                <a:sym typeface="Wingdings"/>
              </a:rPr>
              <a:t>Relevant Government </a:t>
            </a:r>
            <a:r>
              <a:rPr altLang="en-US" i="1" dirty="0" smtClean="0">
                <a:ln w="9525" cap="flat" cmpd="sng" algn="ctr">
                  <a:noFill/>
                  <a:prstDash val="solid"/>
                  <a:round/>
                  <a:headEnd type="none" w="med" len="med"/>
                  <a:tailEnd type="none" w="med" len="med"/>
                </a:ln>
                <a:solidFill>
                  <a:srgbClr val="000000"/>
                </a:solidFill>
                <a:latin typeface="Garamond" pitchFamily="18" charset="0"/>
                <a:sym typeface="Wingdings"/>
              </a:rPr>
              <a:t>Agencies</a:t>
            </a:r>
            <a:endParaRPr altLang="en-US" i="1" dirty="0">
              <a:ln w="9525" cap="flat" cmpd="sng" algn="ctr">
                <a:noFill/>
                <a:prstDash val="solid"/>
                <a:round/>
                <a:headEnd type="none" w="med" len="med"/>
                <a:tailEnd type="none" w="med" len="med"/>
              </a:ln>
              <a:solidFill>
                <a:srgbClr val="000000"/>
              </a:solidFill>
              <a:latin typeface="Garamond" pitchFamily="18" charset="0"/>
              <a:sym typeface="Wingding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82" y="1801905"/>
            <a:ext cx="4007500" cy="2276911"/>
          </a:xfrm>
          <a:prstGeom prst="rect">
            <a:avLst/>
          </a:prstGeom>
        </p:spPr>
      </p:pic>
    </p:spTree>
    <p:extLst>
      <p:ext uri="{BB962C8B-B14F-4D97-AF65-F5344CB8AC3E}">
        <p14:creationId xmlns:p14="http://schemas.microsoft.com/office/powerpoint/2010/main" val="1369471970"/>
      </p:ext>
    </p:extLst>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1"/>
            </p:custDataLst>
          </p:nvPr>
        </p:nvSpPr>
        <p:spPr bwMode="auto">
          <a:xfrm>
            <a:off x="431801" y="434920"/>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E-3 Visa for Australians</a:t>
            </a:r>
          </a:p>
        </p:txBody>
      </p:sp>
      <p:sp>
        <p:nvSpPr>
          <p:cNvPr id="93187" name="Content Placeholder 2"/>
          <p:cNvSpPr>
            <a:spLocks noChangeArrowheads="1"/>
          </p:cNvSpPr>
          <p:nvPr>
            <p:custDataLst>
              <p:tags r:id="rId2"/>
            </p:custDataLst>
          </p:nvPr>
        </p:nvSpPr>
        <p:spPr bwMode="auto">
          <a:xfrm>
            <a:off x="431801" y="2948518"/>
            <a:ext cx="6913033" cy="288078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257175" indent="-257175"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marL="1828800" indent="457200" eaLnBrk="0" fontAlgn="base" hangingPunct="0">
              <a:spcBef>
                <a:spcPct val="0"/>
              </a:spcBef>
              <a:spcAft>
                <a:spcPct val="0"/>
              </a:spcAft>
              <a:buSzTx/>
              <a:defRPr>
                <a:solidFill>
                  <a:schemeClr val="tx1"/>
                </a:solidFill>
                <a:latin typeface="Arial" pitchFamily="34" charset="0"/>
                <a:cs typeface="Arial" pitchFamily="34" charset="0"/>
              </a:defRPr>
            </a:lvl6pPr>
            <a:lvl7pPr marL="2286000" indent="457200" eaLnBrk="0" fontAlgn="base" hangingPunct="0">
              <a:spcBef>
                <a:spcPct val="0"/>
              </a:spcBef>
              <a:spcAft>
                <a:spcPct val="0"/>
              </a:spcAft>
              <a:buSzTx/>
              <a:defRPr>
                <a:solidFill>
                  <a:schemeClr val="tx1"/>
                </a:solidFill>
                <a:latin typeface="Arial" pitchFamily="34" charset="0"/>
                <a:cs typeface="Arial" pitchFamily="34" charset="0"/>
              </a:defRPr>
            </a:lvl7pPr>
            <a:lvl8pPr marL="2743200" indent="457200" eaLnBrk="0" fontAlgn="base" hangingPunct="0">
              <a:spcBef>
                <a:spcPct val="0"/>
              </a:spcBef>
              <a:spcAft>
                <a:spcPct val="0"/>
              </a:spcAft>
              <a:buSzTx/>
              <a:defRPr>
                <a:solidFill>
                  <a:schemeClr val="tx1"/>
                </a:solidFill>
                <a:latin typeface="Arial" pitchFamily="34" charset="0"/>
                <a:cs typeface="Arial" pitchFamily="34" charset="0"/>
              </a:defRPr>
            </a:lvl8pPr>
            <a:lvl9pPr marL="3200400" indent="457200" eaLnBrk="0" fontAlgn="base" hangingPunct="0">
              <a:spcBef>
                <a:spcPct val="0"/>
              </a:spcBef>
              <a:spcAft>
                <a:spcPct val="0"/>
              </a:spcAft>
              <a:buSzTx/>
              <a:defRPr>
                <a:solidFill>
                  <a:schemeClr val="tx1"/>
                </a:solidFill>
                <a:latin typeface="Arial" pitchFamily="34" charset="0"/>
                <a:cs typeface="Arial" pitchFamily="34" charset="0"/>
              </a:defRPr>
            </a:lvl9pPr>
          </a:lstStyle>
          <a:p>
            <a:pPr marL="0" indent="0">
              <a:lnSpc>
                <a:spcPct val="90000"/>
              </a:lnSpc>
              <a:spcBef>
                <a:spcPct val="50000"/>
              </a:spcBef>
              <a:spcAft>
                <a:spcPct val="4000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Reserved for citizens of Australia</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May apply directly with USCIS or Consulate</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Generally more reliable, faster and less expensive than H-1B</a:t>
            </a:r>
          </a:p>
        </p:txBody>
      </p:sp>
      <p:sp>
        <p:nvSpPr>
          <p:cNvPr id="59396" name="Content Placeholder 2"/>
          <p:cNvSpPr>
            <a:spLocks noChangeArrowheads="1"/>
          </p:cNvSpPr>
          <p:nvPr>
            <p:custDataLst>
              <p:tags r:id="rId3"/>
            </p:custDataLst>
          </p:nvPr>
        </p:nvSpPr>
        <p:spPr bwMode="auto">
          <a:xfrm>
            <a:off x="431801" y="2277533"/>
            <a:ext cx="76242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r>
              <a:rPr lang="en-US" altLang="en-US" sz="2800">
                <a:latin typeface="Garamond" panose="02020404030301010803" pitchFamily="18" charset="0"/>
                <a:sym typeface="Wingdings" panose="05000000000000000000" pitchFamily="2" charset="2"/>
              </a:rPr>
              <a:t>Similar to H-1B Visa</a:t>
            </a:r>
            <a:endParaRPr lang="en-US" altLang="en-US" sz="2800" i="1">
              <a:latin typeface="Garamond" panose="02020404030301010803" pitchFamily="18" charset="0"/>
              <a:sym typeface="Wingdings" panose="05000000000000000000" pitchFamily="2" charset="2"/>
            </a:endParaRPr>
          </a:p>
        </p:txBody>
      </p:sp>
      <p:sp>
        <p:nvSpPr>
          <p:cNvPr id="93189" name="Content Placeholder 2"/>
          <p:cNvSpPr txBox="1"/>
          <p:nvPr>
            <p:custDataLst>
              <p:tags r:id="rId4"/>
            </p:custDataLst>
          </p:nvPr>
        </p:nvSpPr>
        <p:spPr>
          <a:xfrm>
            <a:off x="7535334" y="2084917"/>
            <a:ext cx="3841751" cy="4224867"/>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limitation on stay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Less documentation</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Temporary employment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Prevailing wage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Annual quota</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dual intent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59398" name="Straight Connector 7"/>
          <p:cNvCxnSpPr>
            <a:cxnSpLocks noChangeShapeType="1"/>
          </p:cNvCxnSpPr>
          <p:nvPr>
            <p:custDataLst>
              <p:tags r:id="rId5"/>
            </p:custDataLst>
          </p:nvPr>
        </p:nvCxnSpPr>
        <p:spPr bwMode="auto">
          <a:xfrm>
            <a:off x="527051" y="1701800"/>
            <a:ext cx="10752667"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11373701"/>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custDataLst>
              <p:tags r:id="rId1"/>
            </p:custDataLst>
          </p:nvPr>
        </p:nvSpPr>
        <p:spPr bwMode="auto">
          <a:xfrm>
            <a:off x="334434" y="452968"/>
            <a:ext cx="11247967"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dirty="0">
                <a:solidFill>
                  <a:srgbClr val="741912"/>
                </a:solidFill>
                <a:latin typeface="Garamond" panose="02020404030301010803" pitchFamily="18" charset="0"/>
              </a:rPr>
              <a:t>TN </a:t>
            </a:r>
            <a:r>
              <a:rPr lang="en-US" altLang="en-US" sz="6000" i="1" cap="small" dirty="0" smtClean="0">
                <a:solidFill>
                  <a:srgbClr val="741912"/>
                </a:solidFill>
                <a:latin typeface="Garamond" panose="02020404030301010803" pitchFamily="18" charset="0"/>
              </a:rPr>
              <a:t>NAFTA/</a:t>
            </a:r>
            <a:r>
              <a:rPr lang="en-US" altLang="en-US" sz="6000" i="1" cap="small" dirty="0" err="1" smtClean="0">
                <a:solidFill>
                  <a:srgbClr val="741912"/>
                </a:solidFill>
                <a:latin typeface="Garamond" panose="02020404030301010803" pitchFamily="18" charset="0"/>
              </a:rPr>
              <a:t>USMCA</a:t>
            </a:r>
            <a:r>
              <a:rPr lang="en-US" altLang="en-US" sz="6000" cap="small" dirty="0" smtClean="0">
                <a:solidFill>
                  <a:srgbClr val="741912"/>
                </a:solidFill>
                <a:latin typeface="Garamond" panose="02020404030301010803" pitchFamily="18" charset="0"/>
              </a:rPr>
              <a:t> </a:t>
            </a:r>
            <a:r>
              <a:rPr lang="en-US" altLang="en-US" sz="6000" cap="small" dirty="0">
                <a:solidFill>
                  <a:srgbClr val="741912"/>
                </a:solidFill>
                <a:latin typeface="Garamond" panose="02020404030301010803" pitchFamily="18" charset="0"/>
              </a:rPr>
              <a:t>Visa</a:t>
            </a:r>
          </a:p>
        </p:txBody>
      </p:sp>
      <p:sp>
        <p:nvSpPr>
          <p:cNvPr id="95235" name="Content Placeholder 2"/>
          <p:cNvSpPr>
            <a:spLocks noChangeArrowheads="1"/>
          </p:cNvSpPr>
          <p:nvPr>
            <p:custDataLst>
              <p:tags r:id="rId2"/>
            </p:custDataLst>
          </p:nvPr>
        </p:nvSpPr>
        <p:spPr bwMode="auto">
          <a:xfrm>
            <a:off x="431801" y="2948518"/>
            <a:ext cx="6913033" cy="288078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257175" indent="-257175"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marL="1828800" indent="457200" eaLnBrk="0" fontAlgn="base" hangingPunct="0">
              <a:spcBef>
                <a:spcPct val="0"/>
              </a:spcBef>
              <a:spcAft>
                <a:spcPct val="0"/>
              </a:spcAft>
              <a:buSzTx/>
              <a:defRPr>
                <a:solidFill>
                  <a:schemeClr val="tx1"/>
                </a:solidFill>
                <a:latin typeface="Arial" pitchFamily="34" charset="0"/>
                <a:cs typeface="Arial" pitchFamily="34" charset="0"/>
              </a:defRPr>
            </a:lvl6pPr>
            <a:lvl7pPr marL="2286000" indent="457200" eaLnBrk="0" fontAlgn="base" hangingPunct="0">
              <a:spcBef>
                <a:spcPct val="0"/>
              </a:spcBef>
              <a:spcAft>
                <a:spcPct val="0"/>
              </a:spcAft>
              <a:buSzTx/>
              <a:defRPr>
                <a:solidFill>
                  <a:schemeClr val="tx1"/>
                </a:solidFill>
                <a:latin typeface="Arial" pitchFamily="34" charset="0"/>
                <a:cs typeface="Arial" pitchFamily="34" charset="0"/>
              </a:defRPr>
            </a:lvl7pPr>
            <a:lvl8pPr marL="2743200" indent="457200" eaLnBrk="0" fontAlgn="base" hangingPunct="0">
              <a:spcBef>
                <a:spcPct val="0"/>
              </a:spcBef>
              <a:spcAft>
                <a:spcPct val="0"/>
              </a:spcAft>
              <a:buSzTx/>
              <a:defRPr>
                <a:solidFill>
                  <a:schemeClr val="tx1"/>
                </a:solidFill>
                <a:latin typeface="Arial" pitchFamily="34" charset="0"/>
                <a:cs typeface="Arial" pitchFamily="34" charset="0"/>
              </a:defRPr>
            </a:lvl8pPr>
            <a:lvl9pPr marL="3200400" indent="457200" eaLnBrk="0" fontAlgn="base" hangingPunct="0">
              <a:spcBef>
                <a:spcPct val="0"/>
              </a:spcBef>
              <a:spcAft>
                <a:spcPct val="0"/>
              </a:spcAft>
              <a:buSzTx/>
              <a:defRPr>
                <a:solidFill>
                  <a:schemeClr val="tx1"/>
                </a:solidFill>
                <a:latin typeface="Arial" pitchFamily="34" charset="0"/>
                <a:cs typeface="Arial" pitchFamily="34" charset="0"/>
              </a:defRPr>
            </a:lvl9pPr>
          </a:lstStyle>
          <a:p>
            <a:pPr marL="0" indent="0">
              <a:lnSpc>
                <a:spcPct val="90000"/>
              </a:lnSpc>
              <a:spcBef>
                <a:spcPct val="50000"/>
              </a:spcBef>
              <a:spcAft>
                <a:spcPct val="4000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Reserved for citizens of Canada and Mexico</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May apply directly with USCIS, Consulate (Mexicans), or with USCBP (Canadians)</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Generally more reliable, faster and less expensive than H-1B</a:t>
            </a:r>
            <a:endPar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sym typeface="Wingdings"/>
            </a:endParaRPr>
          </a:p>
        </p:txBody>
      </p:sp>
      <p:sp>
        <p:nvSpPr>
          <p:cNvPr id="61444" name="Content Placeholder 2"/>
          <p:cNvSpPr>
            <a:spLocks noChangeArrowheads="1"/>
          </p:cNvSpPr>
          <p:nvPr>
            <p:custDataLst>
              <p:tags r:id="rId3"/>
            </p:custDataLst>
          </p:nvPr>
        </p:nvSpPr>
        <p:spPr bwMode="auto">
          <a:xfrm>
            <a:off x="431801" y="2277533"/>
            <a:ext cx="76242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r>
              <a:rPr lang="en-US" altLang="en-US" sz="2800">
                <a:latin typeface="Garamond" panose="02020404030301010803" pitchFamily="18" charset="0"/>
                <a:sym typeface="Wingdings" panose="05000000000000000000" pitchFamily="2" charset="2"/>
              </a:rPr>
              <a:t>Professional Occupations – NAFTA List</a:t>
            </a:r>
            <a:endParaRPr lang="en-US" altLang="en-US" sz="2800" i="1">
              <a:latin typeface="Garamond" panose="02020404030301010803" pitchFamily="18" charset="0"/>
              <a:sym typeface="Wingdings" panose="05000000000000000000" pitchFamily="2" charset="2"/>
            </a:endParaRPr>
          </a:p>
        </p:txBody>
      </p:sp>
      <p:sp>
        <p:nvSpPr>
          <p:cNvPr id="95237" name="Content Placeholder 2"/>
          <p:cNvSpPr txBox="1"/>
          <p:nvPr>
            <p:custDataLst>
              <p:tags r:id="rId4"/>
            </p:custDataLst>
          </p:nvPr>
        </p:nvSpPr>
        <p:spPr>
          <a:xfrm>
            <a:off x="7535334" y="2277534"/>
            <a:ext cx="3841751" cy="3551767"/>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endPar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limitation on stay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prevailing wage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Temporary employment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dual intent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t>
            </a:r>
            <a:r>
              <a:rPr lang="en-US" sz="2800" dirty="0" smtClean="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New </a:t>
            </a:r>
            <a:r>
              <a:rPr lang="en-US" sz="2800" dirty="0" err="1" smtClean="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USMCA</a:t>
            </a:r>
            <a:endPar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dirty="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dirty="0">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61446" name="Straight Connector 7"/>
          <p:cNvCxnSpPr>
            <a:cxnSpLocks noChangeShapeType="1"/>
          </p:cNvCxnSpPr>
          <p:nvPr>
            <p:custDataLst>
              <p:tags r:id="rId5"/>
            </p:custDataLst>
          </p:nvPr>
        </p:nvCxnSpPr>
        <p:spPr bwMode="auto">
          <a:xfrm>
            <a:off x="527052" y="1701800"/>
            <a:ext cx="10850033"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13840274"/>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O-1 Extraordinary Ability</a:t>
            </a:r>
          </a:p>
        </p:txBody>
      </p:sp>
      <p:sp>
        <p:nvSpPr>
          <p:cNvPr id="63491" name="Content Placeholder 2"/>
          <p:cNvSpPr>
            <a:spLocks noChangeArrowheads="1"/>
          </p:cNvSpPr>
          <p:nvPr>
            <p:custDataLst>
              <p:tags r:id="rId2"/>
            </p:custDataLst>
          </p:nvPr>
        </p:nvSpPr>
        <p:spPr bwMode="auto">
          <a:xfrm>
            <a:off x="431801" y="2180167"/>
            <a:ext cx="7296151" cy="403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r>
              <a:rPr lang="en-US" altLang="en-US" sz="2800">
                <a:latin typeface="Garamond" panose="02020404030301010803" pitchFamily="18" charset="0"/>
              </a:rPr>
              <a:t>Generally reserved for foreign nationals shown to have extraordinary ability in the sciences, arts, education, business, or athletics </a:t>
            </a:r>
          </a:p>
          <a:p>
            <a:pPr>
              <a:lnSpc>
                <a:spcPct val="90000"/>
              </a:lnSpc>
              <a:spcBef>
                <a:spcPct val="50000"/>
              </a:spcBef>
              <a:spcAft>
                <a:spcPct val="40000"/>
              </a:spcAft>
              <a:buSzTx/>
            </a:pPr>
            <a:r>
              <a:rPr lang="en-US" altLang="en-US" sz="2800">
                <a:latin typeface="Garamond" panose="02020404030301010803" pitchFamily="18" charset="0"/>
              </a:rPr>
              <a:t>Prospective employees who possess substantial prior experience may be eligible for this classification</a:t>
            </a:r>
          </a:p>
          <a:p>
            <a:pPr>
              <a:lnSpc>
                <a:spcPct val="90000"/>
              </a:lnSpc>
              <a:spcBef>
                <a:spcPct val="50000"/>
              </a:spcBef>
              <a:spcAft>
                <a:spcPct val="40000"/>
              </a:spcAft>
              <a:buSzTx/>
            </a:pPr>
            <a:r>
              <a:rPr lang="en-US" altLang="en-US" sz="2800">
                <a:latin typeface="Garamond" panose="02020404030301010803" pitchFamily="18" charset="0"/>
              </a:rPr>
              <a:t>The position does not require someone of O-1 caliber</a:t>
            </a:r>
          </a:p>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63492" name="Content Placeholder 2"/>
          <p:cNvSpPr>
            <a:spLocks noChangeArrowheads="1"/>
          </p:cNvSpPr>
          <p:nvPr>
            <p:custDataLst>
              <p:tags r:id="rId3"/>
            </p:custDataLst>
          </p:nvPr>
        </p:nvSpPr>
        <p:spPr bwMode="auto">
          <a:xfrm>
            <a:off x="431800" y="2277533"/>
            <a:ext cx="68156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endParaRPr lang="en-US" altLang="en-US" sz="2800" i="1">
              <a:latin typeface="Garamond" panose="02020404030301010803" pitchFamily="18" charset="0"/>
              <a:sym typeface="Wingdings" panose="05000000000000000000" pitchFamily="2" charset="2"/>
            </a:endParaRPr>
          </a:p>
        </p:txBody>
      </p:sp>
      <p:sp>
        <p:nvSpPr>
          <p:cNvPr id="97285" name="Content Placeholder 2"/>
          <p:cNvSpPr txBox="1"/>
          <p:nvPr>
            <p:custDataLst>
              <p:tags r:id="rId4"/>
            </p:custDataLst>
          </p:nvPr>
        </p:nvSpPr>
        <p:spPr>
          <a:xfrm>
            <a:off x="7823200" y="2277534"/>
            <a:ext cx="3759200" cy="3934884"/>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Dual intent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No prevailing wage</a:t>
            </a: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Limitation on stay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Documentation</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Increased scrutiny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RFEs and Denials</a:t>
            </a: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63494" name="Straight Connector 7"/>
          <p:cNvCxnSpPr>
            <a:cxnSpLocks noChangeShapeType="1"/>
          </p:cNvCxnSpPr>
          <p:nvPr>
            <p:custDataLst>
              <p:tags r:id="rId5"/>
            </p:custDataLst>
          </p:nvPr>
        </p:nvCxnSpPr>
        <p:spPr bwMode="auto">
          <a:xfrm>
            <a:off x="527051" y="1701800"/>
            <a:ext cx="11150600"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4312090"/>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fontScale="90000"/>
          </a:bodyPr>
          <a:lstStyle/>
          <a:p>
            <a:pPr eaLnBrk="1" hangingPunct="1"/>
            <a:r>
              <a:rPr lang="en-US" altLang="en-US" sz="6000" cap="small">
                <a:solidFill>
                  <a:srgbClr val="741912"/>
                </a:solidFill>
                <a:latin typeface="Garamond" panose="02020404030301010803" pitchFamily="18" charset="0"/>
              </a:rPr>
              <a:t>E Visa Treaty Traders &amp; Investors</a:t>
            </a:r>
          </a:p>
        </p:txBody>
      </p:sp>
      <p:sp>
        <p:nvSpPr>
          <p:cNvPr id="101379" name="Content Placeholder 2"/>
          <p:cNvSpPr>
            <a:spLocks noChangeArrowheads="1"/>
          </p:cNvSpPr>
          <p:nvPr>
            <p:custDataLst>
              <p:tags r:id="rId2"/>
            </p:custDataLst>
          </p:nvPr>
        </p:nvSpPr>
        <p:spPr bwMode="auto">
          <a:xfrm>
            <a:off x="431801" y="2180167"/>
            <a:ext cx="7296151" cy="4032251"/>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Arial"/>
                <a:cs typeface="Arial"/>
                <a:sym typeface="Wingdings" charset="2"/>
              </a:defRPr>
            </a:pPr>
            <a:r>
              <a:rPr lang="en-US" altLang="en-US" sz="2800" dirty="0">
                <a:ln w="9525" cap="flat" cmpd="sng" algn="ctr">
                  <a:noFill/>
                  <a:prstDash val="solid"/>
                  <a:round/>
                  <a:headEnd type="none" w="med" len="med"/>
                  <a:tailEnd type="none" w="med" len="med"/>
                </a:ln>
                <a:solidFill>
                  <a:srgbClr val="000000"/>
                </a:solidFill>
                <a:latin typeface="Garamond" panose="02020404030301010803" pitchFamily="18" charset="0"/>
                <a:cs typeface="Arial"/>
                <a:sym typeface="Wingdings" charset="2"/>
              </a:rPr>
              <a:t>Reserved for citizens of countries with specific treaties with the U.S.</a:t>
            </a:r>
          </a:p>
          <a:p>
            <a:pPr>
              <a:lnSpc>
                <a:spcPct val="90000"/>
              </a:lnSpc>
              <a:spcBef>
                <a:spcPct val="50000"/>
              </a:spcBef>
              <a:spcAft>
                <a:spcPct val="4000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Arial"/>
                <a:cs typeface="Arial"/>
                <a:sym typeface="Wingdings" charset="2"/>
              </a:defRPr>
            </a:pP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cs typeface="Arial"/>
                <a:sym typeface="Wingdings" charset="2"/>
              </a:rPr>
              <a:t>Substantial </a:t>
            </a:r>
            <a:r>
              <a:rPr lang="en-US" altLang="en-US" sz="2800" smtClean="0">
                <a:ln w="9525" cap="flat" cmpd="sng" algn="ctr">
                  <a:noFill/>
                  <a:prstDash val="solid"/>
                  <a:round/>
                  <a:headEnd type="none" w="med" len="med"/>
                  <a:tailEnd type="none" w="med" len="med"/>
                </a:ln>
                <a:solidFill>
                  <a:srgbClr val="000000"/>
                </a:solidFill>
                <a:latin typeface="Garamond" panose="02020404030301010803" pitchFamily="18" charset="0"/>
                <a:cs typeface="Arial"/>
                <a:sym typeface="Wingdings" charset="2"/>
              </a:rPr>
              <a:t>investment</a:t>
            </a:r>
            <a:r>
              <a:rPr lang="en-US" altLang="en-US" sz="2800" smtClean="0">
                <a:ln w="9525" cap="flat" cmpd="sng" algn="ctr">
                  <a:noFill/>
                  <a:prstDash val="solid"/>
                  <a:round/>
                  <a:headEnd type="none" w="med" len="med"/>
                  <a:tailEnd type="none" w="med" len="med"/>
                </a:ln>
                <a:solidFill>
                  <a:srgbClr val="000000"/>
                </a:solidFill>
                <a:latin typeface="Garamond" panose="02020404030301010803" pitchFamily="18" charset="0"/>
                <a:cs typeface="Arial"/>
                <a:sym typeface="Wingdings" charset="2"/>
              </a:rPr>
              <a:t> </a:t>
            </a:r>
            <a:r>
              <a:rPr lang="en-US" altLang="en-US" sz="2800">
                <a:ln w="9525" cap="flat" cmpd="sng" algn="ctr">
                  <a:noFill/>
                  <a:prstDash val="solid"/>
                  <a:round/>
                  <a:headEnd type="none" w="med" len="med"/>
                  <a:tailEnd type="none" w="med" len="med"/>
                </a:ln>
                <a:solidFill>
                  <a:srgbClr val="000000"/>
                </a:solidFill>
                <a:latin typeface="Garamond" panose="02020404030301010803" pitchFamily="18" charset="0"/>
                <a:cs typeface="Arial"/>
                <a:sym typeface="Wingdings" charset="2"/>
              </a:rPr>
              <a:t>or substantial trade required</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dirty="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May apply directly with </a:t>
            </a:r>
            <a:r>
              <a:rPr lang="en-US" altLang="en-US" sz="2800" dirty="0" err="1">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USCIS</a:t>
            </a:r>
            <a:r>
              <a:rPr lang="en-US" altLang="en-US" sz="2800" dirty="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 or Consulate</a:t>
            </a:r>
          </a:p>
          <a:p>
            <a:pPr marL="457189" indent="-457189">
              <a:lnSpc>
                <a:spcPct val="90000"/>
              </a:lnSpc>
              <a:spcBef>
                <a:spcPct val="50000"/>
              </a:spcBef>
              <a:spcAft>
                <a:spcPct val="40000"/>
              </a:spcAft>
              <a:buFontTx/>
              <a:buChar cha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Arial"/>
                <a:cs typeface="Arial" pitchFamily="34" charset="0"/>
                <a:sym typeface="Wingdings" charset="2"/>
              </a:defRPr>
            </a:pPr>
            <a:r>
              <a:rPr lang="en-US" altLang="en-US" sz="2800" dirty="0">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Generally more reliable, faster and less expensive than H-</a:t>
            </a:r>
            <a:r>
              <a:rPr lang="en-US" altLang="en-US" sz="2800" dirty="0" err="1">
                <a:ln w="9525" cap="flat" cmpd="sng" algn="ctr">
                  <a:noFill/>
                  <a:prstDash val="solid"/>
                  <a:round/>
                  <a:headEnd type="none" w="med" len="med"/>
                  <a:tailEnd type="none" w="med" len="med"/>
                </a:ln>
                <a:solidFill>
                  <a:srgbClr val="000000"/>
                </a:solidFill>
                <a:latin typeface="Garamond" panose="02020404030301010803" pitchFamily="18" charset="0"/>
                <a:sym typeface="Wingdings" charset="2"/>
              </a:rPr>
              <a:t>1B</a:t>
            </a:r>
            <a:endParaRPr lang="en-US" altLang="en-US" sz="2800" dirty="0">
              <a:ln w="9525" cap="flat" cmpd="sng" algn="ctr">
                <a:noFill/>
                <a:prstDash val="solid"/>
                <a:round/>
                <a:headEnd type="none" w="med" len="med"/>
                <a:tailEnd type="none" w="med" len="med"/>
              </a:ln>
              <a:solidFill>
                <a:srgbClr val="000000"/>
              </a:solidFill>
              <a:latin typeface="Garamond" panose="02020404030301010803" pitchFamily="18" charset="0"/>
              <a:sym typeface="Wingdings"/>
            </a:endParaRPr>
          </a:p>
        </p:txBody>
      </p:sp>
      <p:sp>
        <p:nvSpPr>
          <p:cNvPr id="67588" name="Content Placeholder 2"/>
          <p:cNvSpPr>
            <a:spLocks noChangeArrowheads="1"/>
          </p:cNvSpPr>
          <p:nvPr>
            <p:custDataLst>
              <p:tags r:id="rId3"/>
            </p:custDataLst>
          </p:nvPr>
        </p:nvSpPr>
        <p:spPr bwMode="auto">
          <a:xfrm>
            <a:off x="431800" y="2277533"/>
            <a:ext cx="68156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endParaRPr lang="en-US" altLang="en-US" sz="2800" i="1">
              <a:latin typeface="Garamond" panose="02020404030301010803" pitchFamily="18" charset="0"/>
              <a:sym typeface="Wingdings" panose="05000000000000000000" pitchFamily="2" charset="2"/>
            </a:endParaRPr>
          </a:p>
        </p:txBody>
      </p:sp>
      <p:sp>
        <p:nvSpPr>
          <p:cNvPr id="101381" name="Content Placeholder 2"/>
          <p:cNvSpPr txBox="1"/>
          <p:nvPr>
            <p:custDataLst>
              <p:tags r:id="rId4"/>
            </p:custDataLst>
          </p:nvPr>
        </p:nvSpPr>
        <p:spPr>
          <a:xfrm>
            <a:off x="7823200" y="1877484"/>
            <a:ext cx="3759200" cy="4334933"/>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limitation on stay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Less documentation</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1333">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Temporary employment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Qualifying country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Qualifying nationality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Qualifying employment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67590" name="Straight Connector 7"/>
          <p:cNvCxnSpPr>
            <a:cxnSpLocks noChangeShapeType="1"/>
          </p:cNvCxnSpPr>
          <p:nvPr>
            <p:custDataLst>
              <p:tags r:id="rId5"/>
            </p:custDataLst>
          </p:nvPr>
        </p:nvCxnSpPr>
        <p:spPr bwMode="auto">
          <a:xfrm>
            <a:off x="527051" y="1701800"/>
            <a:ext cx="11150600"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50265513"/>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custDataLst>
              <p:tags r:id="rId1"/>
            </p:custDataLst>
          </p:nvPr>
        </p:nvSpPr>
        <p:spPr bwMode="auto">
          <a:xfrm>
            <a:off x="334434" y="452968"/>
            <a:ext cx="11247967"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a:solidFill>
                  <a:srgbClr val="741912"/>
                </a:solidFill>
                <a:latin typeface="Garamond" panose="02020404030301010803" pitchFamily="18" charset="0"/>
              </a:rPr>
              <a:t>B-1 Business Visitor</a:t>
            </a:r>
          </a:p>
        </p:txBody>
      </p:sp>
      <p:sp>
        <p:nvSpPr>
          <p:cNvPr id="69635" name="Content Placeholder 2"/>
          <p:cNvSpPr>
            <a:spLocks noChangeArrowheads="1"/>
          </p:cNvSpPr>
          <p:nvPr>
            <p:custDataLst>
              <p:tags r:id="rId2"/>
            </p:custDataLst>
          </p:nvPr>
        </p:nvSpPr>
        <p:spPr bwMode="auto">
          <a:xfrm>
            <a:off x="431801" y="1877484"/>
            <a:ext cx="7296151" cy="433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r>
              <a:rPr lang="en-US" altLang="en-US" sz="2800">
                <a:latin typeface="Garamond" panose="02020404030301010803" pitchFamily="18" charset="0"/>
              </a:rPr>
              <a:t>Visitors engaging in commercial transactions not involving gainful employment: negotiating contracts; litigation; consulting with clients; attending conferences, conventions, or meetings; and trainings. </a:t>
            </a:r>
          </a:p>
          <a:p>
            <a:pPr>
              <a:lnSpc>
                <a:spcPct val="90000"/>
              </a:lnSpc>
              <a:spcBef>
                <a:spcPct val="50000"/>
              </a:spcBef>
              <a:spcAft>
                <a:spcPct val="40000"/>
              </a:spcAft>
              <a:buSzTx/>
            </a:pPr>
            <a:r>
              <a:rPr lang="en-US" altLang="en-US" sz="2800">
                <a:latin typeface="Garamond" panose="02020404030301010803" pitchFamily="18" charset="0"/>
              </a:rPr>
              <a:t>Initial admission is generally limited to 6 months</a:t>
            </a:r>
          </a:p>
          <a:p>
            <a:pPr>
              <a:lnSpc>
                <a:spcPct val="90000"/>
              </a:lnSpc>
              <a:spcBef>
                <a:spcPct val="50000"/>
              </a:spcBef>
              <a:spcAft>
                <a:spcPct val="40000"/>
              </a:spcAft>
              <a:buSzTx/>
            </a:pPr>
            <a:r>
              <a:rPr lang="en-US" altLang="en-US" sz="2800">
                <a:latin typeface="Garamond" panose="02020404030301010803" pitchFamily="18" charset="0"/>
              </a:rPr>
              <a:t>Clear intent to continue foreign residence</a:t>
            </a:r>
          </a:p>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69636" name="Content Placeholder 2"/>
          <p:cNvSpPr>
            <a:spLocks noChangeArrowheads="1"/>
          </p:cNvSpPr>
          <p:nvPr>
            <p:custDataLst>
              <p:tags r:id="rId3"/>
            </p:custDataLst>
          </p:nvPr>
        </p:nvSpPr>
        <p:spPr bwMode="auto">
          <a:xfrm>
            <a:off x="431800" y="2277533"/>
            <a:ext cx="68156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endParaRPr lang="en-US" altLang="en-US" sz="2800" i="1">
              <a:latin typeface="Garamond" panose="02020404030301010803" pitchFamily="18" charset="0"/>
              <a:sym typeface="Wingdings" panose="05000000000000000000" pitchFamily="2" charset="2"/>
            </a:endParaRPr>
          </a:p>
        </p:txBody>
      </p:sp>
      <p:sp>
        <p:nvSpPr>
          <p:cNvPr id="103429" name="Content Placeholder 2"/>
          <p:cNvSpPr txBox="1"/>
          <p:nvPr>
            <p:custDataLst>
              <p:tags r:id="rId4"/>
            </p:custDataLst>
          </p:nvPr>
        </p:nvSpPr>
        <p:spPr>
          <a:xfrm>
            <a:off x="8208433" y="1877484"/>
            <a:ext cx="3168651" cy="4239683"/>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Low cost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Ease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VWP/ESTA</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B-1 in lieu of H-1</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Temporary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No salary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69638" name="Straight Connector 7"/>
          <p:cNvCxnSpPr>
            <a:cxnSpLocks noChangeShapeType="1"/>
          </p:cNvCxnSpPr>
          <p:nvPr>
            <p:custDataLst>
              <p:tags r:id="rId5"/>
            </p:custDataLst>
          </p:nvPr>
        </p:nvCxnSpPr>
        <p:spPr bwMode="auto">
          <a:xfrm>
            <a:off x="527051" y="1701800"/>
            <a:ext cx="10945283"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42443411"/>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a:spLocks noChangeArrowheads="1"/>
          </p:cNvSpPr>
          <p:nvPr>
            <p:custDataLst>
              <p:tags r:id="rId1"/>
            </p:custDataLst>
          </p:nvPr>
        </p:nvSpPr>
        <p:spPr bwMode="auto">
          <a:xfrm>
            <a:off x="7643284" y="3110629"/>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lstStyle>
            <a:lvl1pPr>
              <a:spcBef>
                <a:spcPct val="20000"/>
              </a:spcBef>
              <a:buSzTx/>
              <a:buFont typeface="Arial" pitchFamily="34" charset="0"/>
              <a:buChar char="•"/>
              <a:defRPr sz="2400">
                <a:solidFill>
                  <a:schemeClr val="tx1"/>
                </a:solidFill>
                <a:latin typeface="Calibri" panose="020F0502020204030204" pitchFamily="34" charset="0"/>
                <a:cs typeface="Arial" pitchFamily="34" charset="0"/>
              </a:defRPr>
            </a:lvl1pPr>
            <a:lvl2pPr marL="557213" indent="-214313">
              <a:spcBef>
                <a:spcPct val="20000"/>
              </a:spcBef>
              <a:buSzTx/>
              <a:buFont typeface="Arial" pitchFamily="34" charset="0"/>
              <a:buChar char="–"/>
              <a:defRPr sz="2100">
                <a:solidFill>
                  <a:schemeClr val="tx1"/>
                </a:solidFill>
                <a:latin typeface="Calibri" panose="020F0502020204030204" pitchFamily="34" charset="0"/>
                <a:cs typeface="Arial" pitchFamily="34" charset="0"/>
              </a:defRPr>
            </a:lvl2pPr>
            <a:lvl3pPr marL="857250" indent="-171450">
              <a:spcBef>
                <a:spcPct val="20000"/>
              </a:spcBef>
              <a:buSzTx/>
              <a:buFont typeface="Arial" pitchFamily="34" charset="0"/>
              <a:buChar char="•"/>
              <a:defRPr>
                <a:solidFill>
                  <a:schemeClr val="tx1"/>
                </a:solidFill>
                <a:latin typeface="Calibri" panose="020F0502020204030204" pitchFamily="34" charset="0"/>
                <a:cs typeface="Arial" pitchFamily="34" charset="0"/>
              </a:defRPr>
            </a:lvl3pPr>
            <a:lvl4pPr marL="1200150" indent="-171450">
              <a:spcBef>
                <a:spcPct val="20000"/>
              </a:spcBef>
              <a:buSzTx/>
              <a:buFont typeface="Arial" pitchFamily="34" charset="0"/>
              <a:buChar char="–"/>
              <a:defRPr sz="1500">
                <a:solidFill>
                  <a:schemeClr val="tx1"/>
                </a:solidFill>
                <a:latin typeface="Calibri" panose="020F0502020204030204" pitchFamily="34" charset="0"/>
                <a:cs typeface="Arial" pitchFamily="34" charset="0"/>
              </a:defRPr>
            </a:lvl4pPr>
            <a:lvl5pPr marL="1543050" indent="-171450">
              <a:spcBef>
                <a:spcPct val="20000"/>
              </a:spcBef>
              <a:buSzTx/>
              <a:buFont typeface="Arial" pitchFamily="34" charset="0"/>
              <a:buChar char="»"/>
              <a:defRPr sz="1500">
                <a:solidFill>
                  <a:schemeClr val="tx1"/>
                </a:solidFill>
                <a:latin typeface="Calibri" panose="020F0502020204030204" pitchFamily="34" charset="0"/>
                <a:cs typeface="Arial" pitchFamily="34" charset="0"/>
              </a:defRPr>
            </a:lvl5pPr>
            <a:lvl6pPr marL="20002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6pPr>
            <a:lvl7pPr marL="24574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7pPr>
            <a:lvl8pPr marL="29146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8pPr>
            <a:lvl9pPr marL="33718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9pPr>
          </a:lstStyle>
          <a:p>
            <a:pPr>
              <a:lnSpc>
                <a:spcPct val="110000"/>
              </a:lnSpc>
              <a:spcBef>
                <a:spcPct val="0"/>
              </a:spcBef>
              <a:spcAft>
                <a:spcPts val="800"/>
              </a:spcAft>
              <a:buNone/>
            </a:pPr>
            <a:endParaRPr lang="en-US" altLang="en-US" sz="2933">
              <a:solidFill>
                <a:srgbClr val="000000"/>
              </a:solidFill>
            </a:endParaRPr>
          </a:p>
        </p:txBody>
      </p:sp>
      <p:sp>
        <p:nvSpPr>
          <p:cNvPr id="71683" name="Text Placeholder 16"/>
          <p:cNvSpPr>
            <a:spLocks noGrp="1" noChangeArrowheads="1"/>
          </p:cNvSpPr>
          <p:nvPr>
            <p:ph type="body" sz="quarter" idx="13"/>
            <p:custDataLst>
              <p:tags r:id="rId2"/>
            </p:custDataLst>
          </p:nvPr>
        </p:nvSpPr>
        <p:spPr>
          <a:xfrm>
            <a:off x="4182035" y="803799"/>
            <a:ext cx="7806017" cy="2954655"/>
          </a:xfrm>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a:buNone/>
            </a:pPr>
            <a:r>
              <a:rPr altLang="en-US">
                <a:latin typeface="Garamond" panose="02020404030301010803" pitchFamily="18" charset="0"/>
              </a:rPr>
              <a:t>Immigrant </a:t>
            </a:r>
            <a:r>
              <a:rPr altLang="en-US" smtClean="0">
                <a:latin typeface="Garamond" panose="02020404030301010803" pitchFamily="18" charset="0"/>
              </a:rPr>
              <a:t>Visas - </a:t>
            </a:r>
            <a:r>
              <a:rPr altLang="en-US">
                <a:latin typeface="Garamond" panose="02020404030301010803" pitchFamily="18" charset="0"/>
              </a:rPr>
              <a:t>Permanent Sponsorship for Employees and Prospective </a:t>
            </a:r>
            <a:r>
              <a:rPr altLang="en-US" smtClean="0">
                <a:latin typeface="Garamond" panose="02020404030301010803" pitchFamily="18" charset="0"/>
              </a:rPr>
              <a:t>Hires - a Path to Legal Residency</a:t>
            </a:r>
            <a:endParaRPr altLang="en-US">
              <a:latin typeface="Garamond" panose="02020404030301010803" pitchFamily="18" charset="0"/>
            </a:endParaRPr>
          </a:p>
        </p:txBody>
      </p:sp>
      <p:pic>
        <p:nvPicPr>
          <p:cNvPr id="7" name="Picture 6"/>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18858" y="1168448"/>
            <a:ext cx="3480789" cy="2298527"/>
          </a:xfrm>
          <a:prstGeom prst="rect">
            <a:avLst/>
          </a:prstGeom>
        </p:spPr>
      </p:pic>
    </p:spTree>
    <p:extLst>
      <p:ext uri="{BB962C8B-B14F-4D97-AF65-F5344CB8AC3E}">
        <p14:creationId xmlns:p14="http://schemas.microsoft.com/office/powerpoint/2010/main" val="3077248665"/>
      </p:ext>
    </p:extLst>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idx="4294967295"/>
            <p:custDataLst>
              <p:tags r:id="rId1"/>
            </p:custDataLst>
          </p:nvPr>
        </p:nvSpPr>
        <p:spPr bwMode="auto">
          <a:xfrm>
            <a:off x="446617" y="461433"/>
            <a:ext cx="11150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4267" cap="small">
                <a:latin typeface="Garamond" panose="02020404030301010803" pitchFamily="18" charset="0"/>
              </a:rPr>
              <a:t>Common Immigrant Preference Categories</a:t>
            </a:r>
          </a:p>
        </p:txBody>
      </p:sp>
      <p:sp>
        <p:nvSpPr>
          <p:cNvPr id="73731" name="Content Placeholder 2"/>
          <p:cNvSpPr>
            <a:spLocks noGrp="1"/>
          </p:cNvSpPr>
          <p:nvPr>
            <p:ph idx="4294967295"/>
            <p:custDataLst>
              <p:tags r:id="rId2"/>
            </p:custDataLst>
          </p:nvPr>
        </p:nvSpPr>
        <p:spPr bwMode="auto">
          <a:xfrm>
            <a:off x="609600" y="1797051"/>
            <a:ext cx="10972800" cy="4484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ormAutofit fontScale="77500" lnSpcReduction="20000"/>
          </a:bodyPr>
          <a:lstStyle/>
          <a:p>
            <a:pPr marL="0" indent="0">
              <a:buNone/>
            </a:pPr>
            <a:r>
              <a:rPr lang="en-US" altLang="en-US" dirty="0" err="1" smtClean="0">
                <a:solidFill>
                  <a:srgbClr val="000000"/>
                </a:solidFill>
                <a:latin typeface="Garamond" panose="02020404030301010803" pitchFamily="18" charset="0"/>
                <a:sym typeface="Wingdings" panose="05000000000000000000" pitchFamily="2" charset="2"/>
              </a:rPr>
              <a:t>EB</a:t>
            </a:r>
            <a:r>
              <a:rPr lang="en-US" altLang="en-US" dirty="0" smtClean="0">
                <a:solidFill>
                  <a:srgbClr val="000000"/>
                </a:solidFill>
                <a:latin typeface="Garamond" panose="02020404030301010803" pitchFamily="18" charset="0"/>
                <a:cs typeface="Times New Roman" panose="02020603050405020304" pitchFamily="18" charset="0"/>
                <a:sym typeface="Wingdings" panose="05000000000000000000" pitchFamily="2" charset="2"/>
              </a:rPr>
              <a:t>−</a:t>
            </a:r>
            <a:r>
              <a:rPr lang="en-US" altLang="en-US" dirty="0" smtClean="0">
                <a:solidFill>
                  <a:srgbClr val="000000"/>
                </a:solidFill>
                <a:latin typeface="Garamond" panose="02020404030301010803" pitchFamily="18" charset="0"/>
                <a:sym typeface="Wingdings" panose="05000000000000000000" pitchFamily="2" charset="2"/>
              </a:rPr>
              <a:t>1   Priority Workers</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smtClean="0">
                <a:solidFill>
                  <a:srgbClr val="000000"/>
                </a:solidFill>
                <a:latin typeface="Garamond" panose="02020404030301010803" pitchFamily="18" charset="0"/>
                <a:sym typeface="Wingdings" panose="05000000000000000000" pitchFamily="2" charset="2"/>
              </a:rPr>
              <a:t>foreign nationals with extraordinary abilities in field of endeavor, and multinational managers and executives.</a:t>
            </a:r>
          </a:p>
          <a:p>
            <a:pPr marL="0" indent="0">
              <a:buNone/>
            </a:pPr>
            <a:endParaRPr lang="en-US" altLang="en-US" sz="1600" dirty="0">
              <a:solidFill>
                <a:srgbClr val="000000"/>
              </a:solidFill>
              <a:latin typeface="Garamond" panose="02020404030301010803" pitchFamily="18" charset="0"/>
              <a:sym typeface="Wingdings" panose="05000000000000000000" pitchFamily="2" charset="2"/>
            </a:endParaRPr>
          </a:p>
          <a:p>
            <a:pPr marL="0" indent="0">
              <a:buNone/>
            </a:pPr>
            <a:r>
              <a:rPr lang="en-US" altLang="en-US" dirty="0" err="1" smtClean="0">
                <a:solidFill>
                  <a:srgbClr val="000000"/>
                </a:solidFill>
                <a:latin typeface="Garamond" panose="02020404030301010803" pitchFamily="18" charset="0"/>
                <a:sym typeface="Wingdings" panose="05000000000000000000" pitchFamily="2" charset="2"/>
              </a:rPr>
              <a:t>EB</a:t>
            </a:r>
            <a:r>
              <a:rPr lang="en-US" altLang="en-US" dirty="0" smtClean="0">
                <a:solidFill>
                  <a:srgbClr val="000000"/>
                </a:solidFill>
                <a:latin typeface="Garamond" panose="02020404030301010803" pitchFamily="18" charset="0"/>
                <a:cs typeface="Times New Roman" panose="02020603050405020304" pitchFamily="18" charset="0"/>
                <a:sym typeface="Wingdings" panose="05000000000000000000" pitchFamily="2" charset="2"/>
              </a:rPr>
              <a:t>−</a:t>
            </a:r>
            <a:r>
              <a:rPr lang="en-US" altLang="en-US" dirty="0" smtClean="0">
                <a:solidFill>
                  <a:srgbClr val="000000"/>
                </a:solidFill>
                <a:latin typeface="Garamond" panose="02020404030301010803" pitchFamily="18" charset="0"/>
                <a:sym typeface="Wingdings" panose="05000000000000000000" pitchFamily="2" charset="2"/>
              </a:rPr>
              <a:t>2</a:t>
            </a:r>
            <a:r>
              <a:rPr lang="en-US" altLang="en-US" b="1" dirty="0" smtClean="0">
                <a:solidFill>
                  <a:srgbClr val="000000"/>
                </a:solidFill>
                <a:latin typeface="Garamond" panose="02020404030301010803" pitchFamily="18" charset="0"/>
                <a:sym typeface="Wingdings" panose="05000000000000000000" pitchFamily="2" charset="2"/>
              </a:rPr>
              <a:t> </a:t>
            </a:r>
            <a:r>
              <a:rPr lang="en-US" altLang="en-US" dirty="0" smtClean="0">
                <a:solidFill>
                  <a:srgbClr val="000000"/>
                </a:solidFill>
                <a:latin typeface="Garamond" panose="02020404030301010803" pitchFamily="18" charset="0"/>
                <a:sym typeface="Wingdings" panose="05000000000000000000" pitchFamily="2" charset="2"/>
              </a:rPr>
              <a:t> Professionals holding advanced degrees or equivalent, or persons of exceptional ability in the arts, sciences, or business.</a:t>
            </a:r>
          </a:p>
          <a:p>
            <a:pPr marL="0" indent="0">
              <a:buNone/>
            </a:pPr>
            <a:r>
              <a:rPr lang="en-US" altLang="en-US" dirty="0">
                <a:solidFill>
                  <a:srgbClr val="000000"/>
                </a:solidFill>
                <a:latin typeface="Garamond" panose="02020404030301010803" pitchFamily="18" charset="0"/>
                <a:sym typeface="Wingdings" panose="05000000000000000000" pitchFamily="2" charset="2"/>
              </a:rPr>
              <a:t>	</a:t>
            </a:r>
            <a:r>
              <a:rPr lang="en-US" altLang="en-US" dirty="0" err="1" smtClean="0">
                <a:solidFill>
                  <a:srgbClr val="000000"/>
                </a:solidFill>
                <a:latin typeface="Garamond" panose="02020404030301010803" pitchFamily="18" charset="0"/>
                <a:sym typeface="Wingdings" panose="05000000000000000000" pitchFamily="2" charset="2"/>
              </a:rPr>
              <a:t>EB</a:t>
            </a:r>
            <a:r>
              <a:rPr lang="en-US" altLang="en-US" dirty="0" smtClean="0">
                <a:solidFill>
                  <a:srgbClr val="000000"/>
                </a:solidFill>
                <a:latin typeface="Garamond" panose="02020404030301010803" pitchFamily="18" charset="0"/>
                <a:sym typeface="Wingdings" panose="05000000000000000000" pitchFamily="2" charset="2"/>
              </a:rPr>
              <a:t>-2 </a:t>
            </a:r>
            <a:r>
              <a:rPr lang="en-US" altLang="en-US" dirty="0" err="1" smtClean="0">
                <a:solidFill>
                  <a:srgbClr val="000000"/>
                </a:solidFill>
                <a:latin typeface="Garamond" panose="02020404030301010803" pitchFamily="18" charset="0"/>
                <a:sym typeface="Wingdings" panose="05000000000000000000" pitchFamily="2" charset="2"/>
              </a:rPr>
              <a:t>NIW</a:t>
            </a:r>
            <a:r>
              <a:rPr lang="en-US" altLang="en-US" dirty="0" smtClean="0">
                <a:solidFill>
                  <a:srgbClr val="000000"/>
                </a:solidFill>
                <a:latin typeface="Garamond" panose="02020404030301010803" pitchFamily="18" charset="0"/>
                <a:sym typeface="Wingdings" panose="05000000000000000000" pitchFamily="2" charset="2"/>
              </a:rPr>
              <a:t>: National Interest Waiver</a:t>
            </a:r>
          </a:p>
          <a:p>
            <a:pPr marL="0" indent="0">
              <a:buNone/>
            </a:pPr>
            <a:r>
              <a:rPr lang="en-US" altLang="en-US" dirty="0">
                <a:solidFill>
                  <a:srgbClr val="000000"/>
                </a:solidFill>
                <a:latin typeface="Garamond" panose="02020404030301010803" pitchFamily="18" charset="0"/>
                <a:sym typeface="Wingdings" panose="05000000000000000000" pitchFamily="2" charset="2"/>
              </a:rPr>
              <a:t>	</a:t>
            </a:r>
            <a:r>
              <a:rPr lang="en-US" altLang="en-US" dirty="0" smtClean="0">
                <a:solidFill>
                  <a:srgbClr val="000000"/>
                </a:solidFill>
                <a:latin typeface="Garamond" panose="02020404030301010803" pitchFamily="18" charset="0"/>
                <a:sym typeface="Wingdings" panose="05000000000000000000" pitchFamily="2" charset="2"/>
              </a:rPr>
              <a:t>Request to waive labor certification because </a:t>
            </a:r>
            <a:r>
              <a:rPr lang="en-US" altLang="en-US" dirty="0">
                <a:solidFill>
                  <a:srgbClr val="000000"/>
                </a:solidFill>
                <a:latin typeface="Garamond" panose="02020404030301010803" pitchFamily="18" charset="0"/>
                <a:sym typeface="Wingdings" panose="05000000000000000000" pitchFamily="2" charset="2"/>
              </a:rPr>
              <a:t>it </a:t>
            </a:r>
            <a:r>
              <a:rPr lang="en-US" altLang="en-US" dirty="0" smtClean="0">
                <a:solidFill>
                  <a:srgbClr val="000000"/>
                </a:solidFill>
                <a:latin typeface="Garamond" panose="02020404030301010803" pitchFamily="18" charset="0"/>
                <a:sym typeface="Wingdings" panose="05000000000000000000" pitchFamily="2" charset="2"/>
              </a:rPr>
              <a:t>is </a:t>
            </a:r>
            <a:r>
              <a:rPr lang="en-US" altLang="en-US" dirty="0">
                <a:solidFill>
                  <a:srgbClr val="000000"/>
                </a:solidFill>
                <a:latin typeface="Garamond" panose="02020404030301010803" pitchFamily="18" charset="0"/>
                <a:sym typeface="Wingdings" panose="05000000000000000000" pitchFamily="2" charset="2"/>
              </a:rPr>
              <a:t>in the interest of the U.S. </a:t>
            </a:r>
            <a:r>
              <a:rPr lang="en-US" altLang="en-US" dirty="0" smtClean="0">
                <a:solidFill>
                  <a:srgbClr val="000000"/>
                </a:solidFill>
                <a:latin typeface="Garamond" panose="02020404030301010803" pitchFamily="18" charset="0"/>
                <a:sym typeface="Wingdings" panose="05000000000000000000" pitchFamily="2" charset="2"/>
              </a:rPr>
              <a:t>	</a:t>
            </a:r>
          </a:p>
          <a:p>
            <a:pPr marL="0" indent="0">
              <a:buNone/>
            </a:pPr>
            <a:r>
              <a:rPr lang="en-US" altLang="en-US" dirty="0">
                <a:solidFill>
                  <a:srgbClr val="000000"/>
                </a:solidFill>
                <a:latin typeface="Garamond" panose="02020404030301010803" pitchFamily="18" charset="0"/>
                <a:sym typeface="Wingdings" panose="05000000000000000000" pitchFamily="2" charset="2"/>
              </a:rPr>
              <a:t>	</a:t>
            </a:r>
            <a:r>
              <a:rPr lang="en-US" altLang="en-US" dirty="0" smtClean="0">
                <a:solidFill>
                  <a:srgbClr val="000000"/>
                </a:solidFill>
                <a:latin typeface="Garamond" panose="02020404030301010803" pitchFamily="18" charset="0"/>
                <a:sym typeface="Wingdings" panose="05000000000000000000" pitchFamily="2" charset="2"/>
              </a:rPr>
              <a:t>-The </a:t>
            </a:r>
            <a:r>
              <a:rPr lang="en-US" altLang="en-US" dirty="0">
                <a:solidFill>
                  <a:srgbClr val="000000"/>
                </a:solidFill>
                <a:latin typeface="Garamond" panose="02020404030301010803" pitchFamily="18" charset="0"/>
                <a:sym typeface="Wingdings" panose="05000000000000000000" pitchFamily="2" charset="2"/>
              </a:rPr>
              <a:t>proposed endeavor has both substantial merit and national </a:t>
            </a:r>
            <a:r>
              <a:rPr lang="en-US" altLang="en-US" dirty="0" smtClean="0">
                <a:solidFill>
                  <a:srgbClr val="000000"/>
                </a:solidFill>
                <a:latin typeface="Garamond" panose="02020404030301010803" pitchFamily="18" charset="0"/>
                <a:sym typeface="Wingdings" panose="05000000000000000000" pitchFamily="2" charset="2"/>
              </a:rPr>
              <a:t>importance;</a:t>
            </a:r>
            <a:endParaRPr lang="en-US" altLang="en-US" dirty="0">
              <a:solidFill>
                <a:srgbClr val="000000"/>
              </a:solidFill>
              <a:latin typeface="Garamond" panose="02020404030301010803" pitchFamily="18" charset="0"/>
              <a:sym typeface="Wingdings" panose="05000000000000000000" pitchFamily="2" charset="2"/>
            </a:endParaRPr>
          </a:p>
          <a:p>
            <a:pPr marL="0" indent="0">
              <a:buNone/>
            </a:pPr>
            <a:r>
              <a:rPr lang="en-US" altLang="en-US" dirty="0" smtClean="0">
                <a:solidFill>
                  <a:srgbClr val="000000"/>
                </a:solidFill>
                <a:latin typeface="Garamond" panose="02020404030301010803" pitchFamily="18" charset="0"/>
                <a:sym typeface="Wingdings" panose="05000000000000000000" pitchFamily="2" charset="2"/>
              </a:rPr>
              <a:t>	-You </a:t>
            </a:r>
            <a:r>
              <a:rPr lang="en-US" altLang="en-US" dirty="0">
                <a:solidFill>
                  <a:srgbClr val="000000"/>
                </a:solidFill>
                <a:latin typeface="Garamond" panose="02020404030301010803" pitchFamily="18" charset="0"/>
                <a:sym typeface="Wingdings" panose="05000000000000000000" pitchFamily="2" charset="2"/>
              </a:rPr>
              <a:t>are well positioned to advance the proposed </a:t>
            </a:r>
            <a:r>
              <a:rPr lang="en-US" altLang="en-US" dirty="0" smtClean="0">
                <a:solidFill>
                  <a:srgbClr val="000000"/>
                </a:solidFill>
                <a:latin typeface="Garamond" panose="02020404030301010803" pitchFamily="18" charset="0"/>
                <a:sym typeface="Wingdings" panose="05000000000000000000" pitchFamily="2" charset="2"/>
              </a:rPr>
              <a:t>endeavor; and</a:t>
            </a:r>
            <a:endParaRPr lang="en-US" altLang="en-US" dirty="0">
              <a:solidFill>
                <a:srgbClr val="000000"/>
              </a:solidFill>
              <a:latin typeface="Garamond" panose="02020404030301010803" pitchFamily="18" charset="0"/>
              <a:sym typeface="Wingdings" panose="05000000000000000000" pitchFamily="2" charset="2"/>
            </a:endParaRPr>
          </a:p>
          <a:p>
            <a:pPr marL="0" indent="0">
              <a:buNone/>
            </a:pPr>
            <a:r>
              <a:rPr lang="en-US" altLang="en-US" dirty="0" smtClean="0">
                <a:solidFill>
                  <a:srgbClr val="000000"/>
                </a:solidFill>
                <a:latin typeface="Garamond" panose="02020404030301010803" pitchFamily="18" charset="0"/>
                <a:sym typeface="Wingdings" panose="05000000000000000000" pitchFamily="2" charset="2"/>
              </a:rPr>
              <a:t>	-On </a:t>
            </a:r>
            <a:r>
              <a:rPr lang="en-US" altLang="en-US" dirty="0">
                <a:solidFill>
                  <a:srgbClr val="000000"/>
                </a:solidFill>
                <a:latin typeface="Garamond" panose="02020404030301010803" pitchFamily="18" charset="0"/>
                <a:sym typeface="Wingdings" panose="05000000000000000000" pitchFamily="2" charset="2"/>
              </a:rPr>
              <a:t>balance, it would be beneficial to the </a:t>
            </a:r>
            <a:r>
              <a:rPr lang="en-US" altLang="en-US" dirty="0" smtClean="0">
                <a:solidFill>
                  <a:srgbClr val="000000"/>
                </a:solidFill>
                <a:latin typeface="Garamond" panose="02020404030301010803" pitchFamily="18" charset="0"/>
                <a:sym typeface="Wingdings" panose="05000000000000000000" pitchFamily="2" charset="2"/>
              </a:rPr>
              <a:t>U.S. </a:t>
            </a:r>
            <a:r>
              <a:rPr lang="en-US" altLang="en-US" dirty="0">
                <a:solidFill>
                  <a:srgbClr val="000000"/>
                </a:solidFill>
                <a:latin typeface="Garamond" panose="02020404030301010803" pitchFamily="18" charset="0"/>
                <a:sym typeface="Wingdings" panose="05000000000000000000" pitchFamily="2" charset="2"/>
              </a:rPr>
              <a:t>to waive the requirements of </a:t>
            </a:r>
            <a:r>
              <a:rPr lang="en-US" altLang="en-US" dirty="0" smtClean="0">
                <a:solidFill>
                  <a:srgbClr val="000000"/>
                </a:solidFill>
                <a:latin typeface="Garamond" panose="02020404030301010803" pitchFamily="18" charset="0"/>
                <a:sym typeface="Wingdings" panose="05000000000000000000" pitchFamily="2" charset="2"/>
              </a:rPr>
              <a:t>a 	job offer</a:t>
            </a:r>
            <a:r>
              <a:rPr lang="en-US" altLang="en-US" dirty="0">
                <a:solidFill>
                  <a:srgbClr val="000000"/>
                </a:solidFill>
                <a:latin typeface="Garamond" panose="02020404030301010803" pitchFamily="18" charset="0"/>
                <a:sym typeface="Wingdings" panose="05000000000000000000" pitchFamily="2" charset="2"/>
              </a:rPr>
              <a:t>, and </a:t>
            </a:r>
            <a:r>
              <a:rPr lang="en-US" altLang="en-US" dirty="0" smtClean="0">
                <a:solidFill>
                  <a:srgbClr val="000000"/>
                </a:solidFill>
                <a:latin typeface="Garamond" panose="02020404030301010803" pitchFamily="18" charset="0"/>
                <a:sym typeface="Wingdings" panose="05000000000000000000" pitchFamily="2" charset="2"/>
              </a:rPr>
              <a:t>thus </a:t>
            </a:r>
            <a:r>
              <a:rPr lang="en-US" altLang="en-US" dirty="0">
                <a:solidFill>
                  <a:srgbClr val="000000"/>
                </a:solidFill>
                <a:latin typeface="Garamond" panose="02020404030301010803" pitchFamily="18" charset="0"/>
                <a:sym typeface="Wingdings" panose="05000000000000000000" pitchFamily="2" charset="2"/>
              </a:rPr>
              <a:t>the labor certification</a:t>
            </a:r>
            <a:endParaRPr lang="en-US" altLang="en-US" dirty="0" smtClean="0">
              <a:solidFill>
                <a:srgbClr val="000000"/>
              </a:solidFill>
              <a:latin typeface="Garamond" panose="02020404030301010803" pitchFamily="18" charset="0"/>
              <a:sym typeface="Wingdings" panose="05000000000000000000" pitchFamily="2" charset="2"/>
            </a:endParaRPr>
          </a:p>
          <a:p>
            <a:pPr marL="0" indent="0">
              <a:buNone/>
            </a:pPr>
            <a:endParaRPr lang="en-US" altLang="en-US" sz="1600" dirty="0">
              <a:solidFill>
                <a:srgbClr val="000000"/>
              </a:solidFill>
              <a:latin typeface="Garamond" panose="02020404030301010803" pitchFamily="18" charset="0"/>
              <a:sym typeface="Wingdings" panose="05000000000000000000" pitchFamily="2" charset="2"/>
            </a:endParaRPr>
          </a:p>
          <a:p>
            <a:pPr marL="0" indent="0">
              <a:buNone/>
            </a:pPr>
            <a:r>
              <a:rPr lang="en-US" altLang="en-US" dirty="0" err="1" smtClean="0">
                <a:solidFill>
                  <a:srgbClr val="000000"/>
                </a:solidFill>
                <a:latin typeface="Garamond" panose="02020404030301010803" pitchFamily="18" charset="0"/>
                <a:sym typeface="Wingdings" panose="05000000000000000000" pitchFamily="2" charset="2"/>
              </a:rPr>
              <a:t>EB</a:t>
            </a:r>
            <a:r>
              <a:rPr lang="en-US" altLang="en-US" dirty="0" smtClean="0">
                <a:solidFill>
                  <a:srgbClr val="000000"/>
                </a:solidFill>
                <a:latin typeface="Garamond" panose="02020404030301010803" pitchFamily="18" charset="0"/>
                <a:cs typeface="Times New Roman" panose="02020603050405020304" pitchFamily="18" charset="0"/>
                <a:sym typeface="Wingdings" panose="05000000000000000000" pitchFamily="2" charset="2"/>
              </a:rPr>
              <a:t>−</a:t>
            </a:r>
            <a:r>
              <a:rPr lang="en-US" altLang="en-US" dirty="0" smtClean="0">
                <a:solidFill>
                  <a:srgbClr val="000000"/>
                </a:solidFill>
                <a:latin typeface="Garamond" panose="02020404030301010803" pitchFamily="18" charset="0"/>
                <a:sym typeface="Wingdings" panose="05000000000000000000" pitchFamily="2" charset="2"/>
              </a:rPr>
              <a:t>3  Professionals holding baccalaureate degrees, skilled workers, and other workers</a:t>
            </a:r>
          </a:p>
          <a:p>
            <a:pPr marL="0" indent="0">
              <a:buNone/>
            </a:pPr>
            <a:endParaRPr lang="en-US" altLang="en-US" dirty="0" smtClean="0">
              <a:solidFill>
                <a:srgbClr val="000000"/>
              </a:solidFill>
              <a:latin typeface="Garamond" panose="02020404030301010803" pitchFamily="18" charset="0"/>
              <a:sym typeface="Wingdings" panose="05000000000000000000" pitchFamily="2" charset="2"/>
            </a:endParaRPr>
          </a:p>
        </p:txBody>
      </p:sp>
      <p:cxnSp>
        <p:nvCxnSpPr>
          <p:cNvPr id="73732" name="Straight Connector 7"/>
          <p:cNvCxnSpPr>
            <a:cxnSpLocks noChangeShapeType="1"/>
          </p:cNvCxnSpPr>
          <p:nvPr>
            <p:custDataLst>
              <p:tags r:id="rId3"/>
            </p:custDataLst>
          </p:nvPr>
        </p:nvCxnSpPr>
        <p:spPr bwMode="auto">
          <a:xfrm>
            <a:off x="609600" y="1411817"/>
            <a:ext cx="10574867"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008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idx="4294967295"/>
            <p:custDataLst>
              <p:tags r:id="rId1"/>
            </p:custDataLst>
          </p:nvPr>
        </p:nvSpPr>
        <p:spPr bwMode="auto">
          <a:xfrm>
            <a:off x="609600" y="381000"/>
            <a:ext cx="10972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r>
              <a:rPr lang="en-US" altLang="en-US" sz="4800">
                <a:solidFill>
                  <a:srgbClr val="741912"/>
                </a:solidFill>
                <a:latin typeface="Garamond" panose="02020404030301010803" pitchFamily="18" charset="0"/>
              </a:rPr>
              <a:t>Labor Certification </a:t>
            </a:r>
            <a:r>
              <a:rPr lang="en-US" altLang="en-US" sz="4800" i="1">
                <a:solidFill>
                  <a:srgbClr val="741912"/>
                </a:solidFill>
                <a:latin typeface="Garamond" panose="02020404030301010803" pitchFamily="18" charset="0"/>
              </a:rPr>
              <a:t>PERM</a:t>
            </a:r>
            <a:r>
              <a:rPr lang="en-US" altLang="en-US" sz="4800">
                <a:solidFill>
                  <a:srgbClr val="741912"/>
                </a:solidFill>
                <a:latin typeface="Garamond" panose="02020404030301010803" pitchFamily="18" charset="0"/>
              </a:rPr>
              <a:t> </a:t>
            </a:r>
            <a:endParaRPr lang="en-US" altLang="en-US" smtClean="0">
              <a:latin typeface="Garamond" panose="02020404030301010803" pitchFamily="18" charset="0"/>
            </a:endParaRPr>
          </a:p>
        </p:txBody>
      </p:sp>
      <p:sp>
        <p:nvSpPr>
          <p:cNvPr id="75779" name="Content Placeholder 2"/>
          <p:cNvSpPr>
            <a:spLocks noGrp="1" noChangeArrowheads="1"/>
          </p:cNvSpPr>
          <p:nvPr>
            <p:ph idx="4294967295"/>
            <p:custDataLst>
              <p:tags r:id="rId2"/>
            </p:custDataLst>
          </p:nvPr>
        </p:nvSpPr>
        <p:spPr bwMode="auto">
          <a:xfrm>
            <a:off x="609600" y="1524000"/>
            <a:ext cx="10972800" cy="44979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lIns="91440" tIns="45720" rIns="91440" bIns="45720" rtlCol="0">
            <a:normAutofit/>
          </a:bodyPr>
          <a:lstStyle/>
          <a:p>
            <a:pPr eaLnBrk="1" hangingPunct="1">
              <a:buFont typeface="Arial" pitchFamily="34" charset="0"/>
              <a:buNone/>
            </a:pPr>
            <a:r>
              <a:rPr lang="en-US" altLang="en-US" sz="2667">
                <a:latin typeface="Garamond" panose="02020404030301010803" pitchFamily="18" charset="0"/>
              </a:rPr>
              <a:t>Department of Labor process governing foreign labor sponsorship </a:t>
            </a:r>
          </a:p>
          <a:p>
            <a:pPr eaLnBrk="1" hangingPunct="1">
              <a:buFontTx/>
              <a:buChar char="-"/>
            </a:pPr>
            <a:r>
              <a:rPr lang="en-US" altLang="en-US" sz="2667">
                <a:latin typeface="Garamond" panose="02020404030301010803" pitchFamily="18" charset="0"/>
              </a:rPr>
              <a:t>Generally requires evidence that there are no minimally qualified and available U.S. workers</a:t>
            </a:r>
          </a:p>
          <a:p>
            <a:pPr>
              <a:buFontTx/>
              <a:buChar char="-"/>
            </a:pPr>
            <a:r>
              <a:rPr lang="en-US" altLang="en-US" sz="2667">
                <a:latin typeface="Garamond" panose="02020404030301010803" pitchFamily="18" charset="0"/>
              </a:rPr>
              <a:t>Extensive documentation of recruitment activities to include advertisements, job postings, and state job order</a:t>
            </a:r>
          </a:p>
          <a:p>
            <a:pPr>
              <a:buFontTx/>
              <a:buChar char="-"/>
            </a:pPr>
            <a:r>
              <a:rPr lang="en-US" altLang="en-US" sz="2667">
                <a:latin typeface="Garamond" panose="02020404030301010803" pitchFamily="18" charset="0"/>
              </a:rPr>
              <a:t>Normally does not allow for requirement of any skills or experience gained by the foreign national while employed with the petitioning employer</a:t>
            </a:r>
          </a:p>
          <a:p>
            <a:pPr>
              <a:buFontTx/>
              <a:buChar char="-"/>
            </a:pPr>
            <a:r>
              <a:rPr lang="en-US" altLang="en-US" sz="2667">
                <a:latin typeface="Garamond" panose="02020404030301010803" pitchFamily="18" charset="0"/>
              </a:rPr>
              <a:t>Prevailing wage requirement</a:t>
            </a:r>
          </a:p>
          <a:p>
            <a:pPr eaLnBrk="1" hangingPunct="1">
              <a:buFontTx/>
              <a:buChar char="-"/>
            </a:pPr>
            <a:endParaRPr lang="en-US" altLang="en-US" smtClean="0">
              <a:latin typeface="Garamond" panose="02020404030301010803" pitchFamily="18" charset="0"/>
            </a:endParaRPr>
          </a:p>
          <a:p>
            <a:pPr>
              <a:buFont typeface="Arial" pitchFamily="34" charset="0"/>
              <a:buNone/>
            </a:pPr>
            <a:endParaRPr lang="en-US" altLang="en-US" smtClean="0"/>
          </a:p>
        </p:txBody>
      </p:sp>
      <p:cxnSp>
        <p:nvCxnSpPr>
          <p:cNvPr id="75780" name="Straight Connector 7"/>
          <p:cNvCxnSpPr>
            <a:cxnSpLocks noChangeShapeType="1"/>
          </p:cNvCxnSpPr>
          <p:nvPr>
            <p:custDataLst>
              <p:tags r:id="rId3"/>
            </p:custDataLst>
          </p:nvPr>
        </p:nvCxnSpPr>
        <p:spPr bwMode="auto">
          <a:xfrm>
            <a:off x="719667" y="1411817"/>
            <a:ext cx="10574867"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99254300"/>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950" y="2171700"/>
            <a:ext cx="5801112" cy="2434396"/>
          </a:xfrm>
        </p:spPr>
      </p:pic>
    </p:spTree>
    <p:extLst>
      <p:ext uri="{BB962C8B-B14F-4D97-AF65-F5344CB8AC3E}">
        <p14:creationId xmlns:p14="http://schemas.microsoft.com/office/powerpoint/2010/main" val="81096660"/>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79507" y="2107156"/>
            <a:ext cx="2232938" cy="2894633"/>
          </a:xfrm>
          <a:prstGeom prst="rect">
            <a:avLst/>
          </a:prstGeom>
        </p:spPr>
      </p:pic>
      <p:sp>
        <p:nvSpPr>
          <p:cNvPr id="8" name="Title 1"/>
          <p:cNvSpPr txBox="1">
            <a:spLocks/>
          </p:cNvSpPr>
          <p:nvPr/>
        </p:nvSpPr>
        <p:spPr>
          <a:xfrm>
            <a:off x="3924300" y="1249905"/>
            <a:ext cx="3943350" cy="857250"/>
          </a:xfrm>
          <a:prstGeom prst="rect">
            <a:avLst/>
          </a:prstGeom>
        </p:spPr>
        <p:txBody>
          <a:bodyPr vert="horz" lIns="68580" tIns="34290" rIns="68580" bIns="34290" rtlCol="0" anchor="ctr" anchorCtr="0">
            <a:normAutofit/>
          </a:bodyPr>
          <a:lstStyle>
            <a:lvl1pPr algn="l" defTabSz="685800" rtl="0" eaLnBrk="1" latinLnBrk="0" hangingPunct="1">
              <a:spcBef>
                <a:spcPct val="0"/>
              </a:spcBef>
              <a:buNone/>
              <a:defRPr sz="3300" b="0" i="0" u="none" kern="1200">
                <a:solidFill>
                  <a:srgbClr val="983222"/>
                </a:solidFill>
                <a:latin typeface="+mj-lt"/>
                <a:ea typeface="+mj-ea"/>
                <a:cs typeface="+mj-cs"/>
              </a:defRPr>
            </a:lvl1pPr>
          </a:lstStyle>
          <a:p>
            <a:pPr algn="ctr"/>
            <a:r>
              <a:rPr lang="en-US" sz="2475" b="1" dirty="0"/>
              <a:t>Subscription Center</a:t>
            </a:r>
          </a:p>
        </p:txBody>
      </p:sp>
    </p:spTree>
    <p:extLst>
      <p:ext uri="{BB962C8B-B14F-4D97-AF65-F5344CB8AC3E}">
        <p14:creationId xmlns:p14="http://schemas.microsoft.com/office/powerpoint/2010/main" val="3466471021"/>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1"/>
          <p:cNvSpPr>
            <a:spLocks noChangeArrowheads="1"/>
          </p:cNvSpPr>
          <p:nvPr>
            <p:custDataLst>
              <p:tags r:id="rId1"/>
            </p:custDataLst>
          </p:nvPr>
        </p:nvSpPr>
        <p:spPr bwMode="auto">
          <a:xfrm>
            <a:off x="6292851" y="1327152"/>
            <a:ext cx="2438400" cy="1441449"/>
          </a:xfrm>
          <a:prstGeom prst="rect">
            <a:avLst/>
          </a:prstGeom>
          <a:solidFill>
            <a:srgbClr val="0061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a:solidFill>
                  <a:srgbClr val="FFFFFF"/>
                </a:solidFill>
                <a:latin typeface="Garamond" panose="02020404030301010803" pitchFamily="18" charset="0"/>
                <a:sym typeface="Wingdings" panose="05000000000000000000" pitchFamily="2" charset="2"/>
              </a:rPr>
              <a:t>Asylee &amp; Refugee</a:t>
            </a:r>
          </a:p>
        </p:txBody>
      </p:sp>
      <p:sp>
        <p:nvSpPr>
          <p:cNvPr id="50179" name="TextBox 22"/>
          <p:cNvSpPr>
            <a:spLocks noChangeArrowheads="1"/>
          </p:cNvSpPr>
          <p:nvPr>
            <p:custDataLst>
              <p:tags r:id="rId2"/>
            </p:custDataLst>
          </p:nvPr>
        </p:nvSpPr>
        <p:spPr bwMode="auto">
          <a:xfrm>
            <a:off x="8974667" y="1327151"/>
            <a:ext cx="2876551"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Permission for </a:t>
            </a: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foreign nationals </a:t>
            </a: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to reside in the U.S.</a:t>
            </a: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Includes automatic employment authorization</a:t>
            </a:r>
            <a:endParaRPr lang="en-GB" altLang="en-US" sz="1600" dirty="0">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0" name="Rectangle 24"/>
          <p:cNvSpPr>
            <a:spLocks noChangeArrowheads="1"/>
          </p:cNvSpPr>
          <p:nvPr>
            <p:custDataLst>
              <p:tags r:id="rId3"/>
            </p:custDataLst>
          </p:nvPr>
        </p:nvSpPr>
        <p:spPr bwMode="auto">
          <a:xfrm>
            <a:off x="6292851" y="2927351"/>
            <a:ext cx="2438400" cy="1439333"/>
          </a:xfrm>
          <a:prstGeom prst="rect">
            <a:avLst/>
          </a:prstGeom>
          <a:solidFill>
            <a:srgbClr val="032E45"/>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a:solidFill>
                  <a:srgbClr val="FFFFFF"/>
                </a:solidFill>
                <a:latin typeface="Garamond" panose="02020404030301010803" pitchFamily="18" charset="0"/>
                <a:sym typeface="Wingdings" panose="05000000000000000000" pitchFamily="2" charset="2"/>
              </a:rPr>
              <a:t>Temporary Status </a:t>
            </a:r>
            <a:endParaRPr lang="en-US" altLang="en-US" b="1">
              <a:solidFill>
                <a:srgbClr val="FFFFFF"/>
              </a:solidFill>
              <a:sym typeface="Wingdings" panose="05000000000000000000" pitchFamily="2" charset="2"/>
            </a:endParaRPr>
          </a:p>
        </p:txBody>
      </p:sp>
      <p:sp>
        <p:nvSpPr>
          <p:cNvPr id="50181" name="TextBox 25"/>
          <p:cNvSpPr txBox="1"/>
          <p:nvPr>
            <p:custDataLst>
              <p:tags r:id="rId4"/>
            </p:custDataLst>
          </p:nvPr>
        </p:nvSpPr>
        <p:spPr>
          <a:xfrm>
            <a:off x="8974667" y="2927351"/>
            <a:ext cx="2876551" cy="1437216"/>
          </a:xfrm>
          <a:prstGeom prst="rect">
            <a:avLst/>
          </a:prstGeom>
          <a:solidFill>
            <a:srgbClr val="BAFAFF"/>
          </a:solidFill>
          <a:ln w="9525" cap="flat" cmpd="sng" algn="ctr">
            <a:noFill/>
            <a:prstDash val="solid"/>
            <a:round/>
            <a:headEnd type="none" w="med" len="med"/>
            <a:tailEnd type="none" w="med" len="med"/>
          </a:ln>
        </p:spPr>
        <p:txBody>
          <a:bodyPr lIns="96000" tIns="96000" rIns="96000" bIns="96000" anchor="ctr"/>
          <a:lstStyle>
            <a:defPPr>
              <a:defRPr lang="en-US"/>
            </a:defPPr>
            <a:lvl1pPr>
              <a:defRPr>
                <a:solidFill>
                  <a:schemeClr val="tx1"/>
                </a:solidFill>
                <a:latin typeface="Arial" pitchFamily="-109" charset="-52"/>
                <a:ea typeface="ＭＳ Ｐゴシック" pitchFamily="-109" charset="-128"/>
                <a:cs typeface="ＭＳ Ｐゴシック" pitchFamily="-109" charset="-128"/>
              </a:defRPr>
            </a:lvl1pPr>
            <a:lvl2pPr>
              <a:defRPr>
                <a:solidFill>
                  <a:schemeClr val="tx1"/>
                </a:solidFill>
                <a:latin typeface="Arial" pitchFamily="-109" charset="-52"/>
                <a:ea typeface="ＭＳ Ｐゴシック" pitchFamily="-109" charset="-128"/>
                <a:cs typeface="ＭＳ Ｐゴシック" pitchFamily="-109" charset="-128"/>
              </a:defRPr>
            </a:lvl2pPr>
            <a:lvl3pPr marL="171429" lvl="2" indent="-171429" defTabSz="214704" fontAlgn="t">
              <a:lnSpc>
                <a:spcPct val="110000"/>
              </a:lnSpc>
              <a:spcBef>
                <a:spcPct val="0"/>
              </a:spcBef>
              <a:spcAft>
                <a:spcPts val="600"/>
              </a:spcAft>
              <a:buClr>
                <a:schemeClr val="tx1"/>
              </a:buClr>
              <a:buFont typeface="Arial"/>
              <a:buChar char="•"/>
              <a:defRPr sz="1000">
                <a:solidFill>
                  <a:schemeClr val="tx2"/>
                </a:solidFill>
                <a:latin typeface="+mj-lt"/>
                <a:ea typeface="ＭＳ Ｐゴシック" pitchFamily="-109" charset="-128"/>
                <a:cs typeface="Arial"/>
              </a:defRPr>
            </a:lvl3pPr>
            <a:lvl4pPr marL="360363" lvl="3" indent="-180000" defTabSz="214704" fontAlgn="t">
              <a:lnSpc>
                <a:spcPct val="110000"/>
              </a:lnSpc>
              <a:spcBef>
                <a:spcPct val="0"/>
              </a:spcBef>
              <a:spcAft>
                <a:spcPts val="600"/>
              </a:spcAft>
              <a:buClr>
                <a:schemeClr val="tx1"/>
              </a:buClr>
              <a:buFont typeface="Verdana" pitchFamily="34" charset="0"/>
              <a:buChar char="−"/>
              <a:defRPr sz="1000">
                <a:solidFill>
                  <a:schemeClr val="tx2"/>
                </a:solidFill>
                <a:latin typeface="+mj-lt"/>
                <a:ea typeface="ＭＳ Ｐゴシック" pitchFamily="-109" charset="-128"/>
                <a:cs typeface="Arial"/>
              </a:defRPr>
            </a:lvl4pPr>
            <a:lvl5pPr>
              <a:defRPr>
                <a:solidFill>
                  <a:schemeClr val="tx1"/>
                </a:solidFill>
                <a:latin typeface="Arial" pitchFamily="-109" charset="-52"/>
                <a:ea typeface="ＭＳ Ｐゴシック" pitchFamily="-109" charset="-128"/>
                <a:cs typeface="ＭＳ Ｐゴシック" pitchFamily="-109" charset="-128"/>
              </a:defRPr>
            </a:lvl5pPr>
            <a:lvl6pPr>
              <a:defRPr>
                <a:solidFill>
                  <a:schemeClr val="tx1"/>
                </a:solidFill>
                <a:latin typeface="Arial" pitchFamily="-109" charset="-52"/>
                <a:ea typeface="ＭＳ Ｐゴシック" pitchFamily="-109" charset="-128"/>
                <a:cs typeface="ＭＳ Ｐゴシック" pitchFamily="-109" charset="-128"/>
              </a:defRPr>
            </a:lvl6pPr>
            <a:lvl7pPr>
              <a:defRPr>
                <a:solidFill>
                  <a:schemeClr val="tx1"/>
                </a:solidFill>
                <a:latin typeface="Arial" pitchFamily="-109" charset="-52"/>
                <a:ea typeface="ＭＳ Ｐゴシック" pitchFamily="-109" charset="-128"/>
                <a:cs typeface="ＭＳ Ｐゴシック" pitchFamily="-109" charset="-128"/>
              </a:defRPr>
            </a:lvl7pPr>
            <a:lvl8pPr>
              <a:defRPr>
                <a:solidFill>
                  <a:schemeClr val="tx1"/>
                </a:solidFill>
                <a:latin typeface="Arial" pitchFamily="-109" charset="-52"/>
                <a:ea typeface="ＭＳ Ｐゴシック" pitchFamily="-109" charset="-128"/>
                <a:cs typeface="ＭＳ Ｐゴシック" pitchFamily="-109" charset="-128"/>
              </a:defRPr>
            </a:lvl8pPr>
            <a:lvl9pPr>
              <a:defRPr>
                <a:solidFill>
                  <a:schemeClr val="tx1"/>
                </a:solidFill>
                <a:latin typeface="Arial" pitchFamily="-109" charset="-52"/>
                <a:ea typeface="ＭＳ Ｐゴシック" pitchFamily="-109" charset="-128"/>
                <a:cs typeface="ＭＳ Ｐゴシック" pitchFamily="-109" charset="-128"/>
              </a:defRPr>
            </a:lvl9pPr>
          </a:lstStyle>
          <a:p>
            <a:pPr lvl="2" eaLnBrk="1" hangingPunct="1">
              <a:lnSpc>
                <a:spcPct val="100000"/>
              </a:lnSpc>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endParaRPr lang="en-GB" sz="1600" dirty="0">
              <a:ln w="9525" cap="flat" cmpd="sng" algn="ctr">
                <a:noFill/>
                <a:prstDash val="solid"/>
                <a:round/>
                <a:headEnd type="none" w="med" len="med"/>
                <a:tailEnd type="none" w="med" len="med"/>
              </a:ln>
              <a:solidFill>
                <a:schemeClr val="tx1"/>
              </a:solidFill>
              <a:sym typeface="Wingdings"/>
            </a:endParaRPr>
          </a:p>
          <a:p>
            <a:pPr lvl="2" eaLnBrk="1" hangingPunct="1">
              <a:lnSpc>
                <a:spcPct val="100000"/>
              </a:lnSpc>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a:ln w="9525" cap="flat" cmpd="sng" algn="ctr">
                  <a:noFill/>
                  <a:prstDash val="solid"/>
                  <a:round/>
                  <a:headEnd type="none" w="med" len="med"/>
                  <a:tailEnd type="none" w="med" len="med"/>
                </a:ln>
                <a:solidFill>
                  <a:srgbClr val="000000"/>
                </a:solidFill>
                <a:latin typeface="Garamond" pitchFamily="18" charset="0"/>
                <a:sym typeface="Wingdings"/>
              </a:rPr>
              <a:t>Permission for temporary presence in the U.S.</a:t>
            </a:r>
            <a:endParaRPr lang="en-GB" sz="1600" dirty="0">
              <a:ln w="9525" cap="flat" cmpd="sng" algn="ctr">
                <a:noFill/>
                <a:prstDash val="solid"/>
                <a:round/>
                <a:headEnd type="none" w="med" len="med"/>
                <a:tailEnd type="none" w="med" len="med"/>
              </a:ln>
              <a:solidFill>
                <a:schemeClr val="tx1"/>
              </a:solidFill>
              <a:latin typeface="Garamond" pitchFamily="18" charset="0"/>
              <a:sym typeface="Wingdings"/>
            </a:endParaRPr>
          </a:p>
          <a:p>
            <a:pPr lvl="2" eaLnBrk="1" hangingPunct="1">
              <a:lnSpc>
                <a:spcPct val="100000"/>
              </a:lnSpc>
              <a:spcAft>
                <a:spcPct val="0"/>
              </a:spcAft>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a:ln w="9525" cap="flat" cmpd="sng" algn="ctr">
                  <a:noFill/>
                  <a:prstDash val="solid"/>
                  <a:round/>
                  <a:headEnd type="none" w="med" len="med"/>
                  <a:tailEnd type="none" w="med" len="med"/>
                </a:ln>
                <a:solidFill>
                  <a:srgbClr val="000000"/>
                </a:solidFill>
                <a:latin typeface="Garamond" pitchFamily="18" charset="0"/>
                <a:sym typeface="Wingdings"/>
              </a:rPr>
              <a:t>May, or may not, also confer employment eligibility</a:t>
            </a:r>
            <a:endParaRPr lang="en-GB" sz="1600" dirty="0">
              <a:ln w="9525" cap="flat" cmpd="sng" algn="ctr">
                <a:noFill/>
                <a:prstDash val="solid"/>
                <a:round/>
                <a:headEnd type="none" w="med" len="med"/>
                <a:tailEnd type="none" w="med" len="med"/>
              </a:ln>
              <a:solidFill>
                <a:schemeClr val="tx1"/>
              </a:solidFill>
              <a:latin typeface="Garamond" pitchFamily="18" charset="0"/>
              <a:sym typeface="Wingdings"/>
            </a:endParaRPr>
          </a:p>
          <a:p>
            <a:pPr marL="0" lvl="2" indent="0">
              <a:lnSpc>
                <a:spcPct val="100000"/>
              </a:lnSpc>
              <a:spcAft>
                <a:spcPct val="0"/>
              </a:spcAft>
              <a:buClr>
                <a:srgbClr val="000000"/>
              </a:buClr>
              <a:buNone/>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endParaRPr lang="en-GB" sz="1600" dirty="0">
              <a:ln w="9525" cap="flat" cmpd="sng" algn="ctr">
                <a:noFill/>
                <a:prstDash val="solid"/>
                <a:round/>
                <a:headEnd type="none" w="med" len="med"/>
                <a:tailEnd type="none" w="med" len="med"/>
              </a:ln>
              <a:solidFill>
                <a:schemeClr val="tx1"/>
              </a:solidFill>
              <a:sym typeface="Wingdings"/>
            </a:endParaRPr>
          </a:p>
        </p:txBody>
      </p:sp>
      <p:sp>
        <p:nvSpPr>
          <p:cNvPr id="50182" name="Rectangle 23"/>
          <p:cNvSpPr>
            <a:spLocks noChangeArrowheads="1"/>
          </p:cNvSpPr>
          <p:nvPr>
            <p:custDataLst>
              <p:tags r:id="rId5"/>
            </p:custDataLst>
          </p:nvPr>
        </p:nvSpPr>
        <p:spPr bwMode="auto">
          <a:xfrm>
            <a:off x="6292851" y="4527551"/>
            <a:ext cx="2438400" cy="1439333"/>
          </a:xfrm>
          <a:prstGeom prst="rect">
            <a:avLst/>
          </a:prstGeom>
          <a:solidFill>
            <a:srgbClr val="1E1E1E"/>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a:solidFill>
                  <a:srgbClr val="FFFFFF"/>
                </a:solidFill>
                <a:latin typeface="Garamond" panose="02020404030301010803" pitchFamily="18" charset="0"/>
                <a:sym typeface="Wingdings" panose="05000000000000000000" pitchFamily="2" charset="2"/>
              </a:rPr>
              <a:t>Undocumented</a:t>
            </a:r>
          </a:p>
        </p:txBody>
      </p:sp>
      <p:sp>
        <p:nvSpPr>
          <p:cNvPr id="50183" name="TextBox 26"/>
          <p:cNvSpPr>
            <a:spLocks noChangeArrowheads="1"/>
          </p:cNvSpPr>
          <p:nvPr>
            <p:custDataLst>
              <p:tags r:id="rId6"/>
            </p:custDataLst>
          </p:nvPr>
        </p:nvSpPr>
        <p:spPr bwMode="auto">
          <a:xfrm>
            <a:off x="8974667" y="4527551"/>
            <a:ext cx="2876551"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endParaRPr lang="en-GB" altLang="en-US" sz="160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r>
              <a:rPr lang="en-GB" altLang="en-US" sz="160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Entered U.S. without permission and those who overstayed their permission</a:t>
            </a:r>
          </a:p>
          <a:p>
            <a:pPr lvl="2" fontAlgn="t">
              <a:lnSpc>
                <a:spcPct val="110000"/>
              </a:lnSpc>
              <a:spcBef>
                <a:spcPct val="0"/>
              </a:spcBef>
              <a:spcAft>
                <a:spcPts val="800"/>
              </a:spcAft>
              <a:buClr>
                <a:srgbClr val="000000"/>
              </a:buClr>
            </a:pPr>
            <a:r>
              <a:rPr lang="en-GB" altLang="en-US" sz="160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“Illegal Alien”</a:t>
            </a:r>
          </a:p>
          <a:p>
            <a:pPr lvl="2" fontAlgn="t">
              <a:lnSpc>
                <a:spcPct val="110000"/>
              </a:lnSpc>
              <a:spcBef>
                <a:spcPct val="0"/>
              </a:spcBef>
              <a:spcAft>
                <a:spcPts val="800"/>
              </a:spcAft>
              <a:buClr>
                <a:srgbClr val="000000"/>
              </a:buClr>
            </a:pPr>
            <a:endParaRPr lang="en-GB" altLang="en-US" sz="160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4" name="Rectangle 5"/>
          <p:cNvSpPr>
            <a:spLocks noChangeArrowheads="1"/>
          </p:cNvSpPr>
          <p:nvPr>
            <p:custDataLst>
              <p:tags r:id="rId7"/>
            </p:custDataLst>
          </p:nvPr>
        </p:nvSpPr>
        <p:spPr bwMode="auto">
          <a:xfrm>
            <a:off x="323851" y="1327152"/>
            <a:ext cx="2438400" cy="1441449"/>
          </a:xfrm>
          <a:prstGeom prst="rect">
            <a:avLst/>
          </a:prstGeom>
          <a:solidFill>
            <a:srgbClr val="5CB335"/>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a:solidFill>
                  <a:srgbClr val="FFFFFF"/>
                </a:solidFill>
                <a:latin typeface="Garamond" panose="02020404030301010803" pitchFamily="18" charset="0"/>
                <a:sym typeface="Wingdings" panose="05000000000000000000" pitchFamily="2" charset="2"/>
              </a:rPr>
              <a:t>U.S. </a:t>
            </a:r>
            <a:r>
              <a:rPr lang="en-US" altLang="en-US" b="1">
                <a:solidFill>
                  <a:srgbClr val="FFFFFF"/>
                </a:solidFill>
                <a:latin typeface="Garamond" panose="02020404030301010803" pitchFamily="18" charset="0"/>
                <a:sym typeface="Wingdings" panose="05000000000000000000" pitchFamily="2" charset="2"/>
              </a:rPr>
              <a:t>Citizen</a:t>
            </a:r>
          </a:p>
        </p:txBody>
      </p:sp>
      <p:sp>
        <p:nvSpPr>
          <p:cNvPr id="50185" name="TextBox 6"/>
          <p:cNvSpPr>
            <a:spLocks noChangeArrowheads="1"/>
          </p:cNvSpPr>
          <p:nvPr>
            <p:custDataLst>
              <p:tags r:id="rId8"/>
            </p:custDataLst>
          </p:nvPr>
        </p:nvSpPr>
        <p:spPr bwMode="auto">
          <a:xfrm>
            <a:off x="3018368" y="1327151"/>
            <a:ext cx="2976033"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sym typeface="Wingdings" panose="05000000000000000000" pitchFamily="2" charset="2"/>
              </a:rPr>
              <a:t>Birth in the U.S.</a:t>
            </a: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sym typeface="Wingdings" panose="05000000000000000000" pitchFamily="2" charset="2"/>
              </a:rPr>
              <a:t>Birth </a:t>
            </a:r>
            <a:r>
              <a:rPr lang="en-GB" altLang="en-US" sz="1600" dirty="0" smtClean="0">
                <a:solidFill>
                  <a:srgbClr val="000000"/>
                </a:solidFill>
                <a:latin typeface="Garamond" panose="02020404030301010803" pitchFamily="18" charset="0"/>
                <a:sym typeface="Wingdings" panose="05000000000000000000" pitchFamily="2" charset="2"/>
              </a:rPr>
              <a:t>abroad </a:t>
            </a:r>
            <a:r>
              <a:rPr lang="en-GB" altLang="en-US" sz="1600" dirty="0">
                <a:solidFill>
                  <a:srgbClr val="000000"/>
                </a:solidFill>
                <a:latin typeface="Garamond" panose="02020404030301010803" pitchFamily="18" charset="0"/>
                <a:sym typeface="Wingdings" panose="05000000000000000000" pitchFamily="2" charset="2"/>
              </a:rPr>
              <a:t>to U.S. </a:t>
            </a:r>
            <a:r>
              <a:rPr lang="en-GB" altLang="en-US" sz="1600" dirty="0" smtClean="0">
                <a:solidFill>
                  <a:srgbClr val="000000"/>
                </a:solidFill>
                <a:latin typeface="Garamond" panose="02020404030301010803" pitchFamily="18" charset="0"/>
                <a:sym typeface="Wingdings" panose="05000000000000000000" pitchFamily="2" charset="2"/>
              </a:rPr>
              <a:t>citizen </a:t>
            </a:r>
            <a:r>
              <a:rPr lang="en-GB" altLang="en-US" sz="1600" dirty="0">
                <a:solidFill>
                  <a:srgbClr val="000000"/>
                </a:solidFill>
                <a:latin typeface="Garamond" panose="02020404030301010803" pitchFamily="18" charset="0"/>
                <a:sym typeface="Wingdings" panose="05000000000000000000" pitchFamily="2" charset="2"/>
              </a:rPr>
              <a:t>parent or adoption</a:t>
            </a: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sym typeface="Wingdings" panose="05000000000000000000" pitchFamily="2" charset="2"/>
              </a:rPr>
              <a:t>Naturalization</a:t>
            </a:r>
            <a:endParaRPr lang="en-GB" altLang="en-US" sz="1600" dirty="0">
              <a:latin typeface="Garamond" panose="02020404030301010803" pitchFamily="18" charset="0"/>
              <a:sym typeface="Wingdings" panose="05000000000000000000" pitchFamily="2" charset="2"/>
            </a:endParaRPr>
          </a:p>
        </p:txBody>
      </p:sp>
      <p:sp>
        <p:nvSpPr>
          <p:cNvPr id="50186" name="Rectangle 8"/>
          <p:cNvSpPr>
            <a:spLocks noChangeArrowheads="1"/>
          </p:cNvSpPr>
          <p:nvPr>
            <p:custDataLst>
              <p:tags r:id="rId9"/>
            </p:custDataLst>
          </p:nvPr>
        </p:nvSpPr>
        <p:spPr bwMode="auto">
          <a:xfrm>
            <a:off x="336551" y="2901951"/>
            <a:ext cx="2438400" cy="1439333"/>
          </a:xfrm>
          <a:prstGeom prst="rect">
            <a:avLst/>
          </a:prstGeom>
          <a:solidFill>
            <a:srgbClr val="A6A6A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a:solidFill>
                  <a:srgbClr val="FFFFFF"/>
                </a:solidFill>
                <a:latin typeface="Garamond" panose="02020404030301010803" pitchFamily="18" charset="0"/>
                <a:sym typeface="Wingdings" panose="05000000000000000000" pitchFamily="2" charset="2"/>
              </a:rPr>
              <a:t>U.S. </a:t>
            </a:r>
            <a:r>
              <a:rPr lang="en-US" altLang="en-US" b="1" dirty="0" smtClean="0">
                <a:solidFill>
                  <a:srgbClr val="FFFFFF"/>
                </a:solidFill>
                <a:latin typeface="Garamond" panose="02020404030301010803" pitchFamily="18" charset="0"/>
                <a:sym typeface="Wingdings" panose="05000000000000000000" pitchFamily="2" charset="2"/>
              </a:rPr>
              <a:t>National</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7" name="TextBox 9"/>
          <p:cNvSpPr>
            <a:spLocks noChangeArrowheads="1"/>
          </p:cNvSpPr>
          <p:nvPr>
            <p:custDataLst>
              <p:tags r:id="rId10"/>
            </p:custDataLst>
          </p:nvPr>
        </p:nvSpPr>
        <p:spPr bwMode="auto">
          <a:xfrm>
            <a:off x="3018368" y="2927351"/>
            <a:ext cx="2976033" cy="1437216"/>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All U.S. citizens are U.S. nationals</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Some U.S. nationals are not U.S. citizens</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American Samoa and Swains Islands </a:t>
            </a:r>
            <a:endParaRPr lang="en-GB" altLang="en-US" sz="1600" dirty="0">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8" name="Rectangle 7"/>
          <p:cNvSpPr>
            <a:spLocks noChangeArrowheads="1"/>
          </p:cNvSpPr>
          <p:nvPr>
            <p:custDataLst>
              <p:tags r:id="rId11"/>
            </p:custDataLst>
          </p:nvPr>
        </p:nvSpPr>
        <p:spPr bwMode="auto">
          <a:xfrm>
            <a:off x="336551" y="4514852"/>
            <a:ext cx="2438400" cy="1441449"/>
          </a:xfrm>
          <a:prstGeom prst="rect">
            <a:avLst/>
          </a:prstGeom>
          <a:solidFill>
            <a:srgbClr val="0696A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U.S. Legal Resident</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9" name="TextBox 10"/>
          <p:cNvSpPr>
            <a:spLocks noChangeArrowheads="1"/>
          </p:cNvSpPr>
          <p:nvPr>
            <p:custDataLst>
              <p:tags r:id="rId12"/>
            </p:custDataLst>
          </p:nvPr>
        </p:nvSpPr>
        <p:spPr bwMode="auto">
          <a:xfrm>
            <a:off x="3018368" y="4527552"/>
            <a:ext cx="2976033" cy="1543049"/>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“Green </a:t>
            </a: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Card”</a:t>
            </a: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Permanent permission to reside and work in the U.S.</a:t>
            </a: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Removal/Deportation possible </a:t>
            </a:r>
            <a:endParaRPr lang="en-GB" altLang="en-US" sz="1600" dirty="0">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90" name="Title 17"/>
          <p:cNvSpPr>
            <a:spLocks noGrp="1" noChangeArrowheads="1"/>
          </p:cNvSpPr>
          <p:nvPr>
            <p:ph type="title"/>
            <p:custDataLst>
              <p:tags r:id="rId13"/>
            </p:custDataLst>
          </p:nvPr>
        </p:nvSpPr>
        <p:spPr>
          <a:xfrm>
            <a:off x="281354" y="335460"/>
            <a:ext cx="11301046" cy="93063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ormAutofit/>
          </a:bodyPr>
          <a:lstStyle/>
          <a:p>
            <a:r>
              <a:rPr lang="en-GB" altLang="en-US" sz="3200" cap="small" dirty="0" smtClean="0">
                <a:latin typeface="Garamond" panose="02020404030301010803" pitchFamily="18" charset="0"/>
              </a:rPr>
              <a:t>Immigration Terms </a:t>
            </a:r>
            <a:endParaRPr lang="en-GB" altLang="en-US" sz="3200" cap="small" dirty="0">
              <a:latin typeface="Garamond" panose="02020404030301010803" pitchFamily="18" charset="0"/>
            </a:endParaRPr>
          </a:p>
        </p:txBody>
      </p:sp>
    </p:spTree>
    <p:extLst>
      <p:ext uri="{BB962C8B-B14F-4D97-AF65-F5344CB8AC3E}">
        <p14:creationId xmlns:p14="http://schemas.microsoft.com/office/powerpoint/2010/main" val="159547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xfrm>
            <a:off x="3021486" y="1654672"/>
            <a:ext cx="6732115" cy="702767"/>
          </a:xfrm>
        </p:spPr>
        <p:txBody>
          <a:bodyPr>
            <a:noAutofit/>
          </a:bodyPr>
          <a:lstStyle/>
          <a:p>
            <a:pPr algn="ctr"/>
            <a:r>
              <a:rPr lang="en-US" b="1" dirty="0"/>
              <a:t>ACKNOWLEDGMENT </a:t>
            </a:r>
            <a:r>
              <a:rPr lang="en-US" b="1" dirty="0" smtClean="0"/>
              <a:t/>
            </a:r>
            <a:br>
              <a:rPr lang="en-US" b="1" dirty="0" smtClean="0"/>
            </a:br>
            <a:r>
              <a:rPr lang="en-US" b="1" dirty="0" smtClean="0"/>
              <a:t>&amp; </a:t>
            </a:r>
            <a:r>
              <a:rPr lang="en-US" b="1" dirty="0"/>
              <a:t>DISCLAIMER</a:t>
            </a:r>
          </a:p>
        </p:txBody>
      </p:sp>
      <p:sp>
        <p:nvSpPr>
          <p:cNvPr id="781315" name="Rectangle 3"/>
          <p:cNvSpPr>
            <a:spLocks noGrp="1" noChangeArrowheads="1"/>
          </p:cNvSpPr>
          <p:nvPr>
            <p:ph idx="1"/>
          </p:nvPr>
        </p:nvSpPr>
        <p:spPr>
          <a:xfrm>
            <a:off x="3021486" y="3124201"/>
            <a:ext cx="6274915" cy="1893987"/>
          </a:xfrm>
        </p:spPr>
        <p:txBody>
          <a:bodyPr/>
          <a:lstStyle/>
          <a:p>
            <a:pPr marL="0" indent="0" algn="just">
              <a:buNone/>
            </a:pPr>
            <a:r>
              <a:rPr lang="en-US" sz="1125" b="1" dirty="0"/>
              <a:t>These materials were prepared by the attorneys at the law firm of Barnes &amp; Thornburg LLP.  These materials present general information about state law and federal law, and they only serve as a beginning point for further investigation and study of the law relating to these topics. Although these materials present and discuss labor and employment law issues, they are not intended to provide legal advice.  Legal advice may be given and relied upon only on the basis of specific facts presented by a client to an attorney.  Barnes &amp; Thornburg LLP and the authors of these materials hereby disclaim any liability which may result from reliance on the information contained in these materials.</a:t>
            </a:r>
          </a:p>
        </p:txBody>
      </p:sp>
    </p:spTree>
    <p:extLst>
      <p:ext uri="{BB962C8B-B14F-4D97-AF65-F5344CB8AC3E}">
        <p14:creationId xmlns:p14="http://schemas.microsoft.com/office/powerpoint/2010/main" val="379252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1"/>
          <p:cNvSpPr>
            <a:spLocks noChangeArrowheads="1"/>
          </p:cNvSpPr>
          <p:nvPr>
            <p:custDataLst>
              <p:tags r:id="rId1"/>
            </p:custDataLst>
          </p:nvPr>
        </p:nvSpPr>
        <p:spPr bwMode="auto">
          <a:xfrm>
            <a:off x="6292851" y="1327152"/>
            <a:ext cx="2438400" cy="1441449"/>
          </a:xfrm>
          <a:prstGeom prst="rect">
            <a:avLst/>
          </a:prstGeom>
          <a:solidFill>
            <a:srgbClr val="0061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err="1" smtClean="0">
                <a:solidFill>
                  <a:srgbClr val="FFFFFF"/>
                </a:solidFill>
                <a:latin typeface="Garamond" panose="02020404030301010803" pitchFamily="18" charset="0"/>
                <a:sym typeface="Wingdings" panose="05000000000000000000" pitchFamily="2" charset="2"/>
              </a:rPr>
              <a:t>EAD</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79" name="TextBox 22"/>
          <p:cNvSpPr>
            <a:spLocks noChangeArrowheads="1"/>
          </p:cNvSpPr>
          <p:nvPr>
            <p:custDataLst>
              <p:tags r:id="rId2"/>
            </p:custDataLst>
          </p:nvPr>
        </p:nvSpPr>
        <p:spPr bwMode="auto">
          <a:xfrm>
            <a:off x="8974667" y="1327151"/>
            <a:ext cx="2876551"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“Work Card,”  I-766</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Temporary permission to work in the U.S.</a:t>
            </a:r>
          </a:p>
          <a:p>
            <a:pPr lvl="2" fontAlgn="t">
              <a:lnSpc>
                <a:spcPct val="110000"/>
              </a:lnSpc>
              <a:spcBef>
                <a:spcPct val="0"/>
              </a:spcBef>
              <a:spcAft>
                <a:spcPts val="800"/>
              </a:spcAft>
              <a:buClr>
                <a:srgbClr val="000000"/>
              </a:buClr>
            </a:pPr>
            <a:r>
              <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Eligibility based on classification </a:t>
            </a:r>
            <a:endParaRPr lang="en-GB" altLang="en-US" sz="1600" dirty="0">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0" name="Rectangle 24"/>
          <p:cNvSpPr>
            <a:spLocks noChangeArrowheads="1"/>
          </p:cNvSpPr>
          <p:nvPr>
            <p:custDataLst>
              <p:tags r:id="rId3"/>
            </p:custDataLst>
          </p:nvPr>
        </p:nvSpPr>
        <p:spPr bwMode="auto">
          <a:xfrm>
            <a:off x="6292851" y="2927351"/>
            <a:ext cx="2438400" cy="1439333"/>
          </a:xfrm>
          <a:prstGeom prst="rect">
            <a:avLst/>
          </a:prstGeom>
          <a:solidFill>
            <a:srgbClr val="032E45"/>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Green Card</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1" name="TextBox 25"/>
          <p:cNvSpPr txBox="1"/>
          <p:nvPr>
            <p:custDataLst>
              <p:tags r:id="rId4"/>
            </p:custDataLst>
          </p:nvPr>
        </p:nvSpPr>
        <p:spPr>
          <a:xfrm>
            <a:off x="8974667" y="2927351"/>
            <a:ext cx="2876551" cy="1437216"/>
          </a:xfrm>
          <a:prstGeom prst="rect">
            <a:avLst/>
          </a:prstGeom>
          <a:solidFill>
            <a:srgbClr val="BAFAFF"/>
          </a:solidFill>
          <a:ln w="9525" cap="flat" cmpd="sng" algn="ctr">
            <a:noFill/>
            <a:prstDash val="solid"/>
            <a:round/>
            <a:headEnd type="none" w="med" len="med"/>
            <a:tailEnd type="none" w="med" len="med"/>
          </a:ln>
        </p:spPr>
        <p:txBody>
          <a:bodyPr lIns="96000" tIns="96000" rIns="96000" bIns="96000" anchor="ctr"/>
          <a:lstStyle>
            <a:defPPr>
              <a:defRPr lang="en-US"/>
            </a:defPPr>
            <a:lvl1pPr>
              <a:defRPr>
                <a:solidFill>
                  <a:schemeClr val="tx1"/>
                </a:solidFill>
                <a:latin typeface="Arial" pitchFamily="-109" charset="-52"/>
                <a:ea typeface="ＭＳ Ｐゴシック" pitchFamily="-109" charset="-128"/>
                <a:cs typeface="ＭＳ Ｐゴシック" pitchFamily="-109" charset="-128"/>
              </a:defRPr>
            </a:lvl1pPr>
            <a:lvl2pPr>
              <a:defRPr>
                <a:solidFill>
                  <a:schemeClr val="tx1"/>
                </a:solidFill>
                <a:latin typeface="Arial" pitchFamily="-109" charset="-52"/>
                <a:ea typeface="ＭＳ Ｐゴシック" pitchFamily="-109" charset="-128"/>
                <a:cs typeface="ＭＳ Ｐゴシック" pitchFamily="-109" charset="-128"/>
              </a:defRPr>
            </a:lvl2pPr>
            <a:lvl3pPr marL="171429" lvl="2" indent="-171429" defTabSz="214704" fontAlgn="t">
              <a:lnSpc>
                <a:spcPct val="110000"/>
              </a:lnSpc>
              <a:spcBef>
                <a:spcPct val="0"/>
              </a:spcBef>
              <a:spcAft>
                <a:spcPts val="600"/>
              </a:spcAft>
              <a:buClr>
                <a:schemeClr val="tx1"/>
              </a:buClr>
              <a:buFont typeface="Arial"/>
              <a:buChar char="•"/>
              <a:defRPr sz="1000">
                <a:solidFill>
                  <a:schemeClr val="tx2"/>
                </a:solidFill>
                <a:latin typeface="+mj-lt"/>
                <a:ea typeface="ＭＳ Ｐゴシック" pitchFamily="-109" charset="-128"/>
                <a:cs typeface="Arial"/>
              </a:defRPr>
            </a:lvl3pPr>
            <a:lvl4pPr marL="360363" lvl="3" indent="-180000" defTabSz="214704" fontAlgn="t">
              <a:lnSpc>
                <a:spcPct val="110000"/>
              </a:lnSpc>
              <a:spcBef>
                <a:spcPct val="0"/>
              </a:spcBef>
              <a:spcAft>
                <a:spcPts val="600"/>
              </a:spcAft>
              <a:buClr>
                <a:schemeClr val="tx1"/>
              </a:buClr>
              <a:buFont typeface="Verdana" pitchFamily="34" charset="0"/>
              <a:buChar char="−"/>
              <a:defRPr sz="1000">
                <a:solidFill>
                  <a:schemeClr val="tx2"/>
                </a:solidFill>
                <a:latin typeface="+mj-lt"/>
                <a:ea typeface="ＭＳ Ｐゴシック" pitchFamily="-109" charset="-128"/>
                <a:cs typeface="Arial"/>
              </a:defRPr>
            </a:lvl4pPr>
            <a:lvl5pPr>
              <a:defRPr>
                <a:solidFill>
                  <a:schemeClr val="tx1"/>
                </a:solidFill>
                <a:latin typeface="Arial" pitchFamily="-109" charset="-52"/>
                <a:ea typeface="ＭＳ Ｐゴシック" pitchFamily="-109" charset="-128"/>
                <a:cs typeface="ＭＳ Ｐゴシック" pitchFamily="-109" charset="-128"/>
              </a:defRPr>
            </a:lvl5pPr>
            <a:lvl6pPr>
              <a:defRPr>
                <a:solidFill>
                  <a:schemeClr val="tx1"/>
                </a:solidFill>
                <a:latin typeface="Arial" pitchFamily="-109" charset="-52"/>
                <a:ea typeface="ＭＳ Ｐゴシック" pitchFamily="-109" charset="-128"/>
                <a:cs typeface="ＭＳ Ｐゴシック" pitchFamily="-109" charset="-128"/>
              </a:defRPr>
            </a:lvl6pPr>
            <a:lvl7pPr>
              <a:defRPr>
                <a:solidFill>
                  <a:schemeClr val="tx1"/>
                </a:solidFill>
                <a:latin typeface="Arial" pitchFamily="-109" charset="-52"/>
                <a:ea typeface="ＭＳ Ｐゴシック" pitchFamily="-109" charset="-128"/>
                <a:cs typeface="ＭＳ Ｐゴシック" pitchFamily="-109" charset="-128"/>
              </a:defRPr>
            </a:lvl7pPr>
            <a:lvl8pPr>
              <a:defRPr>
                <a:solidFill>
                  <a:schemeClr val="tx1"/>
                </a:solidFill>
                <a:latin typeface="Arial" pitchFamily="-109" charset="-52"/>
                <a:ea typeface="ＭＳ Ｐゴシック" pitchFamily="-109" charset="-128"/>
                <a:cs typeface="ＭＳ Ｐゴシック" pitchFamily="-109" charset="-128"/>
              </a:defRPr>
            </a:lvl8pPr>
            <a:lvl9pPr>
              <a:defRPr>
                <a:solidFill>
                  <a:schemeClr val="tx1"/>
                </a:solidFill>
                <a:latin typeface="Arial" pitchFamily="-109" charset="-52"/>
                <a:ea typeface="ＭＳ Ｐゴシック" pitchFamily="-109" charset="-128"/>
                <a:cs typeface="ＭＳ Ｐゴシック" pitchFamily="-109" charset="-128"/>
              </a:defRPr>
            </a:lvl9pPr>
          </a:lstStyle>
          <a:p>
            <a:pPr lvl="2">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Evidence of legal residency status for conditional legal residents and permanent legal residents</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I-551</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2" name="Rectangle 23"/>
          <p:cNvSpPr>
            <a:spLocks noChangeArrowheads="1"/>
          </p:cNvSpPr>
          <p:nvPr>
            <p:custDataLst>
              <p:tags r:id="rId5"/>
            </p:custDataLst>
          </p:nvPr>
        </p:nvSpPr>
        <p:spPr bwMode="auto">
          <a:xfrm>
            <a:off x="6292851" y="4527551"/>
            <a:ext cx="2438400" cy="1439333"/>
          </a:xfrm>
          <a:prstGeom prst="rect">
            <a:avLst/>
          </a:prstGeom>
          <a:solidFill>
            <a:srgbClr val="1E1E1E"/>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E-Verify</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3" name="TextBox 26"/>
          <p:cNvSpPr>
            <a:spLocks noChangeArrowheads="1"/>
          </p:cNvSpPr>
          <p:nvPr>
            <p:custDataLst>
              <p:tags r:id="rId6"/>
            </p:custDataLst>
          </p:nvPr>
        </p:nvSpPr>
        <p:spPr bwMode="auto">
          <a:xfrm>
            <a:off x="8974667" y="4527551"/>
            <a:ext cx="2876551"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Web-based system that allows employers to confirm the eligibility of their employees to work in the U.S.</a:t>
            </a: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Does not replace I-9</a:t>
            </a:r>
          </a:p>
          <a:p>
            <a:pPr lvl="2" fontAlgn="t">
              <a:lnSpc>
                <a:spcPct val="110000"/>
              </a:lnSpc>
              <a:spcBef>
                <a:spcPct val="0"/>
              </a:spcBef>
              <a:spcAft>
                <a:spcPts val="800"/>
              </a:spcAft>
              <a:buClr>
                <a:srgbClr val="000000"/>
              </a:buClr>
            </a:pP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4" name="Rectangle 5"/>
          <p:cNvSpPr>
            <a:spLocks noChangeArrowheads="1"/>
          </p:cNvSpPr>
          <p:nvPr>
            <p:custDataLst>
              <p:tags r:id="rId7"/>
            </p:custDataLst>
          </p:nvPr>
        </p:nvSpPr>
        <p:spPr bwMode="auto">
          <a:xfrm>
            <a:off x="323851" y="1327152"/>
            <a:ext cx="2438400" cy="1441449"/>
          </a:xfrm>
          <a:prstGeom prst="rect">
            <a:avLst/>
          </a:prstGeom>
          <a:solidFill>
            <a:srgbClr val="5CB335"/>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I-9</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5" name="TextBox 6"/>
          <p:cNvSpPr>
            <a:spLocks noChangeArrowheads="1"/>
          </p:cNvSpPr>
          <p:nvPr>
            <p:custDataLst>
              <p:tags r:id="rId8"/>
            </p:custDataLst>
          </p:nvPr>
        </p:nvSpPr>
        <p:spPr bwMode="auto">
          <a:xfrm>
            <a:off x="3018368" y="1327151"/>
            <a:ext cx="2976033"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sym typeface="Wingdings" panose="05000000000000000000" pitchFamily="2" charset="2"/>
              </a:rPr>
              <a:t>Employment Eligibility Verification Form</a:t>
            </a:r>
            <a:endParaRPr lang="en-GB" altLang="en-US" sz="1600" dirty="0">
              <a:solidFill>
                <a:srgbClr val="000000"/>
              </a:solidFill>
              <a:latin typeface="Garamond" panose="02020404030301010803" pitchFamily="18" charset="0"/>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sym typeface="Wingdings" panose="05000000000000000000" pitchFamily="2" charset="2"/>
              </a:rPr>
              <a:t>Required for all hires after November 1, 1986</a:t>
            </a:r>
            <a:endParaRPr lang="en-GB" altLang="en-US" sz="1600" dirty="0">
              <a:solidFill>
                <a:srgbClr val="000000"/>
              </a:solidFill>
              <a:latin typeface="Garamond" panose="02020404030301010803" pitchFamily="18" charset="0"/>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sym typeface="Wingdings" panose="05000000000000000000" pitchFamily="2" charset="2"/>
              </a:rPr>
              <a:t>Reverification may be required</a:t>
            </a:r>
            <a:endParaRPr lang="en-GB" altLang="en-US" sz="1600" dirty="0">
              <a:latin typeface="Garamond" panose="02020404030301010803" pitchFamily="18" charset="0"/>
              <a:sym typeface="Wingdings" panose="05000000000000000000" pitchFamily="2" charset="2"/>
            </a:endParaRPr>
          </a:p>
        </p:txBody>
      </p:sp>
      <p:sp>
        <p:nvSpPr>
          <p:cNvPr id="50186" name="Rectangle 8"/>
          <p:cNvSpPr>
            <a:spLocks noChangeArrowheads="1"/>
          </p:cNvSpPr>
          <p:nvPr>
            <p:custDataLst>
              <p:tags r:id="rId9"/>
            </p:custDataLst>
          </p:nvPr>
        </p:nvSpPr>
        <p:spPr bwMode="auto">
          <a:xfrm>
            <a:off x="336551" y="2901951"/>
            <a:ext cx="2438400" cy="1439333"/>
          </a:xfrm>
          <a:prstGeom prst="rect">
            <a:avLst/>
          </a:prstGeom>
          <a:solidFill>
            <a:srgbClr val="A6A6A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Visa</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7" name="TextBox 9"/>
          <p:cNvSpPr>
            <a:spLocks noChangeArrowheads="1"/>
          </p:cNvSpPr>
          <p:nvPr>
            <p:custDataLst>
              <p:tags r:id="rId10"/>
            </p:custDataLst>
          </p:nvPr>
        </p:nvSpPr>
        <p:spPr bwMode="auto">
          <a:xfrm>
            <a:off x="3018368" y="2901951"/>
            <a:ext cx="2976033" cy="1462616"/>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spcBef>
                <a:spcPct val="0"/>
              </a:spcBef>
              <a:spcAft>
                <a:spcPts val="800"/>
              </a:spcAft>
              <a:buClr>
                <a:srgbClr val="000000"/>
              </a:buClr>
            </a:pP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Foreign nationals seeking entry into the U.S. must generally first obtain a U.S. visa, which is placed in the foreign national’s passport unless other exempt from this requirement</a:t>
            </a:r>
          </a:p>
          <a:p>
            <a:pPr lvl="2" fontAlgn="t">
              <a:spcBef>
                <a:spcPct val="0"/>
              </a:spcBef>
              <a:spcAft>
                <a:spcPts val="800"/>
              </a:spcAft>
              <a:buClr>
                <a:srgbClr val="000000"/>
              </a:buClr>
            </a:pP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8" name="Rectangle 7"/>
          <p:cNvSpPr>
            <a:spLocks noChangeArrowheads="1"/>
          </p:cNvSpPr>
          <p:nvPr>
            <p:custDataLst>
              <p:tags r:id="rId11"/>
            </p:custDataLst>
          </p:nvPr>
        </p:nvSpPr>
        <p:spPr bwMode="auto">
          <a:xfrm>
            <a:off x="323851" y="4527551"/>
            <a:ext cx="2438400" cy="1543050"/>
          </a:xfrm>
          <a:prstGeom prst="rect">
            <a:avLst/>
          </a:prstGeom>
          <a:solidFill>
            <a:srgbClr val="0696A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I-94</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9" name="TextBox 10"/>
          <p:cNvSpPr>
            <a:spLocks noChangeArrowheads="1"/>
          </p:cNvSpPr>
          <p:nvPr>
            <p:custDataLst>
              <p:tags r:id="rId12"/>
            </p:custDataLst>
          </p:nvPr>
        </p:nvSpPr>
        <p:spPr bwMode="auto">
          <a:xfrm>
            <a:off x="3018368" y="4527552"/>
            <a:ext cx="2976033" cy="1543049"/>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Entry document governing </a:t>
            </a:r>
            <a:r>
              <a:rPr lang="en-GB" sz="1600" dirty="0">
                <a:ln w="9525" cap="flat" cmpd="sng" algn="ctr">
                  <a:noFill/>
                  <a:prstDash val="solid"/>
                  <a:round/>
                  <a:headEnd type="none" w="med" len="med"/>
                  <a:tailEnd type="none" w="med" len="med"/>
                </a:ln>
                <a:solidFill>
                  <a:srgbClr val="000000"/>
                </a:solidFill>
                <a:latin typeface="Garamond" pitchFamily="18" charset="0"/>
                <a:sym typeface="Wingdings"/>
              </a:rPr>
              <a:t>a foreign national’s stay in the </a:t>
            </a: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U.S. </a:t>
            </a:r>
            <a:endParaRPr lang="en-GB" sz="1600" dirty="0">
              <a:ln w="9525" cap="flat" cmpd="sng" algn="ctr">
                <a:noFill/>
                <a:prstDash val="solid"/>
                <a:round/>
                <a:headEnd type="none" w="med" len="med"/>
                <a:tailEnd type="none" w="med" len="med"/>
              </a:ln>
              <a:latin typeface="Garamond" pitchFamily="18" charset="0"/>
              <a:sym typeface="Wingdings"/>
            </a:endParaRPr>
          </a:p>
          <a:p>
            <a:pPr lvl="2">
              <a:spcAft>
                <a:spcPct val="0"/>
              </a:spcAft>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a:ln w="9525" cap="flat" cmpd="sng" algn="ctr">
                  <a:noFill/>
                  <a:prstDash val="solid"/>
                  <a:round/>
                  <a:headEnd type="none" w="med" len="med"/>
                  <a:tailEnd type="none" w="med" len="med"/>
                </a:ln>
                <a:solidFill>
                  <a:srgbClr val="000000"/>
                </a:solidFill>
                <a:latin typeface="Garamond" pitchFamily="18" charset="0"/>
                <a:sym typeface="Wingdings"/>
              </a:rPr>
              <a:t>May, or may not, also confer employment </a:t>
            </a: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eligibility</a:t>
            </a:r>
          </a:p>
          <a:p>
            <a:pPr lvl="2">
              <a:spcAft>
                <a:spcPct val="0"/>
              </a:spcAft>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Different than a “visa” which is used to enter the U.S.</a:t>
            </a:r>
            <a:endParaRPr lang="en-GB" sz="1600" dirty="0">
              <a:ln w="9525" cap="flat" cmpd="sng" algn="ctr">
                <a:noFill/>
                <a:prstDash val="solid"/>
                <a:round/>
                <a:headEnd type="none" w="med" len="med"/>
                <a:tailEnd type="none" w="med" len="med"/>
              </a:ln>
              <a:latin typeface="Garamond" pitchFamily="18" charset="0"/>
              <a:sym typeface="Wingdings"/>
            </a:endParaRPr>
          </a:p>
        </p:txBody>
      </p:sp>
      <p:sp>
        <p:nvSpPr>
          <p:cNvPr id="50190" name="Title 17"/>
          <p:cNvSpPr>
            <a:spLocks noGrp="1" noChangeArrowheads="1"/>
          </p:cNvSpPr>
          <p:nvPr>
            <p:ph type="title"/>
            <p:custDataLst>
              <p:tags r:id="rId13"/>
            </p:custDataLst>
          </p:nvPr>
        </p:nvSpPr>
        <p:spPr>
          <a:xfrm>
            <a:off x="281354" y="335460"/>
            <a:ext cx="11301046" cy="93063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ormAutofit/>
          </a:bodyPr>
          <a:lstStyle/>
          <a:p>
            <a:r>
              <a:rPr lang="en-GB" altLang="en-US" sz="3200" cap="small" dirty="0">
                <a:latin typeface="Garamond" panose="02020404030301010803" pitchFamily="18" charset="0"/>
              </a:rPr>
              <a:t>A</a:t>
            </a:r>
            <a:r>
              <a:rPr lang="en-GB" altLang="en-US" sz="3200" cap="small" dirty="0" smtClean="0">
                <a:latin typeface="Garamond" panose="02020404030301010803" pitchFamily="18" charset="0"/>
              </a:rPr>
              <a:t>dditional Immigration Terms &amp; Immigration Acronyms</a:t>
            </a:r>
            <a:endParaRPr lang="en-GB" altLang="en-US" sz="3200" cap="small" dirty="0">
              <a:latin typeface="Garamond" panose="02020404030301010803" pitchFamily="18" charset="0"/>
            </a:endParaRPr>
          </a:p>
        </p:txBody>
      </p:sp>
    </p:spTree>
    <p:extLst>
      <p:ext uri="{BB962C8B-B14F-4D97-AF65-F5344CB8AC3E}">
        <p14:creationId xmlns:p14="http://schemas.microsoft.com/office/powerpoint/2010/main" val="323082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1"/>
          <p:cNvSpPr>
            <a:spLocks noChangeArrowheads="1"/>
          </p:cNvSpPr>
          <p:nvPr>
            <p:custDataLst>
              <p:tags r:id="rId1"/>
            </p:custDataLst>
          </p:nvPr>
        </p:nvSpPr>
        <p:spPr bwMode="auto">
          <a:xfrm>
            <a:off x="6292851" y="1327152"/>
            <a:ext cx="2438400" cy="1441449"/>
          </a:xfrm>
          <a:prstGeom prst="rect">
            <a:avLst/>
          </a:prstGeom>
          <a:solidFill>
            <a:srgbClr val="0061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OPT</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79" name="TextBox 22"/>
          <p:cNvSpPr>
            <a:spLocks noChangeArrowheads="1"/>
          </p:cNvSpPr>
          <p:nvPr>
            <p:custDataLst>
              <p:tags r:id="rId2"/>
            </p:custDataLst>
          </p:nvPr>
        </p:nvSpPr>
        <p:spPr bwMode="auto">
          <a:xfrm>
            <a:off x="8974667" y="1327151"/>
            <a:ext cx="2876551"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US"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Optional practical training for foreign national students</a:t>
            </a: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One year work card</a:t>
            </a:r>
            <a:endParaRPr lang="en-GB" altLang="en-US" sz="1600" dirty="0">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0" name="Rectangle 24"/>
          <p:cNvSpPr>
            <a:spLocks noChangeArrowheads="1"/>
          </p:cNvSpPr>
          <p:nvPr>
            <p:custDataLst>
              <p:tags r:id="rId3"/>
            </p:custDataLst>
          </p:nvPr>
        </p:nvSpPr>
        <p:spPr bwMode="auto">
          <a:xfrm>
            <a:off x="6292851" y="2927351"/>
            <a:ext cx="2438400" cy="1439333"/>
          </a:xfrm>
          <a:prstGeom prst="rect">
            <a:avLst/>
          </a:prstGeom>
          <a:solidFill>
            <a:srgbClr val="032E45"/>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sym typeface="Wingdings" panose="05000000000000000000" pitchFamily="2" charset="2"/>
              </a:rPr>
              <a:t>STEM OPT</a:t>
            </a:r>
            <a:endParaRPr lang="en-US" altLang="en-US" b="1" dirty="0">
              <a:solidFill>
                <a:srgbClr val="FFFFFF"/>
              </a:solidFill>
              <a:sym typeface="Wingdings" panose="05000000000000000000" pitchFamily="2" charset="2"/>
            </a:endParaRPr>
          </a:p>
        </p:txBody>
      </p:sp>
      <p:sp>
        <p:nvSpPr>
          <p:cNvPr id="50181" name="TextBox 25"/>
          <p:cNvSpPr txBox="1"/>
          <p:nvPr>
            <p:custDataLst>
              <p:tags r:id="rId4"/>
            </p:custDataLst>
          </p:nvPr>
        </p:nvSpPr>
        <p:spPr>
          <a:xfrm>
            <a:off x="8974667" y="2927351"/>
            <a:ext cx="2876551" cy="1437216"/>
          </a:xfrm>
          <a:prstGeom prst="rect">
            <a:avLst/>
          </a:prstGeom>
          <a:solidFill>
            <a:srgbClr val="BAFAFF"/>
          </a:solidFill>
          <a:ln w="9525" cap="flat" cmpd="sng" algn="ctr">
            <a:noFill/>
            <a:prstDash val="solid"/>
            <a:round/>
            <a:headEnd type="none" w="med" len="med"/>
            <a:tailEnd type="none" w="med" len="med"/>
          </a:ln>
        </p:spPr>
        <p:txBody>
          <a:bodyPr lIns="96000" tIns="96000" rIns="96000" bIns="96000" anchor="ctr"/>
          <a:lstStyle>
            <a:defPPr>
              <a:defRPr lang="en-US"/>
            </a:defPPr>
            <a:lvl1pPr>
              <a:defRPr>
                <a:solidFill>
                  <a:schemeClr val="tx1"/>
                </a:solidFill>
                <a:latin typeface="Arial" pitchFamily="-109" charset="-52"/>
                <a:ea typeface="ＭＳ Ｐゴシック" pitchFamily="-109" charset="-128"/>
                <a:cs typeface="ＭＳ Ｐゴシック" pitchFamily="-109" charset="-128"/>
              </a:defRPr>
            </a:lvl1pPr>
            <a:lvl2pPr>
              <a:defRPr>
                <a:solidFill>
                  <a:schemeClr val="tx1"/>
                </a:solidFill>
                <a:latin typeface="Arial" pitchFamily="-109" charset="-52"/>
                <a:ea typeface="ＭＳ Ｐゴシック" pitchFamily="-109" charset="-128"/>
                <a:cs typeface="ＭＳ Ｐゴシック" pitchFamily="-109" charset="-128"/>
              </a:defRPr>
            </a:lvl2pPr>
            <a:lvl3pPr marL="171429" lvl="2" indent="-171429" defTabSz="214704" fontAlgn="t">
              <a:lnSpc>
                <a:spcPct val="110000"/>
              </a:lnSpc>
              <a:spcBef>
                <a:spcPct val="0"/>
              </a:spcBef>
              <a:spcAft>
                <a:spcPts val="600"/>
              </a:spcAft>
              <a:buClr>
                <a:schemeClr val="tx1"/>
              </a:buClr>
              <a:buFont typeface="Arial"/>
              <a:buChar char="•"/>
              <a:defRPr sz="1000">
                <a:solidFill>
                  <a:schemeClr val="tx2"/>
                </a:solidFill>
                <a:latin typeface="+mj-lt"/>
                <a:ea typeface="ＭＳ Ｐゴシック" pitchFamily="-109" charset="-128"/>
                <a:cs typeface="Arial"/>
              </a:defRPr>
            </a:lvl3pPr>
            <a:lvl4pPr marL="360363" lvl="3" indent="-180000" defTabSz="214704" fontAlgn="t">
              <a:lnSpc>
                <a:spcPct val="110000"/>
              </a:lnSpc>
              <a:spcBef>
                <a:spcPct val="0"/>
              </a:spcBef>
              <a:spcAft>
                <a:spcPts val="600"/>
              </a:spcAft>
              <a:buClr>
                <a:schemeClr val="tx1"/>
              </a:buClr>
              <a:buFont typeface="Verdana" pitchFamily="34" charset="0"/>
              <a:buChar char="−"/>
              <a:defRPr sz="1000">
                <a:solidFill>
                  <a:schemeClr val="tx2"/>
                </a:solidFill>
                <a:latin typeface="+mj-lt"/>
                <a:ea typeface="ＭＳ Ｐゴシック" pitchFamily="-109" charset="-128"/>
                <a:cs typeface="Arial"/>
              </a:defRPr>
            </a:lvl4pPr>
            <a:lvl5pPr>
              <a:defRPr>
                <a:solidFill>
                  <a:schemeClr val="tx1"/>
                </a:solidFill>
                <a:latin typeface="Arial" pitchFamily="-109" charset="-52"/>
                <a:ea typeface="ＭＳ Ｐゴシック" pitchFamily="-109" charset="-128"/>
                <a:cs typeface="ＭＳ Ｐゴシック" pitchFamily="-109" charset="-128"/>
              </a:defRPr>
            </a:lvl5pPr>
            <a:lvl6pPr>
              <a:defRPr>
                <a:solidFill>
                  <a:schemeClr val="tx1"/>
                </a:solidFill>
                <a:latin typeface="Arial" pitchFamily="-109" charset="-52"/>
                <a:ea typeface="ＭＳ Ｐゴシック" pitchFamily="-109" charset="-128"/>
                <a:cs typeface="ＭＳ Ｐゴシック" pitchFamily="-109" charset="-128"/>
              </a:defRPr>
            </a:lvl6pPr>
            <a:lvl7pPr>
              <a:defRPr>
                <a:solidFill>
                  <a:schemeClr val="tx1"/>
                </a:solidFill>
                <a:latin typeface="Arial" pitchFamily="-109" charset="-52"/>
                <a:ea typeface="ＭＳ Ｐゴシック" pitchFamily="-109" charset="-128"/>
                <a:cs typeface="ＭＳ Ｐゴシック" pitchFamily="-109" charset="-128"/>
              </a:defRPr>
            </a:lvl7pPr>
            <a:lvl8pPr>
              <a:defRPr>
                <a:solidFill>
                  <a:schemeClr val="tx1"/>
                </a:solidFill>
                <a:latin typeface="Arial" pitchFamily="-109" charset="-52"/>
                <a:ea typeface="ＭＳ Ｐゴシック" pitchFamily="-109" charset="-128"/>
                <a:cs typeface="ＭＳ Ｐゴシック" pitchFamily="-109" charset="-128"/>
              </a:defRPr>
            </a:lvl8pPr>
            <a:lvl9pPr>
              <a:defRPr>
                <a:solidFill>
                  <a:schemeClr val="tx1"/>
                </a:solidFill>
                <a:latin typeface="Arial" pitchFamily="-109" charset="-52"/>
                <a:ea typeface="ＭＳ Ｐゴシック" pitchFamily="-109" charset="-128"/>
                <a:cs typeface="ＭＳ Ｐゴシック" pitchFamily="-109" charset="-128"/>
              </a:defRPr>
            </a:lvl9pPr>
          </a:lstStyle>
          <a:p>
            <a:pPr lvl="2">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Additional OPT extension for STEM majors working for E-Verify enrolled employers with training plan</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Two year work card</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2" name="Rectangle 23"/>
          <p:cNvSpPr>
            <a:spLocks noChangeArrowheads="1"/>
          </p:cNvSpPr>
          <p:nvPr>
            <p:custDataLst>
              <p:tags r:id="rId5"/>
            </p:custDataLst>
          </p:nvPr>
        </p:nvSpPr>
        <p:spPr bwMode="auto">
          <a:xfrm>
            <a:off x="6292851" y="4527551"/>
            <a:ext cx="2438400" cy="1439333"/>
          </a:xfrm>
          <a:prstGeom prst="rect">
            <a:avLst/>
          </a:prstGeom>
          <a:solidFill>
            <a:srgbClr val="1E1E1E"/>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TN</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3" name="TextBox 26"/>
          <p:cNvSpPr>
            <a:spLocks noChangeArrowheads="1"/>
          </p:cNvSpPr>
          <p:nvPr>
            <p:custDataLst>
              <p:tags r:id="rId6"/>
            </p:custDataLst>
          </p:nvPr>
        </p:nvSpPr>
        <p:spPr bwMode="auto">
          <a:xfrm>
            <a:off x="8974667" y="4527551"/>
            <a:ext cx="2876551"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Professional Worker</a:t>
            </a: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Canadian and Mexican citizens</a:t>
            </a: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Indefinite renewals possible</a:t>
            </a:r>
          </a:p>
          <a:p>
            <a:pPr lvl="2" fontAlgn="t">
              <a:lnSpc>
                <a:spcPct val="110000"/>
              </a:lnSpc>
              <a:spcBef>
                <a:spcPct val="0"/>
              </a:spcBef>
              <a:spcAft>
                <a:spcPts val="800"/>
              </a:spcAft>
              <a:buClr>
                <a:srgbClr val="000000"/>
              </a:buClr>
            </a:pPr>
            <a:endPar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lnSpc>
                <a:spcPct val="110000"/>
              </a:lnSpc>
              <a:spcBef>
                <a:spcPct val="0"/>
              </a:spcBef>
              <a:spcAft>
                <a:spcPts val="800"/>
              </a:spcAft>
              <a:buClr>
                <a:srgbClr val="000000"/>
              </a:buClr>
            </a:pP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4" name="Rectangle 5"/>
          <p:cNvSpPr>
            <a:spLocks noChangeArrowheads="1"/>
          </p:cNvSpPr>
          <p:nvPr>
            <p:custDataLst>
              <p:tags r:id="rId7"/>
            </p:custDataLst>
          </p:nvPr>
        </p:nvSpPr>
        <p:spPr bwMode="auto">
          <a:xfrm>
            <a:off x="323851" y="1327152"/>
            <a:ext cx="2438400" cy="1441449"/>
          </a:xfrm>
          <a:prstGeom prst="rect">
            <a:avLst/>
          </a:prstGeom>
          <a:solidFill>
            <a:srgbClr val="5CB335"/>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H-</a:t>
            </a:r>
            <a:r>
              <a:rPr lang="en-US" altLang="en-US" b="1" dirty="0" err="1" smtClean="0">
                <a:solidFill>
                  <a:srgbClr val="FFFFFF"/>
                </a:solidFill>
                <a:latin typeface="Garamond" panose="02020404030301010803" pitchFamily="18" charset="0"/>
                <a:sym typeface="Wingdings" panose="05000000000000000000" pitchFamily="2" charset="2"/>
              </a:rPr>
              <a:t>1B</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5" name="TextBox 6"/>
          <p:cNvSpPr>
            <a:spLocks noChangeArrowheads="1"/>
          </p:cNvSpPr>
          <p:nvPr>
            <p:custDataLst>
              <p:tags r:id="rId8"/>
            </p:custDataLst>
          </p:nvPr>
        </p:nvSpPr>
        <p:spPr bwMode="auto">
          <a:xfrm>
            <a:off x="3018368" y="1327151"/>
            <a:ext cx="2976033" cy="1439333"/>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sym typeface="Wingdings" panose="05000000000000000000" pitchFamily="2" charset="2"/>
              </a:rPr>
              <a:t>Worker in a specialty occupation</a:t>
            </a:r>
            <a:endParaRPr lang="en-GB" altLang="en-US" sz="1600" dirty="0">
              <a:solidFill>
                <a:srgbClr val="000000"/>
              </a:solidFill>
              <a:latin typeface="Garamond" panose="02020404030301010803" pitchFamily="18" charset="0"/>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sym typeface="Wingdings" panose="05000000000000000000" pitchFamily="2" charset="2"/>
              </a:rPr>
              <a:t>Normally capped at 6 years</a:t>
            </a:r>
            <a:endParaRPr lang="en-GB" altLang="en-US" sz="1600" dirty="0">
              <a:solidFill>
                <a:srgbClr val="000000"/>
              </a:solidFill>
              <a:latin typeface="Garamond" panose="02020404030301010803" pitchFamily="18" charset="0"/>
              <a:sym typeface="Wingdings" panose="05000000000000000000" pitchFamily="2" charset="2"/>
            </a:endParaRPr>
          </a:p>
          <a:p>
            <a:pPr lvl="2" fontAlgn="t">
              <a:lnSpc>
                <a:spcPct val="110000"/>
              </a:lnSpc>
              <a:spcBef>
                <a:spcPct val="0"/>
              </a:spcBef>
              <a:spcAft>
                <a:spcPts val="800"/>
              </a:spcAft>
              <a:buClr>
                <a:srgbClr val="000000"/>
              </a:buClr>
            </a:pPr>
            <a:r>
              <a:rPr lang="en-GB" altLang="en-US" sz="1600" dirty="0" smtClean="0">
                <a:solidFill>
                  <a:srgbClr val="000000"/>
                </a:solidFill>
                <a:latin typeface="Garamond" panose="02020404030301010803" pitchFamily="18" charset="0"/>
                <a:sym typeface="Wingdings" panose="05000000000000000000" pitchFamily="2" charset="2"/>
              </a:rPr>
              <a:t>Some extensions possible</a:t>
            </a:r>
            <a:endParaRPr lang="en-GB" altLang="en-US" sz="1600" dirty="0">
              <a:latin typeface="Garamond" panose="02020404030301010803" pitchFamily="18" charset="0"/>
              <a:sym typeface="Wingdings" panose="05000000000000000000" pitchFamily="2" charset="2"/>
            </a:endParaRPr>
          </a:p>
        </p:txBody>
      </p:sp>
      <p:sp>
        <p:nvSpPr>
          <p:cNvPr id="50186" name="Rectangle 8"/>
          <p:cNvSpPr>
            <a:spLocks noChangeArrowheads="1"/>
          </p:cNvSpPr>
          <p:nvPr>
            <p:custDataLst>
              <p:tags r:id="rId9"/>
            </p:custDataLst>
          </p:nvPr>
        </p:nvSpPr>
        <p:spPr bwMode="auto">
          <a:xfrm>
            <a:off x="336551" y="2901951"/>
            <a:ext cx="2438400" cy="1439333"/>
          </a:xfrm>
          <a:prstGeom prst="rect">
            <a:avLst/>
          </a:prstGeom>
          <a:solidFill>
            <a:srgbClr val="A6A6A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H-</a:t>
            </a:r>
            <a:r>
              <a:rPr lang="en-US" altLang="en-US" b="1" dirty="0" err="1" smtClean="0">
                <a:solidFill>
                  <a:srgbClr val="FFFFFF"/>
                </a:solidFill>
                <a:latin typeface="Garamond" panose="02020404030301010803" pitchFamily="18" charset="0"/>
                <a:sym typeface="Wingdings" panose="05000000000000000000" pitchFamily="2" charset="2"/>
              </a:rPr>
              <a:t>1B1</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7" name="TextBox 9"/>
          <p:cNvSpPr>
            <a:spLocks noChangeArrowheads="1"/>
          </p:cNvSpPr>
          <p:nvPr>
            <p:custDataLst>
              <p:tags r:id="rId10"/>
            </p:custDataLst>
          </p:nvPr>
        </p:nvSpPr>
        <p:spPr bwMode="auto">
          <a:xfrm>
            <a:off x="3018368" y="2901951"/>
            <a:ext cx="2976033" cy="1462616"/>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fontAlgn="t">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Worker in a specialty occupation</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a:p>
            <a:pPr lvl="2" fontAlgn="t">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Citizens of Chile and Singapore</a:t>
            </a:r>
          </a:p>
          <a:p>
            <a:pPr lvl="2" fontAlgn="t">
              <a:spcBef>
                <a:spcPct val="0"/>
              </a:spcBef>
              <a:spcAft>
                <a:spcPts val="800"/>
              </a:spcAft>
              <a:buClr>
                <a:srgbClr val="000000"/>
              </a:buClr>
            </a:pPr>
            <a:r>
              <a:rPr lang="en-GB" altLang="en-US" sz="1600" dirty="0" smtClean="0">
                <a:solidFill>
                  <a:srgbClr val="000000"/>
                </a:solidFill>
                <a:latin typeface="Garamond" panose="02020404030301010803" pitchFamily="18" charset="0"/>
                <a:ea typeface="ＭＳ Ｐゴシック" panose="020B0600070205080204" pitchFamily="34" charset="-128"/>
                <a:sym typeface="Wingdings" panose="05000000000000000000" pitchFamily="2" charset="2"/>
              </a:rPr>
              <a:t>Generally available</a:t>
            </a:r>
            <a:endParaRPr lang="en-GB" altLang="en-US" sz="1600" dirty="0">
              <a:solidFill>
                <a:srgbClr val="000000"/>
              </a:solidFill>
              <a:latin typeface="Garamond" panose="02020404030301010803" pitchFamily="18" charset="0"/>
              <a:ea typeface="ＭＳ Ｐゴシック" panose="020B0600070205080204" pitchFamily="34" charset="-128"/>
              <a:sym typeface="Wingdings" panose="05000000000000000000" pitchFamily="2" charset="2"/>
            </a:endParaRPr>
          </a:p>
        </p:txBody>
      </p:sp>
      <p:sp>
        <p:nvSpPr>
          <p:cNvPr id="50188" name="Rectangle 7"/>
          <p:cNvSpPr>
            <a:spLocks noChangeArrowheads="1"/>
          </p:cNvSpPr>
          <p:nvPr>
            <p:custDataLst>
              <p:tags r:id="rId11"/>
            </p:custDataLst>
          </p:nvPr>
        </p:nvSpPr>
        <p:spPr bwMode="auto">
          <a:xfrm>
            <a:off x="323851" y="4527551"/>
            <a:ext cx="2438400" cy="1543050"/>
          </a:xfrm>
          <a:prstGeom prst="rect">
            <a:avLst/>
          </a:prstGeom>
          <a:solidFill>
            <a:srgbClr val="0696A6"/>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indent="-358775">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b="1" dirty="0" smtClean="0">
                <a:solidFill>
                  <a:srgbClr val="FFFFFF"/>
                </a:solidFill>
                <a:latin typeface="Garamond" panose="02020404030301010803" pitchFamily="18" charset="0"/>
                <a:sym typeface="Wingdings" panose="05000000000000000000" pitchFamily="2" charset="2"/>
              </a:rPr>
              <a:t>E-3</a:t>
            </a:r>
            <a:endParaRPr lang="en-US" altLang="en-US" b="1" dirty="0">
              <a:solidFill>
                <a:srgbClr val="FFFFFF"/>
              </a:solidFill>
              <a:latin typeface="Garamond" panose="02020404030301010803" pitchFamily="18" charset="0"/>
              <a:sym typeface="Wingdings" panose="05000000000000000000" pitchFamily="2" charset="2"/>
            </a:endParaRPr>
          </a:p>
        </p:txBody>
      </p:sp>
      <p:sp>
        <p:nvSpPr>
          <p:cNvPr id="50189" name="TextBox 10"/>
          <p:cNvSpPr>
            <a:spLocks noChangeArrowheads="1"/>
          </p:cNvSpPr>
          <p:nvPr>
            <p:custDataLst>
              <p:tags r:id="rId12"/>
            </p:custDataLst>
          </p:nvPr>
        </p:nvSpPr>
        <p:spPr bwMode="auto">
          <a:xfrm>
            <a:off x="3018368" y="4527552"/>
            <a:ext cx="2976033" cy="1543049"/>
          </a:xfrm>
          <a:prstGeom prst="rect">
            <a:avLst/>
          </a:prstGeom>
          <a:solidFill>
            <a:srgbClr val="BAFA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6000" tIns="96000" rIns="96000" bIns="96000" anchor="ctr"/>
          <a:lstStyle>
            <a:lvl1pPr marL="257175" indent="-257175" defTabSz="214313">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defTabSz="214313">
              <a:spcBef>
                <a:spcPct val="20000"/>
              </a:spcBef>
              <a:buSzPct val="100000"/>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69863" indent="-169863" defTabSz="214313">
              <a:spcBef>
                <a:spcPct val="200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2001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defTabSz="214313">
              <a:spcBef>
                <a:spcPct val="20000"/>
              </a:spcBef>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0002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4574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9146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371850" indent="-171450" defTabSz="214313" eaLnBrk="0" fontAlgn="base" hangingPunct="0">
              <a:spcBef>
                <a:spcPct val="20000"/>
              </a:spcBef>
              <a:spcAft>
                <a:spcPct val="0"/>
              </a:spcAft>
              <a:buSzPct val="100000"/>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lvl="2">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Worker in a specialty occupation </a:t>
            </a:r>
            <a:endParaRPr lang="en-GB" sz="1600" dirty="0">
              <a:ln w="9525" cap="flat" cmpd="sng" algn="ctr">
                <a:noFill/>
                <a:prstDash val="solid"/>
                <a:round/>
                <a:headEnd type="none" w="med" len="med"/>
                <a:tailEnd type="none" w="med" len="med"/>
              </a:ln>
              <a:latin typeface="Garamond" pitchFamily="18" charset="0"/>
              <a:sym typeface="Wingdings"/>
            </a:endParaRPr>
          </a:p>
          <a:p>
            <a:pPr lvl="2">
              <a:spcAft>
                <a:spcPct val="0"/>
              </a:spcAft>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Citizen of Australia</a:t>
            </a:r>
          </a:p>
          <a:p>
            <a:pPr lvl="2">
              <a:spcAft>
                <a:spcPct val="0"/>
              </a:spcAft>
              <a:buClr>
                <a:srgbClr val="000000"/>
              </a:buClr>
              <a:defRPr kumimoji="0" sz="1000" b="0" i="0" u="none" strike="noStrike" kern="1200" cap="none" spc="0" normalizeH="0" baseline="0" noProof="0">
                <a:ln w="9525" cap="flat" cmpd="sng" algn="ctr">
                  <a:noFill/>
                  <a:prstDash val="solid"/>
                  <a:round/>
                  <a:headEnd type="none" w="med" len="med"/>
                  <a:tailEnd type="none" w="med" len="med"/>
                </a:ln>
                <a:solidFill>
                  <a:srgbClr val="1F497D"/>
                </a:solidFill>
                <a:effectLst/>
                <a:uLnTx/>
                <a:uFillTx/>
                <a:latin typeface="Calibri"/>
                <a:ea typeface="ＭＳ Ｐゴシック" pitchFamily="-109" charset="-128"/>
                <a:cs typeface="Arial"/>
                <a:sym typeface="Wingdings" charset="2"/>
              </a:defRPr>
            </a:pPr>
            <a:r>
              <a:rPr lang="en-GB" sz="1600" dirty="0" smtClean="0">
                <a:ln w="9525" cap="flat" cmpd="sng" algn="ctr">
                  <a:noFill/>
                  <a:prstDash val="solid"/>
                  <a:round/>
                  <a:headEnd type="none" w="med" len="med"/>
                  <a:tailEnd type="none" w="med" len="med"/>
                </a:ln>
                <a:solidFill>
                  <a:srgbClr val="000000"/>
                </a:solidFill>
                <a:latin typeface="Garamond" pitchFamily="18" charset="0"/>
                <a:sym typeface="Wingdings"/>
              </a:rPr>
              <a:t>Generally available</a:t>
            </a:r>
            <a:endParaRPr lang="en-GB" sz="1600" dirty="0">
              <a:ln w="9525" cap="flat" cmpd="sng" algn="ctr">
                <a:noFill/>
                <a:prstDash val="solid"/>
                <a:round/>
                <a:headEnd type="none" w="med" len="med"/>
                <a:tailEnd type="none" w="med" len="med"/>
              </a:ln>
              <a:latin typeface="Garamond" pitchFamily="18" charset="0"/>
              <a:sym typeface="Wingdings"/>
            </a:endParaRPr>
          </a:p>
        </p:txBody>
      </p:sp>
      <p:sp>
        <p:nvSpPr>
          <p:cNvPr id="50190" name="Title 17"/>
          <p:cNvSpPr>
            <a:spLocks noGrp="1" noChangeArrowheads="1"/>
          </p:cNvSpPr>
          <p:nvPr>
            <p:ph type="title"/>
            <p:custDataLst>
              <p:tags r:id="rId13"/>
            </p:custDataLst>
          </p:nvPr>
        </p:nvSpPr>
        <p:spPr>
          <a:xfrm>
            <a:off x="281354" y="335460"/>
            <a:ext cx="11301046" cy="93063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ormAutofit/>
          </a:bodyPr>
          <a:lstStyle/>
          <a:p>
            <a:r>
              <a:rPr lang="en-GB" altLang="en-US" sz="3200" cap="small" dirty="0" smtClean="0">
                <a:latin typeface="Garamond" panose="02020404030301010803" pitchFamily="18" charset="0"/>
              </a:rPr>
              <a:t>Additional Immigration Terms &amp; Immigration Acronyms</a:t>
            </a:r>
            <a:endParaRPr lang="en-GB" altLang="en-US" sz="3200" cap="small" dirty="0">
              <a:latin typeface="Garamond" panose="02020404030301010803" pitchFamily="18" charset="0"/>
            </a:endParaRPr>
          </a:p>
        </p:txBody>
      </p:sp>
    </p:spTree>
    <p:extLst>
      <p:ext uri="{BB962C8B-B14F-4D97-AF65-F5344CB8AC3E}">
        <p14:creationId xmlns:p14="http://schemas.microsoft.com/office/powerpoint/2010/main" val="209572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custDataLst>
              <p:tags r:id="rId1"/>
            </p:custDataLst>
          </p:nvPr>
        </p:nvSpPr>
        <p:spPr bwMode="auto">
          <a:xfrm>
            <a:off x="609600" y="381000"/>
            <a:ext cx="10972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fontScale="90000"/>
          </a:bodyPr>
          <a:lstStyle/>
          <a:p>
            <a:pPr eaLnBrk="1" hangingPunct="1"/>
            <a:r>
              <a:rPr lang="en-US" altLang="en-US" sz="6000" dirty="0">
                <a:solidFill>
                  <a:srgbClr val="741912"/>
                </a:solidFill>
                <a:latin typeface="Garamond" panose="02020404030301010803" pitchFamily="18" charset="0"/>
              </a:rPr>
              <a:t>  </a:t>
            </a:r>
            <a:r>
              <a:rPr lang="en-US" altLang="en-US" sz="6000" cap="small" dirty="0" smtClean="0">
                <a:solidFill>
                  <a:srgbClr val="741912"/>
                </a:solidFill>
                <a:latin typeface="Garamond" panose="02020404030301010803" pitchFamily="18" charset="0"/>
              </a:rPr>
              <a:t>Relevant </a:t>
            </a:r>
            <a:r>
              <a:rPr lang="en-US" altLang="en-US" sz="6000" cap="small" dirty="0">
                <a:solidFill>
                  <a:srgbClr val="741912"/>
                </a:solidFill>
                <a:latin typeface="Garamond" panose="02020404030301010803" pitchFamily="18" charset="0"/>
              </a:rPr>
              <a:t>Government Agencies</a:t>
            </a:r>
          </a:p>
        </p:txBody>
      </p:sp>
      <p:sp>
        <p:nvSpPr>
          <p:cNvPr id="52228" name="Content Placeholder 2"/>
          <p:cNvSpPr txBox="1"/>
          <p:nvPr>
            <p:custDataLst>
              <p:tags r:id="rId2"/>
            </p:custDataLst>
          </p:nvPr>
        </p:nvSpPr>
        <p:spPr>
          <a:xfrm>
            <a:off x="800777" y="1877484"/>
            <a:ext cx="10875408" cy="2775676"/>
          </a:xfrm>
          <a:prstGeom prst="rect">
            <a:avLst/>
          </a:prstGeom>
          <a:noFill/>
          <a:ln w="9525" cap="flat" cmpd="sng" algn="ctr">
            <a:noFill/>
            <a:prstDash val="solid"/>
            <a:round/>
            <a:headEnd type="none" w="med" len="med"/>
            <a:tailEnd type="none" w="med" len="med"/>
          </a:ln>
        </p:spPr>
        <p:txBody>
          <a:bodyPr>
            <a:normAutofit fontScale="80000" lnSpcReduction="20000"/>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ct val="50000"/>
              </a:spcBef>
              <a:spcAft>
                <a:spcPct val="40000"/>
              </a:spcAft>
              <a:buNone/>
              <a:defRPr kumimoji="0" sz="24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altLang="en-US" sz="3200" b="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U.S</a:t>
            </a:r>
            <a:r>
              <a:rPr lang="en-US" altLang="en-US" sz="3200" b="1"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 Department of Homeland </a:t>
            </a:r>
            <a:r>
              <a:rPr lang="en-US" altLang="en-US" sz="3200" b="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Security (DHS):  </a:t>
            </a:r>
            <a:r>
              <a:rPr lang="en-US" altLang="en-US" sz="2300"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Former INS was absorbed and split into 3 separate agencies when DHS was established in 2002</a:t>
            </a:r>
            <a:endParaRPr lang="en-US" altLang="en-US" sz="2300"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endParaRPr>
          </a:p>
          <a:p>
            <a:pPr marL="0" indent="0">
              <a:lnSpc>
                <a:spcPct val="90000"/>
              </a:lnSpc>
              <a:spcBef>
                <a:spcPct val="50000"/>
              </a:spcBef>
              <a:spcAft>
                <a:spcPct val="40000"/>
              </a:spcAft>
              <a:buNone/>
              <a:defRPr kumimoji="0" sz="24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U.S</a:t>
            </a:r>
            <a:r>
              <a:rPr lang="en-US" altLang="en-US" b="1" i="1"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 Citizenship and Immigration </a:t>
            </a: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Services (CIS):  </a:t>
            </a:r>
            <a:r>
              <a:rPr lang="en-US" altLang="en-US"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Administrative agency which administers our immigration and naturalization system (H-</a:t>
            </a:r>
            <a:r>
              <a:rPr lang="en-US" altLang="en-US" dirty="0" err="1"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1B</a:t>
            </a:r>
            <a:r>
              <a:rPr lang="en-US" altLang="en-US"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 petitions, naturalization/citizenship applications, etc.)</a:t>
            </a:r>
            <a:endParaRPr lang="en-US" altLang="en-US"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endParaRPr>
          </a:p>
          <a:p>
            <a:pPr marL="0" indent="0">
              <a:lnSpc>
                <a:spcPct val="90000"/>
              </a:lnSpc>
              <a:spcBef>
                <a:spcPct val="50000"/>
              </a:spcBef>
              <a:spcAft>
                <a:spcPct val="40000"/>
              </a:spcAft>
              <a:buNone/>
              <a:defRPr kumimoji="0" sz="24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U.S</a:t>
            </a:r>
            <a:r>
              <a:rPr lang="en-US" altLang="en-US" b="1" i="1"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 Customs and Border </a:t>
            </a: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Protection (</a:t>
            </a:r>
            <a:r>
              <a:rPr lang="en-US" altLang="en-US" b="1" i="1" dirty="0" err="1"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CBP</a:t>
            </a: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 </a:t>
            </a:r>
            <a:r>
              <a:rPr lang="en-US" altLang="en-US"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Law enforcement agency which governs our borders, enforces trade, customs, and tariffs; largest federal law enforcement agency and includes the Border Patrol</a:t>
            </a:r>
          </a:p>
          <a:p>
            <a:pPr marL="0" indent="0">
              <a:lnSpc>
                <a:spcPct val="90000"/>
              </a:lnSpc>
              <a:spcBef>
                <a:spcPct val="50000"/>
              </a:spcBef>
              <a:spcAft>
                <a:spcPct val="40000"/>
              </a:spcAft>
              <a:buNone/>
              <a:defRPr kumimoji="0" sz="24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U.S</a:t>
            </a:r>
            <a:r>
              <a:rPr lang="en-US" altLang="en-US" b="1" i="1"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 Immigration and Customs </a:t>
            </a:r>
            <a:r>
              <a:rPr lang="en-US" altLang="en-US" b="1" i="1"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Enforcement (ICE): </a:t>
            </a:r>
            <a:r>
              <a:rPr lang="en-US" altLang="en-US" dirty="0" smtClean="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rPr>
              <a:t>Law enforcement agency tasked with removal (deportation) and investigations; administers foreign student program for colleges and universities (F-1)</a:t>
            </a:r>
            <a:endParaRPr lang="en-US" altLang="en-US" dirty="0">
              <a:ln w="9525" cap="flat" cmpd="sng" algn="ctr">
                <a:noFill/>
                <a:prstDash val="solid"/>
                <a:round/>
                <a:headEnd type="none" w="med" len="med"/>
                <a:tailEnd type="none" w="med" len="med"/>
              </a:ln>
              <a:solidFill>
                <a:srgbClr val="000000"/>
              </a:solidFill>
              <a:latin typeface="Garamond" pitchFamily="18" charset="0"/>
              <a:cs typeface="Calibri Light" panose="020F0302020204030204" pitchFamily="34" charset="0"/>
              <a:sym typeface="Wingdings"/>
            </a:endParaRPr>
          </a:p>
          <a:p>
            <a:pPr marL="0" indent="0">
              <a:lnSpc>
                <a:spcPct val="90000"/>
              </a:lnSpc>
              <a:spcBef>
                <a:spcPct val="50000"/>
              </a:spcBef>
              <a:spcAft>
                <a:spcPct val="40000"/>
              </a:spcAft>
              <a:buNone/>
              <a:defRPr kumimoji="0" sz="24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altLang="en-US" sz="1600" b="1" dirty="0">
              <a:ln w="9525" cap="flat" cmpd="sng" algn="ctr">
                <a:noFill/>
                <a:prstDash val="solid"/>
                <a:round/>
                <a:headEnd type="none" w="med" len="med"/>
                <a:tailEnd type="none" w="med" len="med"/>
              </a:ln>
              <a:solidFill>
                <a:srgbClr val="000000"/>
              </a:solidFill>
              <a:cs typeface="Calibri Light" panose="020F0302020204030204" pitchFamily="34" charset="0"/>
              <a:sym typeface="Wingdings"/>
            </a:endParaRPr>
          </a:p>
          <a:p>
            <a:pPr marL="0" indent="0">
              <a:lnSpc>
                <a:spcPct val="90000"/>
              </a:lnSpc>
              <a:spcBef>
                <a:spcPct val="50000"/>
              </a:spcBef>
              <a:spcAft>
                <a:spcPct val="40000"/>
              </a:spcAft>
              <a:buNone/>
              <a:defRPr kumimoji="0" sz="24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altLang="en-US" sz="2800" dirty="0">
              <a:ln w="9525" cap="flat" cmpd="sng" algn="ctr">
                <a:noFill/>
                <a:prstDash val="solid"/>
                <a:round/>
                <a:headEnd type="none" w="med" len="med"/>
                <a:tailEnd type="none" w="med" len="med"/>
              </a:ln>
              <a:solidFill>
                <a:srgbClr val="0B717F"/>
              </a:solidFill>
              <a:latin typeface="+mj-lt"/>
              <a:cs typeface="Calibri Light" panose="020F0302020204030204" pitchFamily="34" charset="0"/>
              <a:sym typeface="Wingdings"/>
            </a:endParaRPr>
          </a:p>
        </p:txBody>
      </p:sp>
      <p:sp>
        <p:nvSpPr>
          <p:cNvPr id="2" name="Content Placeholder 2"/>
          <p:cNvSpPr>
            <a:spLocks noChangeArrowheads="1"/>
          </p:cNvSpPr>
          <p:nvPr>
            <p:custDataLst>
              <p:tags r:id="rId3"/>
            </p:custDataLst>
          </p:nvPr>
        </p:nvSpPr>
        <p:spPr bwMode="auto">
          <a:xfrm>
            <a:off x="800777" y="4739730"/>
            <a:ext cx="5007357" cy="168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Pct val="100000"/>
              <a:buFont typeface="Arial" panose="020B0604020202020204" pitchFamily="34" charset="0"/>
              <a:buNone/>
            </a:pPr>
            <a:r>
              <a:rPr lang="en-US" altLang="en-US" sz="1900" b="1" dirty="0">
                <a:solidFill>
                  <a:srgbClr val="000000"/>
                </a:solidFill>
                <a:latin typeface="Garamond" panose="02020404030301010803" pitchFamily="18" charset="0"/>
                <a:sym typeface="Wingdings" panose="05000000000000000000" pitchFamily="2" charset="2"/>
              </a:rPr>
              <a:t>U.S. Department of </a:t>
            </a:r>
            <a:r>
              <a:rPr lang="en-US" altLang="en-US" sz="1900" b="1" dirty="0" smtClean="0">
                <a:solidFill>
                  <a:srgbClr val="000000"/>
                </a:solidFill>
                <a:latin typeface="Garamond" panose="02020404030301010803" pitchFamily="18" charset="0"/>
                <a:sym typeface="Wingdings" panose="05000000000000000000" pitchFamily="2" charset="2"/>
              </a:rPr>
              <a:t>State:  </a:t>
            </a:r>
            <a:r>
              <a:rPr lang="en-US" altLang="en-US" sz="1900" dirty="0" smtClean="0">
                <a:solidFill>
                  <a:srgbClr val="000000"/>
                </a:solidFill>
                <a:latin typeface="Garamond" panose="02020404030301010803" pitchFamily="18" charset="0"/>
                <a:sym typeface="Wingdings" panose="05000000000000000000" pitchFamily="2" charset="2"/>
              </a:rPr>
              <a:t>Mainly involved with issuance of visas at U.S. Embassies and Consulates; also involved with some other immigration programs</a:t>
            </a:r>
          </a:p>
          <a:p>
            <a:pPr eaLnBrk="1" hangingPunct="1">
              <a:lnSpc>
                <a:spcPct val="90000"/>
              </a:lnSpc>
              <a:spcBef>
                <a:spcPct val="50000"/>
              </a:spcBef>
              <a:spcAft>
                <a:spcPct val="40000"/>
              </a:spcAft>
              <a:buSzPct val="100000"/>
              <a:buFont typeface="Arial" panose="020B0604020202020204" pitchFamily="34" charset="0"/>
              <a:buNone/>
            </a:pPr>
            <a:endParaRPr lang="en-US" altLang="en-US" sz="2667" b="1" dirty="0">
              <a:solidFill>
                <a:srgbClr val="000000"/>
              </a:solidFill>
              <a:latin typeface="Garamond" panose="02020404030301010803" pitchFamily="18" charset="0"/>
              <a:sym typeface="Wingdings" panose="05000000000000000000" pitchFamily="2" charset="2"/>
            </a:endParaRPr>
          </a:p>
          <a:p>
            <a:pPr eaLnBrk="1" hangingPunct="1">
              <a:lnSpc>
                <a:spcPct val="90000"/>
              </a:lnSpc>
              <a:spcBef>
                <a:spcPct val="50000"/>
              </a:spcBef>
              <a:spcAft>
                <a:spcPct val="40000"/>
              </a:spcAft>
              <a:buSzPct val="100000"/>
              <a:buFont typeface="Arial" panose="020B0604020202020204" pitchFamily="34" charset="0"/>
              <a:buNone/>
            </a:pPr>
            <a:r>
              <a:rPr lang="en-US" altLang="en-US" sz="1600" dirty="0">
                <a:solidFill>
                  <a:srgbClr val="0B717F"/>
                </a:solidFill>
                <a:latin typeface="Garamond" panose="02020404030301010803" pitchFamily="18" charset="0"/>
                <a:sym typeface="Wingdings" panose="05000000000000000000" pitchFamily="2" charset="2"/>
              </a:rPr>
              <a:t>                       </a:t>
            </a:r>
          </a:p>
        </p:txBody>
      </p:sp>
      <p:sp>
        <p:nvSpPr>
          <p:cNvPr id="52229" name="Content Placeholder 2"/>
          <p:cNvSpPr>
            <a:spLocks noChangeArrowheads="1"/>
          </p:cNvSpPr>
          <p:nvPr>
            <p:custDataLst>
              <p:tags r:id="rId4"/>
            </p:custDataLst>
          </p:nvPr>
        </p:nvSpPr>
        <p:spPr bwMode="auto">
          <a:xfrm>
            <a:off x="6281767" y="4739730"/>
            <a:ext cx="5340852" cy="111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buSzPct val="100000"/>
              <a:buFont typeface="Arial" panose="020B0604020202020204" pitchFamily="34" charset="0"/>
              <a:buNone/>
            </a:pPr>
            <a:r>
              <a:rPr lang="en-US" altLang="en-US" sz="1900" b="1" dirty="0">
                <a:solidFill>
                  <a:srgbClr val="000000"/>
                </a:solidFill>
                <a:latin typeface="Garamond" panose="02020404030301010803" pitchFamily="18" charset="0"/>
                <a:cs typeface="Calibri Light" panose="020F0302020204030204" pitchFamily="34" charset="0"/>
                <a:sym typeface="Wingdings" panose="05000000000000000000" pitchFamily="2" charset="2"/>
              </a:rPr>
              <a:t>U.S. Department of </a:t>
            </a:r>
            <a:r>
              <a:rPr lang="en-US" altLang="en-US" sz="1900" b="1" dirty="0" smtClean="0">
                <a:solidFill>
                  <a:srgbClr val="000000"/>
                </a:solidFill>
                <a:latin typeface="Garamond" panose="02020404030301010803" pitchFamily="18" charset="0"/>
                <a:cs typeface="Calibri Light" panose="020F0302020204030204" pitchFamily="34" charset="0"/>
                <a:sym typeface="Wingdings" panose="05000000000000000000" pitchFamily="2" charset="2"/>
              </a:rPr>
              <a:t>Labor: </a:t>
            </a:r>
            <a:r>
              <a:rPr lang="en-US" altLang="en-US" sz="1900" dirty="0" smtClean="0">
                <a:solidFill>
                  <a:srgbClr val="000000"/>
                </a:solidFill>
                <a:latin typeface="Garamond" panose="02020404030301010803" pitchFamily="18" charset="0"/>
                <a:cs typeface="Calibri Light" panose="020F0302020204030204" pitchFamily="34" charset="0"/>
                <a:sym typeface="Wingdings" panose="05000000000000000000" pitchFamily="2" charset="2"/>
              </a:rPr>
              <a:t>Mainly involved with prevailing wage determinations (H-</a:t>
            </a:r>
            <a:r>
              <a:rPr lang="en-US" altLang="en-US" sz="1900" dirty="0" err="1" smtClean="0">
                <a:solidFill>
                  <a:srgbClr val="000000"/>
                </a:solidFill>
                <a:latin typeface="Garamond" panose="02020404030301010803" pitchFamily="18" charset="0"/>
                <a:cs typeface="Calibri Light" panose="020F0302020204030204" pitchFamily="34" charset="0"/>
                <a:sym typeface="Wingdings" panose="05000000000000000000" pitchFamily="2" charset="2"/>
              </a:rPr>
              <a:t>1B</a:t>
            </a:r>
            <a:r>
              <a:rPr lang="en-US" altLang="en-US" sz="1900" dirty="0" smtClean="0">
                <a:solidFill>
                  <a:srgbClr val="000000"/>
                </a:solidFill>
                <a:latin typeface="Garamond" panose="02020404030301010803" pitchFamily="18" charset="0"/>
                <a:cs typeface="Calibri Light" panose="020F0302020204030204" pitchFamily="34" charset="0"/>
                <a:sym typeface="Wingdings" panose="05000000000000000000" pitchFamily="2" charset="2"/>
              </a:rPr>
              <a:t>, etc.) and labor certifications; protects U.S. workers</a:t>
            </a:r>
            <a:endParaRPr lang="en-US" altLang="en-US" sz="1900" dirty="0">
              <a:solidFill>
                <a:srgbClr val="000000"/>
              </a:solidFill>
              <a:latin typeface="Garamond" panose="02020404030301010803" pitchFamily="18" charset="0"/>
              <a:cs typeface="Calibri Light" panose="020F0302020204030204" pitchFamily="34" charset="0"/>
              <a:sym typeface="Wingdings" panose="05000000000000000000" pitchFamily="2" charset="2"/>
            </a:endParaRPr>
          </a:p>
          <a:p>
            <a:pPr eaLnBrk="1" hangingPunct="1">
              <a:buSzPct val="100000"/>
              <a:buFont typeface="Arial" panose="020B0604020202020204" pitchFamily="34" charset="0"/>
              <a:buNone/>
            </a:pPr>
            <a:endParaRPr lang="en-US" altLang="en-US" sz="1800" dirty="0">
              <a:solidFill>
                <a:srgbClr val="0B717F"/>
              </a:solidFill>
              <a:latin typeface="Calibri" panose="020F0502020204030204" pitchFamily="34" charset="0"/>
              <a:cs typeface="Calibri Light" panose="020F0302020204030204" pitchFamily="34" charset="0"/>
              <a:sym typeface="Wingdings" panose="05000000000000000000" pitchFamily="2" charset="2"/>
            </a:endParaRPr>
          </a:p>
        </p:txBody>
      </p:sp>
      <p:cxnSp>
        <p:nvCxnSpPr>
          <p:cNvPr id="52230" name="Straight Connector 6"/>
          <p:cNvCxnSpPr>
            <a:cxnSpLocks noChangeShapeType="1"/>
          </p:cNvCxnSpPr>
          <p:nvPr>
            <p:custDataLst>
              <p:tags r:id="rId5"/>
            </p:custDataLst>
          </p:nvPr>
        </p:nvCxnSpPr>
        <p:spPr bwMode="auto">
          <a:xfrm flipV="1">
            <a:off x="800777" y="1650249"/>
            <a:ext cx="10626518" cy="32465"/>
          </a:xfrm>
          <a:prstGeom prst="line">
            <a:avLst/>
          </a:prstGeom>
          <a:noFill/>
          <a:ln w="9525" algn="ctr">
            <a:solidFill>
              <a:srgbClr val="009AA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193272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a:spLocks noChangeArrowheads="1"/>
          </p:cNvSpPr>
          <p:nvPr>
            <p:custDataLst>
              <p:tags r:id="rId1"/>
            </p:custDataLst>
          </p:nvPr>
        </p:nvSpPr>
        <p:spPr bwMode="auto">
          <a:xfrm>
            <a:off x="7643284" y="3164417"/>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lstStyle>
            <a:lvl1pPr>
              <a:spcBef>
                <a:spcPct val="20000"/>
              </a:spcBef>
              <a:buSzTx/>
              <a:buFont typeface="Arial" pitchFamily="34" charset="0"/>
              <a:buChar char="•"/>
              <a:defRPr sz="2400">
                <a:solidFill>
                  <a:schemeClr val="tx1"/>
                </a:solidFill>
                <a:latin typeface="Calibri" panose="020F0502020204030204" pitchFamily="34" charset="0"/>
                <a:cs typeface="Arial" pitchFamily="34" charset="0"/>
              </a:defRPr>
            </a:lvl1pPr>
            <a:lvl2pPr marL="557213" indent="-214313">
              <a:spcBef>
                <a:spcPct val="20000"/>
              </a:spcBef>
              <a:buSzTx/>
              <a:buFont typeface="Arial" pitchFamily="34" charset="0"/>
              <a:buChar char="–"/>
              <a:defRPr sz="2100">
                <a:solidFill>
                  <a:schemeClr val="tx1"/>
                </a:solidFill>
                <a:latin typeface="Calibri" panose="020F0502020204030204" pitchFamily="34" charset="0"/>
                <a:cs typeface="Arial" pitchFamily="34" charset="0"/>
              </a:defRPr>
            </a:lvl2pPr>
            <a:lvl3pPr marL="857250" indent="-171450">
              <a:spcBef>
                <a:spcPct val="20000"/>
              </a:spcBef>
              <a:buSzTx/>
              <a:buFont typeface="Arial" pitchFamily="34" charset="0"/>
              <a:buChar char="•"/>
              <a:defRPr>
                <a:solidFill>
                  <a:schemeClr val="tx1"/>
                </a:solidFill>
                <a:latin typeface="Calibri" panose="020F0502020204030204" pitchFamily="34" charset="0"/>
                <a:cs typeface="Arial" pitchFamily="34" charset="0"/>
              </a:defRPr>
            </a:lvl3pPr>
            <a:lvl4pPr marL="1200150" indent="-171450">
              <a:spcBef>
                <a:spcPct val="20000"/>
              </a:spcBef>
              <a:buSzTx/>
              <a:buFont typeface="Arial" pitchFamily="34" charset="0"/>
              <a:buChar char="–"/>
              <a:defRPr sz="1500">
                <a:solidFill>
                  <a:schemeClr val="tx1"/>
                </a:solidFill>
                <a:latin typeface="Calibri" panose="020F0502020204030204" pitchFamily="34" charset="0"/>
                <a:cs typeface="Arial" pitchFamily="34" charset="0"/>
              </a:defRPr>
            </a:lvl4pPr>
            <a:lvl5pPr marL="1543050" indent="-171450">
              <a:spcBef>
                <a:spcPct val="20000"/>
              </a:spcBef>
              <a:buSzTx/>
              <a:buFont typeface="Arial" pitchFamily="34" charset="0"/>
              <a:buChar char="»"/>
              <a:defRPr sz="1500">
                <a:solidFill>
                  <a:schemeClr val="tx1"/>
                </a:solidFill>
                <a:latin typeface="Calibri" panose="020F0502020204030204" pitchFamily="34" charset="0"/>
                <a:cs typeface="Arial" pitchFamily="34" charset="0"/>
              </a:defRPr>
            </a:lvl5pPr>
            <a:lvl6pPr marL="20002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6pPr>
            <a:lvl7pPr marL="24574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7pPr>
            <a:lvl8pPr marL="29146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8pPr>
            <a:lvl9pPr marL="3371850" indent="-171450" eaLnBrk="0" fontAlgn="base" hangingPunct="0">
              <a:spcBef>
                <a:spcPct val="20000"/>
              </a:spcBef>
              <a:spcAft>
                <a:spcPct val="0"/>
              </a:spcAft>
              <a:buSzTx/>
              <a:buFont typeface="Arial" pitchFamily="34" charset="0"/>
              <a:buChar char="»"/>
              <a:defRPr sz="1500">
                <a:solidFill>
                  <a:schemeClr val="tx1"/>
                </a:solidFill>
                <a:latin typeface="Calibri" panose="020F0502020204030204" pitchFamily="34" charset="0"/>
                <a:cs typeface="Arial" pitchFamily="34" charset="0"/>
              </a:defRPr>
            </a:lvl9pPr>
          </a:lstStyle>
          <a:p>
            <a:pPr>
              <a:lnSpc>
                <a:spcPct val="110000"/>
              </a:lnSpc>
              <a:spcBef>
                <a:spcPct val="0"/>
              </a:spcBef>
              <a:spcAft>
                <a:spcPts val="800"/>
              </a:spcAft>
              <a:buNone/>
            </a:pPr>
            <a:endParaRPr lang="en-US" altLang="en-US" sz="2933">
              <a:solidFill>
                <a:srgbClr val="000000"/>
              </a:solidFill>
            </a:endParaRPr>
          </a:p>
        </p:txBody>
      </p:sp>
      <p:sp>
        <p:nvSpPr>
          <p:cNvPr id="71683" name="Text Placeholder 16"/>
          <p:cNvSpPr>
            <a:spLocks noGrp="1" noChangeArrowheads="1"/>
          </p:cNvSpPr>
          <p:nvPr>
            <p:ph type="body" sz="quarter" idx="13"/>
            <p:custDataLst>
              <p:tags r:id="rId2"/>
            </p:custDataLst>
          </p:nvPr>
        </p:nvSpPr>
        <p:spPr>
          <a:xfrm>
            <a:off x="5071533" y="2448046"/>
            <a:ext cx="6766984" cy="873888"/>
          </a:xfrm>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a:buNone/>
            </a:pPr>
            <a:r>
              <a:rPr lang="en-US" altLang="en-US" i="1" smtClean="0">
                <a:latin typeface="Garamond" panose="02020404030301010803" pitchFamily="18" charset="0"/>
              </a:rPr>
              <a:t>What is an H-1B Visa?</a:t>
            </a:r>
            <a:endParaRPr altLang="en-US" i="1">
              <a:latin typeface="Garamond" panose="02020404030301010803" pitchFamily="18" charset="0"/>
            </a:endParaRPr>
          </a:p>
        </p:txBody>
      </p:sp>
      <p:pic>
        <p:nvPicPr>
          <p:cNvPr id="2" name="Picture 1"/>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38827" y="1960322"/>
            <a:ext cx="3896839" cy="2354893"/>
          </a:xfrm>
          <a:prstGeom prst="rect">
            <a:avLst/>
          </a:prstGeom>
        </p:spPr>
      </p:pic>
    </p:spTree>
    <p:extLst>
      <p:ext uri="{BB962C8B-B14F-4D97-AF65-F5344CB8AC3E}">
        <p14:creationId xmlns:p14="http://schemas.microsoft.com/office/powerpoint/2010/main" val="1438451941"/>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3600" cap="small" smtClean="0">
                <a:solidFill>
                  <a:srgbClr val="741912"/>
                </a:solidFill>
                <a:latin typeface="Garamond" panose="02020404030301010803" pitchFamily="18" charset="0"/>
              </a:rPr>
              <a:t>H-1B:  Non-immigrant (Temporary) Employment Visa</a:t>
            </a:r>
            <a:endParaRPr lang="en-US" altLang="en-US" sz="36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2948518"/>
            <a:ext cx="6913033" cy="288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r>
              <a:rPr lang="en-US" altLang="en-US" sz="2800" i="1">
                <a:latin typeface="Garamond" panose="02020404030301010803" pitchFamily="18" charset="0"/>
              </a:rPr>
              <a:t>Specialty Occupation </a:t>
            </a:r>
            <a:r>
              <a:rPr lang="en-US" altLang="en-US" sz="2800">
                <a:latin typeface="Garamond" panose="02020404030301010803" pitchFamily="18" charset="0"/>
              </a:rPr>
              <a:t>requires the theoretical and practical application of a body of highly specialized knowledge and that requires the attainment of a bachelor’s degree or higher in a specific specialty or its equivalent, as minimum for entry into the occupation in the U.S.</a:t>
            </a:r>
          </a:p>
        </p:txBody>
      </p:sp>
      <p:sp>
        <p:nvSpPr>
          <p:cNvPr id="55300" name="Content Placeholder 2"/>
          <p:cNvSpPr>
            <a:spLocks noChangeArrowheads="1"/>
          </p:cNvSpPr>
          <p:nvPr>
            <p:custDataLst>
              <p:tags r:id="rId3"/>
            </p:custDataLst>
          </p:nvPr>
        </p:nvSpPr>
        <p:spPr bwMode="auto">
          <a:xfrm>
            <a:off x="431801" y="2277533"/>
            <a:ext cx="76242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pPr eaLnBrk="1" hangingPunct="1">
              <a:lnSpc>
                <a:spcPct val="90000"/>
              </a:lnSpc>
              <a:spcBef>
                <a:spcPct val="50000"/>
              </a:spcBef>
              <a:spcAft>
                <a:spcPct val="40000"/>
              </a:spcAft>
              <a:buSzTx/>
            </a:pPr>
            <a:r>
              <a:rPr lang="en-US" altLang="en-US" sz="2800">
                <a:latin typeface="Garamond" panose="02020404030301010803" pitchFamily="18" charset="0"/>
                <a:sym typeface="Wingdings" panose="05000000000000000000" pitchFamily="2" charset="2"/>
              </a:rPr>
              <a:t>Generally reserved for </a:t>
            </a:r>
            <a:r>
              <a:rPr lang="en-US" altLang="en-US" sz="2800" i="1">
                <a:latin typeface="Garamond" panose="02020404030301010803" pitchFamily="18" charset="0"/>
                <a:sym typeface="Wingdings" panose="05000000000000000000" pitchFamily="2" charset="2"/>
              </a:rPr>
              <a:t>Specialty Occupations</a:t>
            </a:r>
          </a:p>
        </p:txBody>
      </p:sp>
      <p:sp>
        <p:nvSpPr>
          <p:cNvPr id="89093" name="Content Placeholder 2"/>
          <p:cNvSpPr txBox="1"/>
          <p:nvPr>
            <p:custDataLst>
              <p:tags r:id="rId4"/>
            </p:custDataLst>
          </p:nvPr>
        </p:nvSpPr>
        <p:spPr>
          <a:xfrm>
            <a:off x="7632701" y="2180168"/>
            <a:ext cx="3647017" cy="4129617"/>
          </a:xfrm>
          <a:prstGeom prst="rect">
            <a:avLst/>
          </a:prstGeom>
          <a:noFill/>
          <a:ln w="9525" cap="flat" cmpd="sng" algn="ctr">
            <a:noFill/>
            <a:prstDash val="solid"/>
            <a:round/>
            <a:headEnd type="none" w="med" len="med"/>
            <a:tailEnd type="none" w="med" len="med"/>
          </a:ln>
        </p:spPr>
        <p:txBody>
          <a:bodyPr lIns="91440" tIns="45720" rIns="91440" bIns="4572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Benefits: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Dual intent recognized</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i="1">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Issues</a:t>
            </a: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Limitation on stay</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a:t>
            </a:r>
            <a:r>
              <a:rPr lang="en-US" sz="2800" smtClean="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Wage requirement</a:t>
            </a:r>
            <a:endPar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a:endParaRP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Public access file</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Increased scrutiny </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00000"/>
                </a:solidFill>
                <a:latin typeface="Garamond" panose="02020404030301010803" pitchFamily="18" charset="0"/>
                <a:cs typeface="Calibri Light" panose="020F0302020204030204" pitchFamily="34" charset="0"/>
                <a:sym typeface="Wingdings" charset="2"/>
              </a:rPr>
              <a:t>- RFEs and denials</a:t>
            </a:r>
          </a:p>
          <a:p>
            <a:pPr marL="0" indent="0">
              <a:spcBef>
                <a:spcPct val="0"/>
              </a:spcBef>
              <a:buNone/>
              <a:defRPr kumimoji="0" sz="32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Calibri"/>
                <a:ea typeface="Arial"/>
                <a:cs typeface="Arial"/>
                <a:sym typeface="Wingdings" charset="2"/>
              </a:defRPr>
            </a:pPr>
            <a:r>
              <a:rPr lang="en-US" sz="2800">
                <a:ln w="9525" cap="flat" cmpd="sng" algn="ctr">
                  <a:noFill/>
                  <a:prstDash val="solid"/>
                  <a:round/>
                  <a:headEnd type="none" w="med" len="med"/>
                  <a:tailEnd type="none" w="med" len="med"/>
                </a:ln>
                <a:solidFill>
                  <a:srgbClr val="0B717F"/>
                </a:solidFill>
                <a:cs typeface="Calibri Light" panose="020F0302020204030204" pitchFamily="34" charset="0"/>
                <a:sym typeface="Wingdings" charset="2"/>
              </a:rPr>
              <a:t> </a:t>
            </a:r>
            <a:endParaRPr lang="en-US" sz="2400" i="1">
              <a:ln w="9525" cap="flat" cmpd="sng" algn="ctr">
                <a:noFill/>
                <a:prstDash val="solid"/>
                <a:round/>
                <a:headEnd type="none" w="med" len="med"/>
                <a:tailEnd type="none" w="med" len="med"/>
              </a:ln>
              <a:solidFill>
                <a:schemeClr val="accent6"/>
              </a:solidFill>
              <a:latin typeface="+mj-lt"/>
              <a:cs typeface="Calibri Light" panose="020F0302020204030204" pitchFamily="34" charset="0"/>
              <a:sym typeface="Wingdings"/>
            </a:endParaRPr>
          </a:p>
        </p:txBody>
      </p:sp>
      <p:cxnSp>
        <p:nvCxnSpPr>
          <p:cNvPr id="55302" name="Straight Connector 7"/>
          <p:cNvCxnSpPr>
            <a:cxnSpLocks noChangeShapeType="1"/>
          </p:cNvCxnSpPr>
          <p:nvPr>
            <p:custDataLst>
              <p:tags r:id="rId5"/>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24076421"/>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bwMode="auto">
          <a:xfrm>
            <a:off x="431800" y="452968"/>
            <a:ext cx="11150600" cy="1071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ctr" anchorCtr="0">
            <a:normAutofit/>
          </a:bodyPr>
          <a:lstStyle/>
          <a:p>
            <a:pPr eaLnBrk="1" hangingPunct="1"/>
            <a:r>
              <a:rPr lang="en-US" altLang="en-US" sz="6000" cap="small" smtClean="0">
                <a:solidFill>
                  <a:srgbClr val="741912"/>
                </a:solidFill>
                <a:latin typeface="Garamond" panose="02020404030301010803" pitchFamily="18" charset="0"/>
              </a:rPr>
              <a:t>Preparing an H-1B</a:t>
            </a:r>
            <a:endParaRPr lang="en-US" altLang="en-US" sz="6000" cap="small">
              <a:solidFill>
                <a:srgbClr val="741912"/>
              </a:solidFill>
              <a:latin typeface="Garamond" panose="02020404030301010803" pitchFamily="18" charset="0"/>
            </a:endParaRPr>
          </a:p>
        </p:txBody>
      </p:sp>
      <p:sp>
        <p:nvSpPr>
          <p:cNvPr id="55299" name="Content Placeholder 2"/>
          <p:cNvSpPr>
            <a:spLocks noChangeArrowheads="1"/>
          </p:cNvSpPr>
          <p:nvPr>
            <p:custDataLst>
              <p:tags r:id="rId2"/>
            </p:custDataLst>
          </p:nvPr>
        </p:nvSpPr>
        <p:spPr bwMode="auto">
          <a:xfrm>
            <a:off x="431801" y="1956122"/>
            <a:ext cx="6913033" cy="387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50000"/>
              </a:spcBef>
              <a:spcAft>
                <a:spcPct val="40000"/>
              </a:spcAft>
              <a:buSzTx/>
            </a:pPr>
            <a:endParaRPr lang="en-US" altLang="en-US" sz="2800">
              <a:latin typeface="Garamond" panose="02020404030301010803" pitchFamily="18" charset="0"/>
            </a:endParaRPr>
          </a:p>
        </p:txBody>
      </p:sp>
      <p:sp>
        <p:nvSpPr>
          <p:cNvPr id="55300" name="Content Placeholder 2"/>
          <p:cNvSpPr>
            <a:spLocks noChangeArrowheads="1"/>
          </p:cNvSpPr>
          <p:nvPr>
            <p:custDataLst>
              <p:tags r:id="rId3"/>
            </p:custDataLst>
          </p:nvPr>
        </p:nvSpPr>
        <p:spPr bwMode="auto">
          <a:xfrm>
            <a:off x="431801" y="1879600"/>
            <a:ext cx="10847917" cy="399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45720" rIns="91440" bIns="45720"/>
          <a:lstStyle/>
          <a:p>
            <a:r>
              <a:rPr lang="en-US" sz="1800" smtClean="0">
                <a:latin typeface="Garamond" panose="02020404030301010803" pitchFamily="18" charset="0"/>
              </a:rPr>
              <a:t>Initial </a:t>
            </a:r>
            <a:r>
              <a:rPr lang="en-US" sz="1800">
                <a:latin typeface="Garamond" panose="02020404030301010803" pitchFamily="18" charset="0"/>
              </a:rPr>
              <a:t>H-1B petitions, along with transfers, and renewals are officially treated the same by USCIS – and are generally prepared </a:t>
            </a:r>
            <a:r>
              <a:rPr lang="en-US" sz="1800" smtClean="0">
                <a:latin typeface="Garamond" panose="02020404030301010803" pitchFamily="18" charset="0"/>
              </a:rPr>
              <a:t>in a similar manner</a:t>
            </a:r>
            <a:endParaRPr lang="en-US" sz="1800">
              <a:latin typeface="Garamond" panose="02020404030301010803" pitchFamily="18" charset="0"/>
            </a:endParaRPr>
          </a:p>
          <a:p>
            <a:r>
              <a:rPr lang="en-US" sz="1800">
                <a:latin typeface="Garamond" panose="02020404030301010803" pitchFamily="18" charset="0"/>
              </a:rPr>
              <a:t> </a:t>
            </a:r>
          </a:p>
          <a:p>
            <a:r>
              <a:rPr lang="en-US" sz="1800" smtClean="0">
                <a:latin typeface="Garamond" panose="02020404030301010803" pitchFamily="18" charset="0"/>
              </a:rPr>
              <a:t>Review the position </a:t>
            </a:r>
            <a:r>
              <a:rPr lang="en-US" sz="1800">
                <a:latin typeface="Garamond" panose="02020404030301010803" pitchFamily="18" charset="0"/>
              </a:rPr>
              <a:t>description to see if it appears to qualify as a specialty occupation and issue spot any concerns with minimum requirements and </a:t>
            </a:r>
            <a:r>
              <a:rPr lang="en-US" sz="1800" smtClean="0">
                <a:latin typeface="Garamond" panose="02020404030301010803" pitchFamily="18" charset="0"/>
              </a:rPr>
              <a:t>responsibilities; determine </a:t>
            </a:r>
            <a:r>
              <a:rPr lang="en-US" sz="1800">
                <a:latin typeface="Garamond" panose="02020404030301010803" pitchFamily="18" charset="0"/>
              </a:rPr>
              <a:t>the appropriate occupations designations by the US Department of Labor and research the prevailing wage and determine the actual wage with the </a:t>
            </a:r>
            <a:r>
              <a:rPr lang="en-US" sz="1800" smtClean="0">
                <a:latin typeface="Garamond" panose="02020404030301010803" pitchFamily="18" charset="0"/>
              </a:rPr>
              <a:t>employer; compare </a:t>
            </a:r>
            <a:r>
              <a:rPr lang="en-US" sz="1800">
                <a:latin typeface="Garamond" panose="02020404030301010803" pitchFamily="18" charset="0"/>
              </a:rPr>
              <a:t>the positon to the employee’s credentials to determine if the employee is qualified for the specialty </a:t>
            </a:r>
            <a:r>
              <a:rPr lang="en-US" sz="1800" smtClean="0">
                <a:latin typeface="Garamond" panose="02020404030301010803" pitchFamily="18" charset="0"/>
              </a:rPr>
              <a:t>occupation</a:t>
            </a:r>
          </a:p>
          <a:p>
            <a:endParaRPr lang="en-US" sz="1800">
              <a:latin typeface="Garamond" panose="02020404030301010803" pitchFamily="18" charset="0"/>
            </a:endParaRPr>
          </a:p>
          <a:p>
            <a:r>
              <a:rPr lang="en-US" sz="1800">
                <a:latin typeface="Garamond" panose="02020404030301010803" pitchFamily="18" charset="0"/>
              </a:rPr>
              <a:t>Modifications and edits are sometimes required at this stage (to the salary, or position requirements, and duties)</a:t>
            </a:r>
          </a:p>
          <a:p>
            <a:r>
              <a:rPr lang="en-US" sz="1800">
                <a:latin typeface="Garamond" panose="02020404030301010803" pitchFamily="18" charset="0"/>
              </a:rPr>
              <a:t> </a:t>
            </a:r>
          </a:p>
          <a:p>
            <a:r>
              <a:rPr lang="en-US" sz="1800" smtClean="0">
                <a:latin typeface="Garamond" panose="02020404030301010803" pitchFamily="18" charset="0"/>
              </a:rPr>
              <a:t>Prepare the </a:t>
            </a:r>
            <a:r>
              <a:rPr lang="en-US" sz="1800">
                <a:latin typeface="Garamond" panose="02020404030301010803" pitchFamily="18" charset="0"/>
              </a:rPr>
              <a:t>labor conditional application (posting) with the US Department of Labor and the Public Access </a:t>
            </a:r>
            <a:r>
              <a:rPr lang="en-US" sz="1800" smtClean="0">
                <a:latin typeface="Garamond" panose="02020404030301010803" pitchFamily="18" charset="0"/>
              </a:rPr>
              <a:t>File</a:t>
            </a:r>
          </a:p>
          <a:p>
            <a:endParaRPr lang="en-US" sz="1800">
              <a:latin typeface="Garamond" panose="02020404030301010803" pitchFamily="18" charset="0"/>
            </a:endParaRPr>
          </a:p>
          <a:p>
            <a:r>
              <a:rPr lang="en-US" sz="1800">
                <a:latin typeface="Garamond" panose="02020404030301010803" pitchFamily="18" charset="0"/>
              </a:rPr>
              <a:t>A</a:t>
            </a:r>
            <a:r>
              <a:rPr lang="en-US" sz="1800" smtClean="0">
                <a:latin typeface="Garamond" panose="02020404030301010803" pitchFamily="18" charset="0"/>
              </a:rPr>
              <a:t>fter </a:t>
            </a:r>
            <a:r>
              <a:rPr lang="en-US" sz="1800">
                <a:latin typeface="Garamond" panose="02020404030301010803" pitchFamily="18" charset="0"/>
              </a:rPr>
              <a:t>receiving a certified labor conditional application,  </a:t>
            </a:r>
            <a:r>
              <a:rPr lang="en-US" sz="1800" smtClean="0">
                <a:latin typeface="Garamond" panose="02020404030301010803" pitchFamily="18" charset="0"/>
              </a:rPr>
              <a:t>prepare </a:t>
            </a:r>
            <a:r>
              <a:rPr lang="en-US" sz="1800">
                <a:latin typeface="Garamond" panose="02020404030301010803" pitchFamily="18" charset="0"/>
              </a:rPr>
              <a:t>the H-1B forms for USCIS and </a:t>
            </a:r>
            <a:r>
              <a:rPr lang="en-US" sz="1800" smtClean="0">
                <a:latin typeface="Garamond" panose="02020404030301010803" pitchFamily="18" charset="0"/>
              </a:rPr>
              <a:t>an </a:t>
            </a:r>
            <a:r>
              <a:rPr lang="en-US" sz="1800">
                <a:latin typeface="Garamond" panose="02020404030301010803" pitchFamily="18" charset="0"/>
              </a:rPr>
              <a:t>employer support letter and file the petition with USCIS and </a:t>
            </a:r>
            <a:r>
              <a:rPr lang="en-US" sz="1800" smtClean="0">
                <a:latin typeface="Garamond" panose="02020404030301010803" pitchFamily="18" charset="0"/>
              </a:rPr>
              <a:t>await a response</a:t>
            </a:r>
            <a:endParaRPr lang="en-US" sz="1800">
              <a:latin typeface="Garamond" panose="02020404030301010803" pitchFamily="18" charset="0"/>
            </a:endParaRPr>
          </a:p>
          <a:p>
            <a:endParaRPr lang="en-US" sz="3200">
              <a:effectLst/>
              <a:latin typeface="Garamond" panose="02020404030301010803" pitchFamily="18" charset="0"/>
              <a:ea typeface="Calibri" panose="020F0502020204030204" pitchFamily="34" charset="0"/>
            </a:endParaRPr>
          </a:p>
        </p:txBody>
      </p:sp>
      <p:cxnSp>
        <p:nvCxnSpPr>
          <p:cNvPr id="55302" name="Straight Connector 7"/>
          <p:cNvCxnSpPr>
            <a:cxnSpLocks noChangeShapeType="1"/>
          </p:cNvCxnSpPr>
          <p:nvPr>
            <p:custDataLst>
              <p:tags r:id="rId4"/>
            </p:custDataLst>
          </p:nvPr>
        </p:nvCxnSpPr>
        <p:spPr bwMode="auto">
          <a:xfrm>
            <a:off x="512234" y="1701800"/>
            <a:ext cx="10767484" cy="0"/>
          </a:xfrm>
          <a:prstGeom prst="line">
            <a:avLst/>
          </a:prstGeom>
          <a:noFill/>
          <a:ln w="9525" algn="ctr">
            <a:solidFill>
              <a:srgbClr val="009A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81218435"/>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xmlns:p15="http://schemas.microsoft.com/office/powerpoint/2012/main">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
</p:tagLst>
</file>

<file path=ppt/tags/tag10.xml><?xml version="1.0" encoding="utf-8"?>
<p:tagLst xmlns:a="http://schemas.openxmlformats.org/drawingml/2006/main" xmlns:r="http://schemas.openxmlformats.org/officeDocument/2006/relationships" xmlns:p="http://schemas.openxmlformats.org/presentationml/2006/main">
  <p:tag name="AS_UNIQUEID" val="412"/>
</p:tagLst>
</file>

<file path=ppt/tags/tag100.xml><?xml version="1.0" encoding="utf-8"?>
<p:tagLst xmlns:a="http://schemas.openxmlformats.org/drawingml/2006/main" xmlns:r="http://schemas.openxmlformats.org/officeDocument/2006/relationships" xmlns:p="http://schemas.openxmlformats.org/presentationml/2006/main">
  <p:tag name="AS_UNIQUEID" val="435"/>
</p:tagLst>
</file>

<file path=ppt/tags/tag101.xml><?xml version="1.0" encoding="utf-8"?>
<p:tagLst xmlns:a="http://schemas.openxmlformats.org/drawingml/2006/main" xmlns:r="http://schemas.openxmlformats.org/officeDocument/2006/relationships" xmlns:p="http://schemas.openxmlformats.org/presentationml/2006/main">
  <p:tag name="AS_UNIQUEID" val="436"/>
</p:tagLst>
</file>

<file path=ppt/tags/tag102.xml><?xml version="1.0" encoding="utf-8"?>
<p:tagLst xmlns:a="http://schemas.openxmlformats.org/drawingml/2006/main" xmlns:r="http://schemas.openxmlformats.org/officeDocument/2006/relationships" xmlns:p="http://schemas.openxmlformats.org/presentationml/2006/main">
  <p:tag name="AS_UNIQUEID" val="277"/>
</p:tagLst>
</file>

<file path=ppt/tags/tag103.xml><?xml version="1.0" encoding="utf-8"?>
<p:tagLst xmlns:a="http://schemas.openxmlformats.org/drawingml/2006/main" xmlns:r="http://schemas.openxmlformats.org/officeDocument/2006/relationships" xmlns:p="http://schemas.openxmlformats.org/presentationml/2006/main">
  <p:tag name="AS_UNIQUEID" val="278"/>
</p:tagLst>
</file>

<file path=ppt/tags/tag104.xml><?xml version="1.0" encoding="utf-8"?>
<p:tagLst xmlns:a="http://schemas.openxmlformats.org/drawingml/2006/main" xmlns:r="http://schemas.openxmlformats.org/officeDocument/2006/relationships" xmlns:p="http://schemas.openxmlformats.org/presentationml/2006/main">
  <p:tag name="AS_UNIQUEID" val="279"/>
</p:tagLst>
</file>

<file path=ppt/tags/tag105.xml><?xml version="1.0" encoding="utf-8"?>
<p:tagLst xmlns:a="http://schemas.openxmlformats.org/drawingml/2006/main" xmlns:r="http://schemas.openxmlformats.org/officeDocument/2006/relationships" xmlns:p="http://schemas.openxmlformats.org/presentationml/2006/main">
  <p:tag name="AS_UNIQUEID" val="281"/>
</p:tagLst>
</file>

<file path=ppt/tags/tag106.xml><?xml version="1.0" encoding="utf-8"?>
<p:tagLst xmlns:a="http://schemas.openxmlformats.org/drawingml/2006/main" xmlns:r="http://schemas.openxmlformats.org/officeDocument/2006/relationships" xmlns:p="http://schemas.openxmlformats.org/presentationml/2006/main">
  <p:tag name="AS_UNIQUEID" val="434"/>
</p:tagLst>
</file>

<file path=ppt/tags/tag107.xml><?xml version="1.0" encoding="utf-8"?>
<p:tagLst xmlns:a="http://schemas.openxmlformats.org/drawingml/2006/main" xmlns:r="http://schemas.openxmlformats.org/officeDocument/2006/relationships" xmlns:p="http://schemas.openxmlformats.org/presentationml/2006/main">
  <p:tag name="AS_UNIQUEID" val="435"/>
</p:tagLst>
</file>

<file path=ppt/tags/tag108.xml><?xml version="1.0" encoding="utf-8"?>
<p:tagLst xmlns:a="http://schemas.openxmlformats.org/drawingml/2006/main" xmlns:r="http://schemas.openxmlformats.org/officeDocument/2006/relationships" xmlns:p="http://schemas.openxmlformats.org/presentationml/2006/main">
  <p:tag name="AS_UNIQUEID" val="436"/>
</p:tagLst>
</file>

<file path=ppt/tags/tag109.xml><?xml version="1.0" encoding="utf-8"?>
<p:tagLst xmlns:a="http://schemas.openxmlformats.org/drawingml/2006/main" xmlns:r="http://schemas.openxmlformats.org/officeDocument/2006/relationships" xmlns:p="http://schemas.openxmlformats.org/presentationml/2006/main">
  <p:tag name="AS_UNIQUEID" val="277"/>
</p:tagLst>
</file>

<file path=ppt/tags/tag11.xml><?xml version="1.0" encoding="utf-8"?>
<p:tagLst xmlns:a="http://schemas.openxmlformats.org/drawingml/2006/main" xmlns:r="http://schemas.openxmlformats.org/officeDocument/2006/relationships" xmlns:p="http://schemas.openxmlformats.org/presentationml/2006/main">
  <p:tag name="AS_UNIQUEID" val="241"/>
</p:tagLst>
</file>

<file path=ppt/tags/tag110.xml><?xml version="1.0" encoding="utf-8"?>
<p:tagLst xmlns:a="http://schemas.openxmlformats.org/drawingml/2006/main" xmlns:r="http://schemas.openxmlformats.org/officeDocument/2006/relationships" xmlns:p="http://schemas.openxmlformats.org/presentationml/2006/main">
  <p:tag name="AS_UNIQUEID" val="278"/>
</p:tagLst>
</file>

<file path=ppt/tags/tag111.xml><?xml version="1.0" encoding="utf-8"?>
<p:tagLst xmlns:a="http://schemas.openxmlformats.org/drawingml/2006/main" xmlns:r="http://schemas.openxmlformats.org/officeDocument/2006/relationships" xmlns:p="http://schemas.openxmlformats.org/presentationml/2006/main">
  <p:tag name="AS_UNIQUEID" val="279"/>
</p:tagLst>
</file>

<file path=ppt/tags/tag112.xml><?xml version="1.0" encoding="utf-8"?>
<p:tagLst xmlns:a="http://schemas.openxmlformats.org/drawingml/2006/main" xmlns:r="http://schemas.openxmlformats.org/officeDocument/2006/relationships" xmlns:p="http://schemas.openxmlformats.org/presentationml/2006/main">
  <p:tag name="AS_UNIQUEID" val="281"/>
</p:tagLst>
</file>

<file path=ppt/tags/tag113.xml><?xml version="1.0" encoding="utf-8"?>
<p:tagLst xmlns:a="http://schemas.openxmlformats.org/drawingml/2006/main" xmlns:r="http://schemas.openxmlformats.org/officeDocument/2006/relationships" xmlns:p="http://schemas.openxmlformats.org/presentationml/2006/main">
  <p:tag name="AS_UNIQUEID" val="434"/>
</p:tagLst>
</file>

<file path=ppt/tags/tag114.xml><?xml version="1.0" encoding="utf-8"?>
<p:tagLst xmlns:a="http://schemas.openxmlformats.org/drawingml/2006/main" xmlns:r="http://schemas.openxmlformats.org/officeDocument/2006/relationships" xmlns:p="http://schemas.openxmlformats.org/presentationml/2006/main">
  <p:tag name="AS_UNIQUEID" val="435"/>
</p:tagLst>
</file>

<file path=ppt/tags/tag115.xml><?xml version="1.0" encoding="utf-8"?>
<p:tagLst xmlns:a="http://schemas.openxmlformats.org/drawingml/2006/main" xmlns:r="http://schemas.openxmlformats.org/officeDocument/2006/relationships" xmlns:p="http://schemas.openxmlformats.org/presentationml/2006/main">
  <p:tag name="AS_UNIQUEID" val="436"/>
</p:tagLst>
</file>

<file path=ppt/tags/tag116.xml><?xml version="1.0" encoding="utf-8"?>
<p:tagLst xmlns:a="http://schemas.openxmlformats.org/drawingml/2006/main" xmlns:r="http://schemas.openxmlformats.org/officeDocument/2006/relationships" xmlns:p="http://schemas.openxmlformats.org/presentationml/2006/main">
  <p:tag name="AS_UNIQUEID" val="277"/>
</p:tagLst>
</file>

<file path=ppt/tags/tag117.xml><?xml version="1.0" encoding="utf-8"?>
<p:tagLst xmlns:a="http://schemas.openxmlformats.org/drawingml/2006/main" xmlns:r="http://schemas.openxmlformats.org/officeDocument/2006/relationships" xmlns:p="http://schemas.openxmlformats.org/presentationml/2006/main">
  <p:tag name="AS_UNIQUEID" val="278"/>
</p:tagLst>
</file>

<file path=ppt/tags/tag118.xml><?xml version="1.0" encoding="utf-8"?>
<p:tagLst xmlns:a="http://schemas.openxmlformats.org/drawingml/2006/main" xmlns:r="http://schemas.openxmlformats.org/officeDocument/2006/relationships" xmlns:p="http://schemas.openxmlformats.org/presentationml/2006/main">
  <p:tag name="AS_UNIQUEID" val="279"/>
</p:tagLst>
</file>

<file path=ppt/tags/tag119.xml><?xml version="1.0" encoding="utf-8"?>
<p:tagLst xmlns:a="http://schemas.openxmlformats.org/drawingml/2006/main" xmlns:r="http://schemas.openxmlformats.org/officeDocument/2006/relationships" xmlns:p="http://schemas.openxmlformats.org/presentationml/2006/main">
  <p:tag name="AS_UNIQUEID" val="281"/>
</p:tagLst>
</file>

<file path=ppt/tags/tag12.xml><?xml version="1.0" encoding="utf-8"?>
<p:tagLst xmlns:a="http://schemas.openxmlformats.org/drawingml/2006/main" xmlns:r="http://schemas.openxmlformats.org/officeDocument/2006/relationships" xmlns:p="http://schemas.openxmlformats.org/presentationml/2006/main">
  <p:tag name="AS_UNIQUEID" val="242"/>
</p:tagLst>
</file>

<file path=ppt/tags/tag120.xml><?xml version="1.0" encoding="utf-8"?>
<p:tagLst xmlns:a="http://schemas.openxmlformats.org/drawingml/2006/main" xmlns:r="http://schemas.openxmlformats.org/officeDocument/2006/relationships" xmlns:p="http://schemas.openxmlformats.org/presentationml/2006/main">
  <p:tag name="AS_UNIQUEID" val="434"/>
</p:tagLst>
</file>

<file path=ppt/tags/tag121.xml><?xml version="1.0" encoding="utf-8"?>
<p:tagLst xmlns:a="http://schemas.openxmlformats.org/drawingml/2006/main" xmlns:r="http://schemas.openxmlformats.org/officeDocument/2006/relationships" xmlns:p="http://schemas.openxmlformats.org/presentationml/2006/main">
  <p:tag name="AS_UNIQUEID" val="435"/>
</p:tagLst>
</file>

<file path=ppt/tags/tag122.xml><?xml version="1.0" encoding="utf-8"?>
<p:tagLst xmlns:a="http://schemas.openxmlformats.org/drawingml/2006/main" xmlns:r="http://schemas.openxmlformats.org/officeDocument/2006/relationships" xmlns:p="http://schemas.openxmlformats.org/presentationml/2006/main">
  <p:tag name="AS_UNIQUEID" val="436"/>
</p:tagLst>
</file>

<file path=ppt/tags/tag123.xml><?xml version="1.0" encoding="utf-8"?>
<p:tagLst xmlns:a="http://schemas.openxmlformats.org/drawingml/2006/main" xmlns:r="http://schemas.openxmlformats.org/officeDocument/2006/relationships" xmlns:p="http://schemas.openxmlformats.org/presentationml/2006/main">
  <p:tag name="AS_UNIQUEID" val="277"/>
</p:tagLst>
</file>

<file path=ppt/tags/tag124.xml><?xml version="1.0" encoding="utf-8"?>
<p:tagLst xmlns:a="http://schemas.openxmlformats.org/drawingml/2006/main" xmlns:r="http://schemas.openxmlformats.org/officeDocument/2006/relationships" xmlns:p="http://schemas.openxmlformats.org/presentationml/2006/main">
  <p:tag name="AS_UNIQUEID" val="278"/>
</p:tagLst>
</file>

<file path=ppt/tags/tag125.xml><?xml version="1.0" encoding="utf-8"?>
<p:tagLst xmlns:a="http://schemas.openxmlformats.org/drawingml/2006/main" xmlns:r="http://schemas.openxmlformats.org/officeDocument/2006/relationships" xmlns:p="http://schemas.openxmlformats.org/presentationml/2006/main">
  <p:tag name="AS_UNIQUEID" val="279"/>
</p:tagLst>
</file>

<file path=ppt/tags/tag126.xml><?xml version="1.0" encoding="utf-8"?>
<p:tagLst xmlns:a="http://schemas.openxmlformats.org/drawingml/2006/main" xmlns:r="http://schemas.openxmlformats.org/officeDocument/2006/relationships" xmlns:p="http://schemas.openxmlformats.org/presentationml/2006/main">
  <p:tag name="AS_UNIQUEID" val="281"/>
</p:tagLst>
</file>

<file path=ppt/tags/tag127.xml><?xml version="1.0" encoding="utf-8"?>
<p:tagLst xmlns:a="http://schemas.openxmlformats.org/drawingml/2006/main" xmlns:r="http://schemas.openxmlformats.org/officeDocument/2006/relationships" xmlns:p="http://schemas.openxmlformats.org/presentationml/2006/main">
  <p:tag name="AS_UNIQUEID" val="987"/>
</p:tagLst>
</file>

<file path=ppt/tags/tag128.xml><?xml version="1.0" encoding="utf-8"?>
<p:tagLst xmlns:a="http://schemas.openxmlformats.org/drawingml/2006/main" xmlns:r="http://schemas.openxmlformats.org/officeDocument/2006/relationships" xmlns:p="http://schemas.openxmlformats.org/presentationml/2006/main">
  <p:tag name="AS_UNIQUEID" val="434"/>
</p:tagLst>
</file>

<file path=ppt/tags/tag129.xml><?xml version="1.0" encoding="utf-8"?>
<p:tagLst xmlns:a="http://schemas.openxmlformats.org/drawingml/2006/main" xmlns:r="http://schemas.openxmlformats.org/officeDocument/2006/relationships" xmlns:p="http://schemas.openxmlformats.org/presentationml/2006/main">
  <p:tag name="AS_UNIQUEID" val="435"/>
</p:tagLst>
</file>

<file path=ppt/tags/tag13.xml><?xml version="1.0" encoding="utf-8"?>
<p:tagLst xmlns:a="http://schemas.openxmlformats.org/drawingml/2006/main" xmlns:r="http://schemas.openxmlformats.org/officeDocument/2006/relationships" xmlns:p="http://schemas.openxmlformats.org/presentationml/2006/main">
  <p:tag name="AS_UNIQUEID" val="243"/>
</p:tagLst>
</file>

<file path=ppt/tags/tag130.xml><?xml version="1.0" encoding="utf-8"?>
<p:tagLst xmlns:a="http://schemas.openxmlformats.org/drawingml/2006/main" xmlns:r="http://schemas.openxmlformats.org/officeDocument/2006/relationships" xmlns:p="http://schemas.openxmlformats.org/presentationml/2006/main">
  <p:tag name="AS_UNIQUEID" val="436"/>
</p:tagLst>
</file>

<file path=ppt/tags/tag131.xml><?xml version="1.0" encoding="utf-8"?>
<p:tagLst xmlns:a="http://schemas.openxmlformats.org/drawingml/2006/main" xmlns:r="http://schemas.openxmlformats.org/officeDocument/2006/relationships" xmlns:p="http://schemas.openxmlformats.org/presentationml/2006/main">
  <p:tag name="AS_UNIQUEID" val="277"/>
</p:tagLst>
</file>

<file path=ppt/tags/tag132.xml><?xml version="1.0" encoding="utf-8"?>
<p:tagLst xmlns:a="http://schemas.openxmlformats.org/drawingml/2006/main" xmlns:r="http://schemas.openxmlformats.org/officeDocument/2006/relationships" xmlns:p="http://schemas.openxmlformats.org/presentationml/2006/main">
  <p:tag name="AS_UNIQUEID" val="278"/>
</p:tagLst>
</file>

<file path=ppt/tags/tag133.xml><?xml version="1.0" encoding="utf-8"?>
<p:tagLst xmlns:a="http://schemas.openxmlformats.org/drawingml/2006/main" xmlns:r="http://schemas.openxmlformats.org/officeDocument/2006/relationships" xmlns:p="http://schemas.openxmlformats.org/presentationml/2006/main">
  <p:tag name="AS_UNIQUEID" val="279"/>
</p:tagLst>
</file>

<file path=ppt/tags/tag134.xml><?xml version="1.0" encoding="utf-8"?>
<p:tagLst xmlns:a="http://schemas.openxmlformats.org/drawingml/2006/main" xmlns:r="http://schemas.openxmlformats.org/officeDocument/2006/relationships" xmlns:p="http://schemas.openxmlformats.org/presentationml/2006/main">
  <p:tag name="AS_UNIQUEID" val="281"/>
</p:tagLst>
</file>

<file path=ppt/tags/tag135.xml><?xml version="1.0" encoding="utf-8"?>
<p:tagLst xmlns:a="http://schemas.openxmlformats.org/drawingml/2006/main" xmlns:r="http://schemas.openxmlformats.org/officeDocument/2006/relationships" xmlns:p="http://schemas.openxmlformats.org/presentationml/2006/main">
  <p:tag name="AS_UNIQUEID" val="990"/>
</p:tagLst>
</file>

<file path=ppt/tags/tag136.xml><?xml version="1.0" encoding="utf-8"?>
<p:tagLst xmlns:a="http://schemas.openxmlformats.org/drawingml/2006/main" xmlns:r="http://schemas.openxmlformats.org/officeDocument/2006/relationships" xmlns:p="http://schemas.openxmlformats.org/presentationml/2006/main">
  <p:tag name="AS_UNIQUEID" val="434"/>
</p:tagLst>
</file>

<file path=ppt/tags/tag137.xml><?xml version="1.0" encoding="utf-8"?>
<p:tagLst xmlns:a="http://schemas.openxmlformats.org/drawingml/2006/main" xmlns:r="http://schemas.openxmlformats.org/officeDocument/2006/relationships" xmlns:p="http://schemas.openxmlformats.org/presentationml/2006/main">
  <p:tag name="AS_UNIQUEID" val="435"/>
</p:tagLst>
</file>

<file path=ppt/tags/tag138.xml><?xml version="1.0" encoding="utf-8"?>
<p:tagLst xmlns:a="http://schemas.openxmlformats.org/drawingml/2006/main" xmlns:r="http://schemas.openxmlformats.org/officeDocument/2006/relationships" xmlns:p="http://schemas.openxmlformats.org/presentationml/2006/main">
  <p:tag name="AS_UNIQUEID" val="436"/>
</p:tagLst>
</file>

<file path=ppt/tags/tag139.xml><?xml version="1.0" encoding="utf-8"?>
<p:tagLst xmlns:a="http://schemas.openxmlformats.org/drawingml/2006/main" xmlns:r="http://schemas.openxmlformats.org/officeDocument/2006/relationships" xmlns:p="http://schemas.openxmlformats.org/presentationml/2006/main">
  <p:tag name="AS_UNIQUEID" val="263"/>
</p:tagLst>
</file>

<file path=ppt/tags/tag14.xml><?xml version="1.0" encoding="utf-8"?>
<p:tagLst xmlns:a="http://schemas.openxmlformats.org/drawingml/2006/main" xmlns:r="http://schemas.openxmlformats.org/officeDocument/2006/relationships" xmlns:p="http://schemas.openxmlformats.org/presentationml/2006/main">
  <p:tag name="AS_UNIQUEID" val="244"/>
</p:tagLst>
</file>

<file path=ppt/tags/tag140.xml><?xml version="1.0" encoding="utf-8"?>
<p:tagLst xmlns:a="http://schemas.openxmlformats.org/drawingml/2006/main" xmlns:r="http://schemas.openxmlformats.org/officeDocument/2006/relationships" xmlns:p="http://schemas.openxmlformats.org/presentationml/2006/main">
  <p:tag name="AS_UNIQUEID" val="264"/>
</p:tagLst>
</file>

<file path=ppt/tags/tag141.xml><?xml version="1.0" encoding="utf-8"?>
<p:tagLst xmlns:a="http://schemas.openxmlformats.org/drawingml/2006/main" xmlns:r="http://schemas.openxmlformats.org/officeDocument/2006/relationships" xmlns:p="http://schemas.openxmlformats.org/presentationml/2006/main">
  <p:tag name="AS_UNIQUEID" val="268"/>
</p:tagLst>
</file>

<file path=ppt/tags/tag142.xml><?xml version="1.0" encoding="utf-8"?>
<p:tagLst xmlns:a="http://schemas.openxmlformats.org/drawingml/2006/main" xmlns:r="http://schemas.openxmlformats.org/officeDocument/2006/relationships" xmlns:p="http://schemas.openxmlformats.org/presentationml/2006/main">
  <p:tag name="AS_UNIQUEID" val="422"/>
</p:tagLst>
</file>

<file path=ppt/tags/tag143.xml><?xml version="1.0" encoding="utf-8"?>
<p:tagLst xmlns:a="http://schemas.openxmlformats.org/drawingml/2006/main" xmlns:r="http://schemas.openxmlformats.org/officeDocument/2006/relationships" xmlns:p="http://schemas.openxmlformats.org/presentationml/2006/main">
  <p:tag name="AS_UNIQUEID" val="423"/>
</p:tagLst>
</file>

<file path=ppt/tags/tag144.xml><?xml version="1.0" encoding="utf-8"?>
<p:tagLst xmlns:a="http://schemas.openxmlformats.org/drawingml/2006/main" xmlns:r="http://schemas.openxmlformats.org/officeDocument/2006/relationships" xmlns:p="http://schemas.openxmlformats.org/presentationml/2006/main">
  <p:tag name="AS_UNIQUEID" val="424"/>
</p:tagLst>
</file>

<file path=ppt/tags/tag145.xml><?xml version="1.0" encoding="utf-8"?>
<p:tagLst xmlns:a="http://schemas.openxmlformats.org/drawingml/2006/main" xmlns:r="http://schemas.openxmlformats.org/officeDocument/2006/relationships" xmlns:p="http://schemas.openxmlformats.org/presentationml/2006/main">
  <p:tag name="AS_UNIQUEID" val="277"/>
</p:tagLst>
</file>

<file path=ppt/tags/tag146.xml><?xml version="1.0" encoding="utf-8"?>
<p:tagLst xmlns:a="http://schemas.openxmlformats.org/drawingml/2006/main" xmlns:r="http://schemas.openxmlformats.org/officeDocument/2006/relationships" xmlns:p="http://schemas.openxmlformats.org/presentationml/2006/main">
  <p:tag name="AS_UNIQUEID" val="278"/>
</p:tagLst>
</file>

<file path=ppt/tags/tag147.xml><?xml version="1.0" encoding="utf-8"?>
<p:tagLst xmlns:a="http://schemas.openxmlformats.org/drawingml/2006/main" xmlns:r="http://schemas.openxmlformats.org/officeDocument/2006/relationships" xmlns:p="http://schemas.openxmlformats.org/presentationml/2006/main">
  <p:tag name="AS_UNIQUEID" val="279"/>
</p:tagLst>
</file>

<file path=ppt/tags/tag148.xml><?xml version="1.0" encoding="utf-8"?>
<p:tagLst xmlns:a="http://schemas.openxmlformats.org/drawingml/2006/main" xmlns:r="http://schemas.openxmlformats.org/officeDocument/2006/relationships" xmlns:p="http://schemas.openxmlformats.org/presentationml/2006/main">
  <p:tag name="AS_UNIQUEID" val="280"/>
</p:tagLst>
</file>

<file path=ppt/tags/tag149.xml><?xml version="1.0" encoding="utf-8"?>
<p:tagLst xmlns:a="http://schemas.openxmlformats.org/drawingml/2006/main" xmlns:r="http://schemas.openxmlformats.org/officeDocument/2006/relationships" xmlns:p="http://schemas.openxmlformats.org/presentationml/2006/main">
  <p:tag name="AS_UNIQUEID" val="281"/>
</p:tagLst>
</file>

<file path=ppt/tags/tag15.xml><?xml version="1.0" encoding="utf-8"?>
<p:tagLst xmlns:a="http://schemas.openxmlformats.org/drawingml/2006/main" xmlns:r="http://schemas.openxmlformats.org/officeDocument/2006/relationships" xmlns:p="http://schemas.openxmlformats.org/presentationml/2006/main">
  <p:tag name="AS_UNIQUEID" val="245"/>
</p:tagLst>
</file>

<file path=ppt/tags/tag150.xml><?xml version="1.0" encoding="utf-8"?>
<p:tagLst xmlns:a="http://schemas.openxmlformats.org/drawingml/2006/main" xmlns:r="http://schemas.openxmlformats.org/officeDocument/2006/relationships" xmlns:p="http://schemas.openxmlformats.org/presentationml/2006/main">
  <p:tag name="AS_UNIQUEID" val="434"/>
</p:tagLst>
</file>

<file path=ppt/tags/tag151.xml><?xml version="1.0" encoding="utf-8"?>
<p:tagLst xmlns:a="http://schemas.openxmlformats.org/drawingml/2006/main" xmlns:r="http://schemas.openxmlformats.org/officeDocument/2006/relationships" xmlns:p="http://schemas.openxmlformats.org/presentationml/2006/main">
  <p:tag name="AS_UNIQUEID" val="435"/>
</p:tagLst>
</file>

<file path=ppt/tags/tag152.xml><?xml version="1.0" encoding="utf-8"?>
<p:tagLst xmlns:a="http://schemas.openxmlformats.org/drawingml/2006/main" xmlns:r="http://schemas.openxmlformats.org/officeDocument/2006/relationships" xmlns:p="http://schemas.openxmlformats.org/presentationml/2006/main">
  <p:tag name="AS_UNIQUEID" val="436"/>
</p:tagLst>
</file>

<file path=ppt/tags/tag153.xml><?xml version="1.0" encoding="utf-8"?>
<p:tagLst xmlns:a="http://schemas.openxmlformats.org/drawingml/2006/main" xmlns:r="http://schemas.openxmlformats.org/officeDocument/2006/relationships" xmlns:p="http://schemas.openxmlformats.org/presentationml/2006/main">
  <p:tag name="AS_UNIQUEID" val="277"/>
</p:tagLst>
</file>

<file path=ppt/tags/tag154.xml><?xml version="1.0" encoding="utf-8"?>
<p:tagLst xmlns:a="http://schemas.openxmlformats.org/drawingml/2006/main" xmlns:r="http://schemas.openxmlformats.org/officeDocument/2006/relationships" xmlns:p="http://schemas.openxmlformats.org/presentationml/2006/main">
  <p:tag name="AS_UNIQUEID" val="278"/>
</p:tagLst>
</file>

<file path=ppt/tags/tag155.xml><?xml version="1.0" encoding="utf-8"?>
<p:tagLst xmlns:a="http://schemas.openxmlformats.org/drawingml/2006/main" xmlns:r="http://schemas.openxmlformats.org/officeDocument/2006/relationships" xmlns:p="http://schemas.openxmlformats.org/presentationml/2006/main">
  <p:tag name="AS_UNIQUEID" val="279"/>
</p:tagLst>
</file>

<file path=ppt/tags/tag156.xml><?xml version="1.0" encoding="utf-8"?>
<p:tagLst xmlns:a="http://schemas.openxmlformats.org/drawingml/2006/main" xmlns:r="http://schemas.openxmlformats.org/officeDocument/2006/relationships" xmlns:p="http://schemas.openxmlformats.org/presentationml/2006/main">
  <p:tag name="AS_UNIQUEID" val="280"/>
</p:tagLst>
</file>

<file path=ppt/tags/tag157.xml><?xml version="1.0" encoding="utf-8"?>
<p:tagLst xmlns:a="http://schemas.openxmlformats.org/drawingml/2006/main" xmlns:r="http://schemas.openxmlformats.org/officeDocument/2006/relationships" xmlns:p="http://schemas.openxmlformats.org/presentationml/2006/main">
  <p:tag name="AS_UNIQUEID" val="281"/>
</p:tagLst>
</file>

<file path=ppt/tags/tag158.xml><?xml version="1.0" encoding="utf-8"?>
<p:tagLst xmlns:a="http://schemas.openxmlformats.org/drawingml/2006/main" xmlns:r="http://schemas.openxmlformats.org/officeDocument/2006/relationships" xmlns:p="http://schemas.openxmlformats.org/presentationml/2006/main">
  <p:tag name="AS_UNIQUEID" val="434"/>
</p:tagLst>
</file>

<file path=ppt/tags/tag159.xml><?xml version="1.0" encoding="utf-8"?>
<p:tagLst xmlns:a="http://schemas.openxmlformats.org/drawingml/2006/main" xmlns:r="http://schemas.openxmlformats.org/officeDocument/2006/relationships" xmlns:p="http://schemas.openxmlformats.org/presentationml/2006/main">
  <p:tag name="AS_UNIQUEID" val="435"/>
</p:tagLst>
</file>

<file path=ppt/tags/tag16.xml><?xml version="1.0" encoding="utf-8"?>
<p:tagLst xmlns:a="http://schemas.openxmlformats.org/drawingml/2006/main" xmlns:r="http://schemas.openxmlformats.org/officeDocument/2006/relationships" xmlns:p="http://schemas.openxmlformats.org/presentationml/2006/main">
  <p:tag name="AS_UNIQUEID" val="246"/>
</p:tagLst>
</file>

<file path=ppt/tags/tag160.xml><?xml version="1.0" encoding="utf-8"?>
<p:tagLst xmlns:a="http://schemas.openxmlformats.org/drawingml/2006/main" xmlns:r="http://schemas.openxmlformats.org/officeDocument/2006/relationships" xmlns:p="http://schemas.openxmlformats.org/presentationml/2006/main">
  <p:tag name="AS_UNIQUEID" val="436"/>
</p:tagLst>
</file>

<file path=ppt/tags/tag161.xml><?xml version="1.0" encoding="utf-8"?>
<p:tagLst xmlns:a="http://schemas.openxmlformats.org/drawingml/2006/main" xmlns:r="http://schemas.openxmlformats.org/officeDocument/2006/relationships" xmlns:p="http://schemas.openxmlformats.org/presentationml/2006/main">
  <p:tag name="AS_UNIQUEID" val="277"/>
</p:tagLst>
</file>

<file path=ppt/tags/tag162.xml><?xml version="1.0" encoding="utf-8"?>
<p:tagLst xmlns:a="http://schemas.openxmlformats.org/drawingml/2006/main" xmlns:r="http://schemas.openxmlformats.org/officeDocument/2006/relationships" xmlns:p="http://schemas.openxmlformats.org/presentationml/2006/main">
  <p:tag name="AS_UNIQUEID" val="278"/>
</p:tagLst>
</file>

<file path=ppt/tags/tag163.xml><?xml version="1.0" encoding="utf-8"?>
<p:tagLst xmlns:a="http://schemas.openxmlformats.org/drawingml/2006/main" xmlns:r="http://schemas.openxmlformats.org/officeDocument/2006/relationships" xmlns:p="http://schemas.openxmlformats.org/presentationml/2006/main">
  <p:tag name="AS_UNIQUEID" val="279"/>
</p:tagLst>
</file>

<file path=ppt/tags/tag164.xml><?xml version="1.0" encoding="utf-8"?>
<p:tagLst xmlns:a="http://schemas.openxmlformats.org/drawingml/2006/main" xmlns:r="http://schemas.openxmlformats.org/officeDocument/2006/relationships" xmlns:p="http://schemas.openxmlformats.org/presentationml/2006/main">
  <p:tag name="AS_UNIQUEID" val="280"/>
</p:tagLst>
</file>

<file path=ppt/tags/tag165.xml><?xml version="1.0" encoding="utf-8"?>
<p:tagLst xmlns:a="http://schemas.openxmlformats.org/drawingml/2006/main" xmlns:r="http://schemas.openxmlformats.org/officeDocument/2006/relationships" xmlns:p="http://schemas.openxmlformats.org/presentationml/2006/main">
  <p:tag name="AS_UNIQUEID" val="281"/>
</p:tagLst>
</file>

<file path=ppt/tags/tag166.xml><?xml version="1.0" encoding="utf-8"?>
<p:tagLst xmlns:a="http://schemas.openxmlformats.org/drawingml/2006/main" xmlns:r="http://schemas.openxmlformats.org/officeDocument/2006/relationships" xmlns:p="http://schemas.openxmlformats.org/presentationml/2006/main">
  <p:tag name="AS_UNIQUEID" val="434"/>
</p:tagLst>
</file>

<file path=ppt/tags/tag167.xml><?xml version="1.0" encoding="utf-8"?>
<p:tagLst xmlns:a="http://schemas.openxmlformats.org/drawingml/2006/main" xmlns:r="http://schemas.openxmlformats.org/officeDocument/2006/relationships" xmlns:p="http://schemas.openxmlformats.org/presentationml/2006/main">
  <p:tag name="AS_UNIQUEID" val="435"/>
</p:tagLst>
</file>

<file path=ppt/tags/tag168.xml><?xml version="1.0" encoding="utf-8"?>
<p:tagLst xmlns:a="http://schemas.openxmlformats.org/drawingml/2006/main" xmlns:r="http://schemas.openxmlformats.org/officeDocument/2006/relationships" xmlns:p="http://schemas.openxmlformats.org/presentationml/2006/main">
  <p:tag name="AS_UNIQUEID" val="436"/>
</p:tagLst>
</file>

<file path=ppt/tags/tag169.xml><?xml version="1.0" encoding="utf-8"?>
<p:tagLst xmlns:a="http://schemas.openxmlformats.org/drawingml/2006/main" xmlns:r="http://schemas.openxmlformats.org/officeDocument/2006/relationships" xmlns:p="http://schemas.openxmlformats.org/presentationml/2006/main">
  <p:tag name="AS_UNIQUEID" val="277"/>
</p:tagLst>
</file>

<file path=ppt/tags/tag17.xml><?xml version="1.0" encoding="utf-8"?>
<p:tagLst xmlns:a="http://schemas.openxmlformats.org/drawingml/2006/main" xmlns:r="http://schemas.openxmlformats.org/officeDocument/2006/relationships" xmlns:p="http://schemas.openxmlformats.org/presentationml/2006/main">
  <p:tag name="AS_UNIQUEID" val="247"/>
</p:tagLst>
</file>

<file path=ppt/tags/tag170.xml><?xml version="1.0" encoding="utf-8"?>
<p:tagLst xmlns:a="http://schemas.openxmlformats.org/drawingml/2006/main" xmlns:r="http://schemas.openxmlformats.org/officeDocument/2006/relationships" xmlns:p="http://schemas.openxmlformats.org/presentationml/2006/main">
  <p:tag name="AS_UNIQUEID" val="278"/>
</p:tagLst>
</file>

<file path=ppt/tags/tag171.xml><?xml version="1.0" encoding="utf-8"?>
<p:tagLst xmlns:a="http://schemas.openxmlformats.org/drawingml/2006/main" xmlns:r="http://schemas.openxmlformats.org/officeDocument/2006/relationships" xmlns:p="http://schemas.openxmlformats.org/presentationml/2006/main">
  <p:tag name="AS_UNIQUEID" val="279"/>
</p:tagLst>
</file>

<file path=ppt/tags/tag172.xml><?xml version="1.0" encoding="utf-8"?>
<p:tagLst xmlns:a="http://schemas.openxmlformats.org/drawingml/2006/main" xmlns:r="http://schemas.openxmlformats.org/officeDocument/2006/relationships" xmlns:p="http://schemas.openxmlformats.org/presentationml/2006/main">
  <p:tag name="AS_UNIQUEID" val="280"/>
</p:tagLst>
</file>

<file path=ppt/tags/tag173.xml><?xml version="1.0" encoding="utf-8"?>
<p:tagLst xmlns:a="http://schemas.openxmlformats.org/drawingml/2006/main" xmlns:r="http://schemas.openxmlformats.org/officeDocument/2006/relationships" xmlns:p="http://schemas.openxmlformats.org/presentationml/2006/main">
  <p:tag name="AS_UNIQUEID" val="281"/>
</p:tagLst>
</file>

<file path=ppt/tags/tag174.xml><?xml version="1.0" encoding="utf-8"?>
<p:tagLst xmlns:a="http://schemas.openxmlformats.org/drawingml/2006/main" xmlns:r="http://schemas.openxmlformats.org/officeDocument/2006/relationships" xmlns:p="http://schemas.openxmlformats.org/presentationml/2006/main">
  <p:tag name="AS_UNIQUEID" val="434"/>
</p:tagLst>
</file>

<file path=ppt/tags/tag175.xml><?xml version="1.0" encoding="utf-8"?>
<p:tagLst xmlns:a="http://schemas.openxmlformats.org/drawingml/2006/main" xmlns:r="http://schemas.openxmlformats.org/officeDocument/2006/relationships" xmlns:p="http://schemas.openxmlformats.org/presentationml/2006/main">
  <p:tag name="AS_UNIQUEID" val="435"/>
</p:tagLst>
</file>

<file path=ppt/tags/tag176.xml><?xml version="1.0" encoding="utf-8"?>
<p:tagLst xmlns:a="http://schemas.openxmlformats.org/drawingml/2006/main" xmlns:r="http://schemas.openxmlformats.org/officeDocument/2006/relationships" xmlns:p="http://schemas.openxmlformats.org/presentationml/2006/main">
  <p:tag name="AS_UNIQUEID" val="436"/>
</p:tagLst>
</file>

<file path=ppt/tags/tag177.xml><?xml version="1.0" encoding="utf-8"?>
<p:tagLst xmlns:a="http://schemas.openxmlformats.org/drawingml/2006/main" xmlns:r="http://schemas.openxmlformats.org/officeDocument/2006/relationships" xmlns:p="http://schemas.openxmlformats.org/presentationml/2006/main">
  <p:tag name="AS_UNIQUEID" val="277"/>
</p:tagLst>
</file>

<file path=ppt/tags/tag178.xml><?xml version="1.0" encoding="utf-8"?>
<p:tagLst xmlns:a="http://schemas.openxmlformats.org/drawingml/2006/main" xmlns:r="http://schemas.openxmlformats.org/officeDocument/2006/relationships" xmlns:p="http://schemas.openxmlformats.org/presentationml/2006/main">
  <p:tag name="AS_UNIQUEID" val="278"/>
</p:tagLst>
</file>

<file path=ppt/tags/tag179.xml><?xml version="1.0" encoding="utf-8"?>
<p:tagLst xmlns:a="http://schemas.openxmlformats.org/drawingml/2006/main" xmlns:r="http://schemas.openxmlformats.org/officeDocument/2006/relationships" xmlns:p="http://schemas.openxmlformats.org/presentationml/2006/main">
  <p:tag name="AS_UNIQUEID" val="279"/>
</p:tagLst>
</file>

<file path=ppt/tags/tag18.xml><?xml version="1.0" encoding="utf-8"?>
<p:tagLst xmlns:a="http://schemas.openxmlformats.org/drawingml/2006/main" xmlns:r="http://schemas.openxmlformats.org/officeDocument/2006/relationships" xmlns:p="http://schemas.openxmlformats.org/presentationml/2006/main">
  <p:tag name="AS_UNIQUEID" val="248"/>
</p:tagLst>
</file>

<file path=ppt/tags/tag180.xml><?xml version="1.0" encoding="utf-8"?>
<p:tagLst xmlns:a="http://schemas.openxmlformats.org/drawingml/2006/main" xmlns:r="http://schemas.openxmlformats.org/officeDocument/2006/relationships" xmlns:p="http://schemas.openxmlformats.org/presentationml/2006/main">
  <p:tag name="AS_UNIQUEID" val="280"/>
</p:tagLst>
</file>

<file path=ppt/tags/tag181.xml><?xml version="1.0" encoding="utf-8"?>
<p:tagLst xmlns:a="http://schemas.openxmlformats.org/drawingml/2006/main" xmlns:r="http://schemas.openxmlformats.org/officeDocument/2006/relationships" xmlns:p="http://schemas.openxmlformats.org/presentationml/2006/main">
  <p:tag name="AS_UNIQUEID" val="281"/>
</p:tagLst>
</file>

<file path=ppt/tags/tag182.xml><?xml version="1.0" encoding="utf-8"?>
<p:tagLst xmlns:a="http://schemas.openxmlformats.org/drawingml/2006/main" xmlns:r="http://schemas.openxmlformats.org/officeDocument/2006/relationships" xmlns:p="http://schemas.openxmlformats.org/presentationml/2006/main">
  <p:tag name="AS_UNIQUEID" val="434"/>
</p:tagLst>
</file>

<file path=ppt/tags/tag183.xml><?xml version="1.0" encoding="utf-8"?>
<p:tagLst xmlns:a="http://schemas.openxmlformats.org/drawingml/2006/main" xmlns:r="http://schemas.openxmlformats.org/officeDocument/2006/relationships" xmlns:p="http://schemas.openxmlformats.org/presentationml/2006/main">
  <p:tag name="AS_UNIQUEID" val="435"/>
</p:tagLst>
</file>

<file path=ppt/tags/tag184.xml><?xml version="1.0" encoding="utf-8"?>
<p:tagLst xmlns:a="http://schemas.openxmlformats.org/drawingml/2006/main" xmlns:r="http://schemas.openxmlformats.org/officeDocument/2006/relationships" xmlns:p="http://schemas.openxmlformats.org/presentationml/2006/main">
  <p:tag name="AS_UNIQUEID" val="436"/>
</p:tagLst>
</file>

<file path=ppt/tags/tag185.xml><?xml version="1.0" encoding="utf-8"?>
<p:tagLst xmlns:a="http://schemas.openxmlformats.org/drawingml/2006/main" xmlns:r="http://schemas.openxmlformats.org/officeDocument/2006/relationships" xmlns:p="http://schemas.openxmlformats.org/presentationml/2006/main">
  <p:tag name="AS_UNIQUEID" val="277"/>
</p:tagLst>
</file>

<file path=ppt/tags/tag186.xml><?xml version="1.0" encoding="utf-8"?>
<p:tagLst xmlns:a="http://schemas.openxmlformats.org/drawingml/2006/main" xmlns:r="http://schemas.openxmlformats.org/officeDocument/2006/relationships" xmlns:p="http://schemas.openxmlformats.org/presentationml/2006/main">
  <p:tag name="AS_UNIQUEID" val="278"/>
</p:tagLst>
</file>

<file path=ppt/tags/tag187.xml><?xml version="1.0" encoding="utf-8"?>
<p:tagLst xmlns:a="http://schemas.openxmlformats.org/drawingml/2006/main" xmlns:r="http://schemas.openxmlformats.org/officeDocument/2006/relationships" xmlns:p="http://schemas.openxmlformats.org/presentationml/2006/main">
  <p:tag name="AS_UNIQUEID" val="279"/>
</p:tagLst>
</file>

<file path=ppt/tags/tag188.xml><?xml version="1.0" encoding="utf-8"?>
<p:tagLst xmlns:a="http://schemas.openxmlformats.org/drawingml/2006/main" xmlns:r="http://schemas.openxmlformats.org/officeDocument/2006/relationships" xmlns:p="http://schemas.openxmlformats.org/presentationml/2006/main">
  <p:tag name="AS_UNIQUEID" val="280"/>
</p:tagLst>
</file>

<file path=ppt/tags/tag189.xml><?xml version="1.0" encoding="utf-8"?>
<p:tagLst xmlns:a="http://schemas.openxmlformats.org/drawingml/2006/main" xmlns:r="http://schemas.openxmlformats.org/officeDocument/2006/relationships" xmlns:p="http://schemas.openxmlformats.org/presentationml/2006/main">
  <p:tag name="AS_UNIQUEID" val="281"/>
</p:tagLst>
</file>

<file path=ppt/tags/tag19.xml><?xml version="1.0" encoding="utf-8"?>
<p:tagLst xmlns:a="http://schemas.openxmlformats.org/drawingml/2006/main" xmlns:r="http://schemas.openxmlformats.org/officeDocument/2006/relationships" xmlns:p="http://schemas.openxmlformats.org/presentationml/2006/main">
  <p:tag name="AS_UNIQUEID" val="249"/>
</p:tagLst>
</file>

<file path=ppt/tags/tag190.xml><?xml version="1.0" encoding="utf-8"?>
<p:tagLst xmlns:a="http://schemas.openxmlformats.org/drawingml/2006/main" xmlns:r="http://schemas.openxmlformats.org/officeDocument/2006/relationships" xmlns:p="http://schemas.openxmlformats.org/presentationml/2006/main">
  <p:tag name="AS_UNIQUEID" val="434"/>
</p:tagLst>
</file>

<file path=ppt/tags/tag191.xml><?xml version="1.0" encoding="utf-8"?>
<p:tagLst xmlns:a="http://schemas.openxmlformats.org/drawingml/2006/main" xmlns:r="http://schemas.openxmlformats.org/officeDocument/2006/relationships" xmlns:p="http://schemas.openxmlformats.org/presentationml/2006/main">
  <p:tag name="AS_UNIQUEID" val="435"/>
</p:tagLst>
</file>

<file path=ppt/tags/tag192.xml><?xml version="1.0" encoding="utf-8"?>
<p:tagLst xmlns:a="http://schemas.openxmlformats.org/drawingml/2006/main" xmlns:r="http://schemas.openxmlformats.org/officeDocument/2006/relationships" xmlns:p="http://schemas.openxmlformats.org/presentationml/2006/main">
  <p:tag name="AS_UNIQUEID" val="436"/>
</p:tagLst>
</file>

<file path=ppt/tags/tag193.xml><?xml version="1.0" encoding="utf-8"?>
<p:tagLst xmlns:a="http://schemas.openxmlformats.org/drawingml/2006/main" xmlns:r="http://schemas.openxmlformats.org/officeDocument/2006/relationships" xmlns:p="http://schemas.openxmlformats.org/presentationml/2006/main">
  <p:tag name="AS_UNIQUEID" val="277"/>
</p:tagLst>
</file>

<file path=ppt/tags/tag194.xml><?xml version="1.0" encoding="utf-8"?>
<p:tagLst xmlns:a="http://schemas.openxmlformats.org/drawingml/2006/main" xmlns:r="http://schemas.openxmlformats.org/officeDocument/2006/relationships" xmlns:p="http://schemas.openxmlformats.org/presentationml/2006/main">
  <p:tag name="AS_UNIQUEID" val="278"/>
</p:tagLst>
</file>

<file path=ppt/tags/tag195.xml><?xml version="1.0" encoding="utf-8"?>
<p:tagLst xmlns:a="http://schemas.openxmlformats.org/drawingml/2006/main" xmlns:r="http://schemas.openxmlformats.org/officeDocument/2006/relationships" xmlns:p="http://schemas.openxmlformats.org/presentationml/2006/main">
  <p:tag name="AS_UNIQUEID" val="279"/>
</p:tagLst>
</file>

<file path=ppt/tags/tag196.xml><?xml version="1.0" encoding="utf-8"?>
<p:tagLst xmlns:a="http://schemas.openxmlformats.org/drawingml/2006/main" xmlns:r="http://schemas.openxmlformats.org/officeDocument/2006/relationships" xmlns:p="http://schemas.openxmlformats.org/presentationml/2006/main">
  <p:tag name="AS_UNIQUEID" val="280"/>
</p:tagLst>
</file>

<file path=ppt/tags/tag197.xml><?xml version="1.0" encoding="utf-8"?>
<p:tagLst xmlns:a="http://schemas.openxmlformats.org/drawingml/2006/main" xmlns:r="http://schemas.openxmlformats.org/officeDocument/2006/relationships" xmlns:p="http://schemas.openxmlformats.org/presentationml/2006/main">
  <p:tag name="AS_UNIQUEID" val="281"/>
</p:tagLst>
</file>

<file path=ppt/tags/tag198.xml><?xml version="1.0" encoding="utf-8"?>
<p:tagLst xmlns:a="http://schemas.openxmlformats.org/drawingml/2006/main" xmlns:r="http://schemas.openxmlformats.org/officeDocument/2006/relationships" xmlns:p="http://schemas.openxmlformats.org/presentationml/2006/main">
  <p:tag name="AS_UNIQUEID" val="434"/>
</p:tagLst>
</file>

<file path=ppt/tags/tag199.xml><?xml version="1.0" encoding="utf-8"?>
<p:tagLst xmlns:a="http://schemas.openxmlformats.org/drawingml/2006/main" xmlns:r="http://schemas.openxmlformats.org/officeDocument/2006/relationships" xmlns:p="http://schemas.openxmlformats.org/presentationml/2006/main">
  <p:tag name="AS_UNIQUEID" val="435"/>
</p:tagLst>
</file>

<file path=ppt/tags/tag2.xml><?xml version="1.0" encoding="utf-8"?>
<p:tagLst xmlns:a="http://schemas.openxmlformats.org/drawingml/2006/main" xmlns:r="http://schemas.openxmlformats.org/officeDocument/2006/relationships" xmlns:p="http://schemas.openxmlformats.org/presentationml/2006/main">
  <p:tag name="AS_UNIQUEID" val="6"/>
</p:tagLst>
</file>

<file path=ppt/tags/tag20.xml><?xml version="1.0" encoding="utf-8"?>
<p:tagLst xmlns:a="http://schemas.openxmlformats.org/drawingml/2006/main" xmlns:r="http://schemas.openxmlformats.org/officeDocument/2006/relationships" xmlns:p="http://schemas.openxmlformats.org/presentationml/2006/main">
  <p:tag name="AS_UNIQUEID" val="250"/>
</p:tagLst>
</file>

<file path=ppt/tags/tag200.xml><?xml version="1.0" encoding="utf-8"?>
<p:tagLst xmlns:a="http://schemas.openxmlformats.org/drawingml/2006/main" xmlns:r="http://schemas.openxmlformats.org/officeDocument/2006/relationships" xmlns:p="http://schemas.openxmlformats.org/presentationml/2006/main">
  <p:tag name="AS_UNIQUEID" val="436"/>
</p:tagLst>
</file>

<file path=ppt/tags/tag201.xml><?xml version="1.0" encoding="utf-8"?>
<p:tagLst xmlns:a="http://schemas.openxmlformats.org/drawingml/2006/main" xmlns:r="http://schemas.openxmlformats.org/officeDocument/2006/relationships" xmlns:p="http://schemas.openxmlformats.org/presentationml/2006/main">
  <p:tag name="AS_UNIQUEID" val="339"/>
</p:tagLst>
</file>

<file path=ppt/tags/tag202.xml><?xml version="1.0" encoding="utf-8"?>
<p:tagLst xmlns:a="http://schemas.openxmlformats.org/drawingml/2006/main" xmlns:r="http://schemas.openxmlformats.org/officeDocument/2006/relationships" xmlns:p="http://schemas.openxmlformats.org/presentationml/2006/main">
  <p:tag name="AS_UNIQUEID" val="340"/>
</p:tagLst>
</file>

<file path=ppt/tags/tag203.xml><?xml version="1.0" encoding="utf-8"?>
<p:tagLst xmlns:a="http://schemas.openxmlformats.org/drawingml/2006/main" xmlns:r="http://schemas.openxmlformats.org/officeDocument/2006/relationships" xmlns:p="http://schemas.openxmlformats.org/presentationml/2006/main">
  <p:tag name="AS_UNIQUEID" val="1009"/>
</p:tagLst>
</file>

<file path=ppt/tags/tag204.xml><?xml version="1.0" encoding="utf-8"?>
<p:tagLst xmlns:a="http://schemas.openxmlformats.org/drawingml/2006/main" xmlns:r="http://schemas.openxmlformats.org/officeDocument/2006/relationships" xmlns:p="http://schemas.openxmlformats.org/presentationml/2006/main">
  <p:tag name="AS_UNIQUEID" val="497"/>
</p:tagLst>
</file>

<file path=ppt/tags/tag205.xml><?xml version="1.0" encoding="utf-8"?>
<p:tagLst xmlns:a="http://schemas.openxmlformats.org/drawingml/2006/main" xmlns:r="http://schemas.openxmlformats.org/officeDocument/2006/relationships" xmlns:p="http://schemas.openxmlformats.org/presentationml/2006/main">
  <p:tag name="AS_UNIQUEID" val="498"/>
</p:tagLst>
</file>

<file path=ppt/tags/tag206.xml><?xml version="1.0" encoding="utf-8"?>
<p:tagLst xmlns:a="http://schemas.openxmlformats.org/drawingml/2006/main" xmlns:r="http://schemas.openxmlformats.org/officeDocument/2006/relationships" xmlns:p="http://schemas.openxmlformats.org/presentationml/2006/main">
  <p:tag name="AS_UNIQUEID" val="499"/>
</p:tagLst>
</file>

<file path=ppt/tags/tag207.xml><?xml version="1.0" encoding="utf-8"?>
<p:tagLst xmlns:a="http://schemas.openxmlformats.org/drawingml/2006/main" xmlns:r="http://schemas.openxmlformats.org/officeDocument/2006/relationships" xmlns:p="http://schemas.openxmlformats.org/presentationml/2006/main">
  <p:tag name="AS_UNIQUEID" val="349"/>
</p:tagLst>
</file>

<file path=ppt/tags/tag208.xml><?xml version="1.0" encoding="utf-8"?>
<p:tagLst xmlns:a="http://schemas.openxmlformats.org/drawingml/2006/main" xmlns:r="http://schemas.openxmlformats.org/officeDocument/2006/relationships" xmlns:p="http://schemas.openxmlformats.org/presentationml/2006/main">
  <p:tag name="AS_UNIQUEID" val="350"/>
</p:tagLst>
</file>

<file path=ppt/tags/tag209.xml><?xml version="1.0" encoding="utf-8"?>
<p:tagLst xmlns:a="http://schemas.openxmlformats.org/drawingml/2006/main" xmlns:r="http://schemas.openxmlformats.org/officeDocument/2006/relationships" xmlns:p="http://schemas.openxmlformats.org/presentationml/2006/main">
  <p:tag name="AS_UNIQUEID" val="281"/>
</p:tagLst>
</file>

<file path=ppt/tags/tag21.xml><?xml version="1.0" encoding="utf-8"?>
<p:tagLst xmlns:a="http://schemas.openxmlformats.org/drawingml/2006/main" xmlns:r="http://schemas.openxmlformats.org/officeDocument/2006/relationships" xmlns:p="http://schemas.openxmlformats.org/presentationml/2006/main">
  <p:tag name="AS_UNIQUEID" val="251"/>
</p:tagLst>
</file>

<file path=ppt/tags/tag210.xml><?xml version="1.0" encoding="utf-8"?>
<p:tagLst xmlns:a="http://schemas.openxmlformats.org/drawingml/2006/main" xmlns:r="http://schemas.openxmlformats.org/officeDocument/2006/relationships" xmlns:p="http://schemas.openxmlformats.org/presentationml/2006/main">
  <p:tag name="AS_UNIQUEID" val="503"/>
</p:tagLst>
</file>

<file path=ppt/tags/tag211.xml><?xml version="1.0" encoding="utf-8"?>
<p:tagLst xmlns:a="http://schemas.openxmlformats.org/drawingml/2006/main" xmlns:r="http://schemas.openxmlformats.org/officeDocument/2006/relationships" xmlns:p="http://schemas.openxmlformats.org/presentationml/2006/main">
  <p:tag name="AS_UNIQUEID" val="504"/>
</p:tagLst>
</file>

<file path=ppt/tags/tag212.xml><?xml version="1.0" encoding="utf-8"?>
<p:tagLst xmlns:a="http://schemas.openxmlformats.org/drawingml/2006/main" xmlns:r="http://schemas.openxmlformats.org/officeDocument/2006/relationships" xmlns:p="http://schemas.openxmlformats.org/presentationml/2006/main">
  <p:tag name="AS_UNIQUEID" val="505"/>
</p:tagLst>
</file>

<file path=ppt/tags/tag213.xml><?xml version="1.0" encoding="utf-8"?>
<p:tagLst xmlns:a="http://schemas.openxmlformats.org/drawingml/2006/main" xmlns:r="http://schemas.openxmlformats.org/officeDocument/2006/relationships" xmlns:p="http://schemas.openxmlformats.org/presentationml/2006/main">
  <p:tag name="AS_UNIQUEID" val="873"/>
</p:tagLst>
</file>

<file path=ppt/tags/tag214.xml><?xml version="1.0" encoding="utf-8"?>
<p:tagLst xmlns:a="http://schemas.openxmlformats.org/drawingml/2006/main" xmlns:r="http://schemas.openxmlformats.org/officeDocument/2006/relationships" xmlns:p="http://schemas.openxmlformats.org/presentationml/2006/main">
  <p:tag name="AS_UNIQUEID" val="874"/>
</p:tagLst>
</file>

<file path=ppt/tags/tag215.xml><?xml version="1.0" encoding="utf-8"?>
<p:tagLst xmlns:a="http://schemas.openxmlformats.org/drawingml/2006/main" xmlns:r="http://schemas.openxmlformats.org/officeDocument/2006/relationships" xmlns:p="http://schemas.openxmlformats.org/presentationml/2006/main">
  <p:tag name="AS_UNIQUEID" val="281"/>
</p:tagLst>
</file>

<file path=ppt/tags/tag216.xml><?xml version="1.0" encoding="utf-8"?>
<p:tagLst xmlns:a="http://schemas.openxmlformats.org/drawingml/2006/main" xmlns:r="http://schemas.openxmlformats.org/officeDocument/2006/relationships" xmlns:p="http://schemas.openxmlformats.org/presentationml/2006/main">
  <p:tag name="AS_UNIQUEID" val="875"/>
</p:tagLst>
</file>

<file path=ppt/tags/tag217.xml><?xml version="1.0" encoding="utf-8"?>
<p:tagLst xmlns:a="http://schemas.openxmlformats.org/drawingml/2006/main" xmlns:r="http://schemas.openxmlformats.org/officeDocument/2006/relationships" xmlns:p="http://schemas.openxmlformats.org/presentationml/2006/main">
  <p:tag name="AS_UNIQUEID" val="876"/>
</p:tagLst>
</file>

<file path=ppt/tags/tag218.xml><?xml version="1.0" encoding="utf-8"?>
<p:tagLst xmlns:a="http://schemas.openxmlformats.org/drawingml/2006/main" xmlns:r="http://schemas.openxmlformats.org/officeDocument/2006/relationships" xmlns:p="http://schemas.openxmlformats.org/presentationml/2006/main">
  <p:tag name="AS_UNIQUEID" val="877"/>
</p:tagLst>
</file>

<file path=ppt/tags/tag22.xml><?xml version="1.0" encoding="utf-8"?>
<p:tagLst xmlns:a="http://schemas.openxmlformats.org/drawingml/2006/main" xmlns:r="http://schemas.openxmlformats.org/officeDocument/2006/relationships" xmlns:p="http://schemas.openxmlformats.org/presentationml/2006/main">
  <p:tag name="AS_UNIQUEID" val="252"/>
</p:tagLst>
</file>

<file path=ppt/tags/tag23.xml><?xml version="1.0" encoding="utf-8"?>
<p:tagLst xmlns:a="http://schemas.openxmlformats.org/drawingml/2006/main" xmlns:r="http://schemas.openxmlformats.org/officeDocument/2006/relationships" xmlns:p="http://schemas.openxmlformats.org/presentationml/2006/main">
  <p:tag name="AS_UNIQUEID" val="253"/>
</p:tagLst>
</file>

<file path=ppt/tags/tag24.xml><?xml version="1.0" encoding="utf-8"?>
<p:tagLst xmlns:a="http://schemas.openxmlformats.org/drawingml/2006/main" xmlns:r="http://schemas.openxmlformats.org/officeDocument/2006/relationships" xmlns:p="http://schemas.openxmlformats.org/presentationml/2006/main">
  <p:tag name="AS_UNIQUEID" val="413"/>
</p:tagLst>
</file>

<file path=ppt/tags/tag25.xml><?xml version="1.0" encoding="utf-8"?>
<p:tagLst xmlns:a="http://schemas.openxmlformats.org/drawingml/2006/main" xmlns:r="http://schemas.openxmlformats.org/officeDocument/2006/relationships" xmlns:p="http://schemas.openxmlformats.org/presentationml/2006/main">
  <p:tag name="AS_UNIQUEID" val="414"/>
</p:tagLst>
</file>

<file path=ppt/tags/tag26.xml><?xml version="1.0" encoding="utf-8"?>
<p:tagLst xmlns:a="http://schemas.openxmlformats.org/drawingml/2006/main" xmlns:r="http://schemas.openxmlformats.org/officeDocument/2006/relationships" xmlns:p="http://schemas.openxmlformats.org/presentationml/2006/main">
  <p:tag name="AS_UNIQUEID" val="415"/>
</p:tagLst>
</file>

<file path=ppt/tags/tag27.xml><?xml version="1.0" encoding="utf-8"?>
<p:tagLst xmlns:a="http://schemas.openxmlformats.org/drawingml/2006/main" xmlns:r="http://schemas.openxmlformats.org/officeDocument/2006/relationships" xmlns:p="http://schemas.openxmlformats.org/presentationml/2006/main">
  <p:tag name="AS_UNIQUEID" val="241"/>
</p:tagLst>
</file>

<file path=ppt/tags/tag28.xml><?xml version="1.0" encoding="utf-8"?>
<p:tagLst xmlns:a="http://schemas.openxmlformats.org/drawingml/2006/main" xmlns:r="http://schemas.openxmlformats.org/officeDocument/2006/relationships" xmlns:p="http://schemas.openxmlformats.org/presentationml/2006/main">
  <p:tag name="AS_UNIQUEID" val="242"/>
</p:tagLst>
</file>

<file path=ppt/tags/tag29.xml><?xml version="1.0" encoding="utf-8"?>
<p:tagLst xmlns:a="http://schemas.openxmlformats.org/drawingml/2006/main" xmlns:r="http://schemas.openxmlformats.org/officeDocument/2006/relationships" xmlns:p="http://schemas.openxmlformats.org/presentationml/2006/main">
  <p:tag name="AS_UNIQUEID" val="243"/>
</p:tagLst>
</file>

<file path=ppt/tags/tag3.xml><?xml version="1.0" encoding="utf-8"?>
<p:tagLst xmlns:a="http://schemas.openxmlformats.org/drawingml/2006/main" xmlns:r="http://schemas.openxmlformats.org/officeDocument/2006/relationships" xmlns:p="http://schemas.openxmlformats.org/presentationml/2006/main">
  <p:tag name="AS_UNIQUEID" val="7"/>
</p:tagLst>
</file>

<file path=ppt/tags/tag30.xml><?xml version="1.0" encoding="utf-8"?>
<p:tagLst xmlns:a="http://schemas.openxmlformats.org/drawingml/2006/main" xmlns:r="http://schemas.openxmlformats.org/officeDocument/2006/relationships" xmlns:p="http://schemas.openxmlformats.org/presentationml/2006/main">
  <p:tag name="AS_UNIQUEID" val="244"/>
</p:tagLst>
</file>

<file path=ppt/tags/tag31.xml><?xml version="1.0" encoding="utf-8"?>
<p:tagLst xmlns:a="http://schemas.openxmlformats.org/drawingml/2006/main" xmlns:r="http://schemas.openxmlformats.org/officeDocument/2006/relationships" xmlns:p="http://schemas.openxmlformats.org/presentationml/2006/main">
  <p:tag name="AS_UNIQUEID" val="245"/>
</p:tagLst>
</file>

<file path=ppt/tags/tag32.xml><?xml version="1.0" encoding="utf-8"?>
<p:tagLst xmlns:a="http://schemas.openxmlformats.org/drawingml/2006/main" xmlns:r="http://schemas.openxmlformats.org/officeDocument/2006/relationships" xmlns:p="http://schemas.openxmlformats.org/presentationml/2006/main">
  <p:tag name="AS_UNIQUEID" val="246"/>
</p:tagLst>
</file>

<file path=ppt/tags/tag33.xml><?xml version="1.0" encoding="utf-8"?>
<p:tagLst xmlns:a="http://schemas.openxmlformats.org/drawingml/2006/main" xmlns:r="http://schemas.openxmlformats.org/officeDocument/2006/relationships" xmlns:p="http://schemas.openxmlformats.org/presentationml/2006/main">
  <p:tag name="AS_UNIQUEID" val="247"/>
</p:tagLst>
</file>

<file path=ppt/tags/tag34.xml><?xml version="1.0" encoding="utf-8"?>
<p:tagLst xmlns:a="http://schemas.openxmlformats.org/drawingml/2006/main" xmlns:r="http://schemas.openxmlformats.org/officeDocument/2006/relationships" xmlns:p="http://schemas.openxmlformats.org/presentationml/2006/main">
  <p:tag name="AS_UNIQUEID" val="248"/>
</p:tagLst>
</file>

<file path=ppt/tags/tag35.xml><?xml version="1.0" encoding="utf-8"?>
<p:tagLst xmlns:a="http://schemas.openxmlformats.org/drawingml/2006/main" xmlns:r="http://schemas.openxmlformats.org/officeDocument/2006/relationships" xmlns:p="http://schemas.openxmlformats.org/presentationml/2006/main">
  <p:tag name="AS_UNIQUEID" val="249"/>
</p:tagLst>
</file>

<file path=ppt/tags/tag36.xml><?xml version="1.0" encoding="utf-8"?>
<p:tagLst xmlns:a="http://schemas.openxmlformats.org/drawingml/2006/main" xmlns:r="http://schemas.openxmlformats.org/officeDocument/2006/relationships" xmlns:p="http://schemas.openxmlformats.org/presentationml/2006/main">
  <p:tag name="AS_UNIQUEID" val="250"/>
</p:tagLst>
</file>

<file path=ppt/tags/tag37.xml><?xml version="1.0" encoding="utf-8"?>
<p:tagLst xmlns:a="http://schemas.openxmlformats.org/drawingml/2006/main" xmlns:r="http://schemas.openxmlformats.org/officeDocument/2006/relationships" xmlns:p="http://schemas.openxmlformats.org/presentationml/2006/main">
  <p:tag name="AS_UNIQUEID" val="251"/>
</p:tagLst>
</file>

<file path=ppt/tags/tag38.xml><?xml version="1.0" encoding="utf-8"?>
<p:tagLst xmlns:a="http://schemas.openxmlformats.org/drawingml/2006/main" xmlns:r="http://schemas.openxmlformats.org/officeDocument/2006/relationships" xmlns:p="http://schemas.openxmlformats.org/presentationml/2006/main">
  <p:tag name="AS_UNIQUEID" val="252"/>
</p:tagLst>
</file>

<file path=ppt/tags/tag39.xml><?xml version="1.0" encoding="utf-8"?>
<p:tagLst xmlns:a="http://schemas.openxmlformats.org/drawingml/2006/main" xmlns:r="http://schemas.openxmlformats.org/officeDocument/2006/relationships" xmlns:p="http://schemas.openxmlformats.org/presentationml/2006/main">
  <p:tag name="AS_UNIQUEID" val="253"/>
</p:tagLst>
</file>

<file path=ppt/tags/tag4.xml><?xml version="1.0" encoding="utf-8"?>
<p:tagLst xmlns:a="http://schemas.openxmlformats.org/drawingml/2006/main" xmlns:r="http://schemas.openxmlformats.org/officeDocument/2006/relationships" xmlns:p="http://schemas.openxmlformats.org/presentationml/2006/main">
  <p:tag name="AS_UNIQUEID" val="67"/>
</p:tagLst>
</file>

<file path=ppt/tags/tag40.xml><?xml version="1.0" encoding="utf-8"?>
<p:tagLst xmlns:a="http://schemas.openxmlformats.org/drawingml/2006/main" xmlns:r="http://schemas.openxmlformats.org/officeDocument/2006/relationships" xmlns:p="http://schemas.openxmlformats.org/presentationml/2006/main">
  <p:tag name="AS_UNIQUEID" val="413"/>
</p:tagLst>
</file>

<file path=ppt/tags/tag41.xml><?xml version="1.0" encoding="utf-8"?>
<p:tagLst xmlns:a="http://schemas.openxmlformats.org/drawingml/2006/main" xmlns:r="http://schemas.openxmlformats.org/officeDocument/2006/relationships" xmlns:p="http://schemas.openxmlformats.org/presentationml/2006/main">
  <p:tag name="AS_UNIQUEID" val="414"/>
</p:tagLst>
</file>

<file path=ppt/tags/tag42.xml><?xml version="1.0" encoding="utf-8"?>
<p:tagLst xmlns:a="http://schemas.openxmlformats.org/drawingml/2006/main" xmlns:r="http://schemas.openxmlformats.org/officeDocument/2006/relationships" xmlns:p="http://schemas.openxmlformats.org/presentationml/2006/main">
  <p:tag name="AS_UNIQUEID" val="415"/>
</p:tagLst>
</file>

<file path=ppt/tags/tag43.xml><?xml version="1.0" encoding="utf-8"?>
<p:tagLst xmlns:a="http://schemas.openxmlformats.org/drawingml/2006/main" xmlns:r="http://schemas.openxmlformats.org/officeDocument/2006/relationships" xmlns:p="http://schemas.openxmlformats.org/presentationml/2006/main">
  <p:tag name="AS_UNIQUEID" val="241"/>
</p:tagLst>
</file>

<file path=ppt/tags/tag44.xml><?xml version="1.0" encoding="utf-8"?>
<p:tagLst xmlns:a="http://schemas.openxmlformats.org/drawingml/2006/main" xmlns:r="http://schemas.openxmlformats.org/officeDocument/2006/relationships" xmlns:p="http://schemas.openxmlformats.org/presentationml/2006/main">
  <p:tag name="AS_UNIQUEID" val="242"/>
</p:tagLst>
</file>

<file path=ppt/tags/tag45.xml><?xml version="1.0" encoding="utf-8"?>
<p:tagLst xmlns:a="http://schemas.openxmlformats.org/drawingml/2006/main" xmlns:r="http://schemas.openxmlformats.org/officeDocument/2006/relationships" xmlns:p="http://schemas.openxmlformats.org/presentationml/2006/main">
  <p:tag name="AS_UNIQUEID" val="243"/>
</p:tagLst>
</file>

<file path=ppt/tags/tag46.xml><?xml version="1.0" encoding="utf-8"?>
<p:tagLst xmlns:a="http://schemas.openxmlformats.org/drawingml/2006/main" xmlns:r="http://schemas.openxmlformats.org/officeDocument/2006/relationships" xmlns:p="http://schemas.openxmlformats.org/presentationml/2006/main">
  <p:tag name="AS_UNIQUEID" val="244"/>
</p:tagLst>
</file>

<file path=ppt/tags/tag47.xml><?xml version="1.0" encoding="utf-8"?>
<p:tagLst xmlns:a="http://schemas.openxmlformats.org/drawingml/2006/main" xmlns:r="http://schemas.openxmlformats.org/officeDocument/2006/relationships" xmlns:p="http://schemas.openxmlformats.org/presentationml/2006/main">
  <p:tag name="AS_UNIQUEID" val="245"/>
</p:tagLst>
</file>

<file path=ppt/tags/tag48.xml><?xml version="1.0" encoding="utf-8"?>
<p:tagLst xmlns:a="http://schemas.openxmlformats.org/drawingml/2006/main" xmlns:r="http://schemas.openxmlformats.org/officeDocument/2006/relationships" xmlns:p="http://schemas.openxmlformats.org/presentationml/2006/main">
  <p:tag name="AS_UNIQUEID" val="246"/>
</p:tagLst>
</file>

<file path=ppt/tags/tag49.xml><?xml version="1.0" encoding="utf-8"?>
<p:tagLst xmlns:a="http://schemas.openxmlformats.org/drawingml/2006/main" xmlns:r="http://schemas.openxmlformats.org/officeDocument/2006/relationships" xmlns:p="http://schemas.openxmlformats.org/presentationml/2006/main">
  <p:tag name="AS_UNIQUEID" val="247"/>
</p:tagLst>
</file>

<file path=ppt/tags/tag5.xml><?xml version="1.0" encoding="utf-8"?>
<p:tagLst xmlns:a="http://schemas.openxmlformats.org/drawingml/2006/main" xmlns:r="http://schemas.openxmlformats.org/officeDocument/2006/relationships" xmlns:p="http://schemas.openxmlformats.org/presentationml/2006/main">
  <p:tag name="AS_UNIQUEID" val="68"/>
</p:tagLst>
</file>

<file path=ppt/tags/tag50.xml><?xml version="1.0" encoding="utf-8"?>
<p:tagLst xmlns:a="http://schemas.openxmlformats.org/drawingml/2006/main" xmlns:r="http://schemas.openxmlformats.org/officeDocument/2006/relationships" xmlns:p="http://schemas.openxmlformats.org/presentationml/2006/main">
  <p:tag name="AS_UNIQUEID" val="248"/>
</p:tagLst>
</file>

<file path=ppt/tags/tag51.xml><?xml version="1.0" encoding="utf-8"?>
<p:tagLst xmlns:a="http://schemas.openxmlformats.org/drawingml/2006/main" xmlns:r="http://schemas.openxmlformats.org/officeDocument/2006/relationships" xmlns:p="http://schemas.openxmlformats.org/presentationml/2006/main">
  <p:tag name="AS_UNIQUEID" val="249"/>
</p:tagLst>
</file>

<file path=ppt/tags/tag52.xml><?xml version="1.0" encoding="utf-8"?>
<p:tagLst xmlns:a="http://schemas.openxmlformats.org/drawingml/2006/main" xmlns:r="http://schemas.openxmlformats.org/officeDocument/2006/relationships" xmlns:p="http://schemas.openxmlformats.org/presentationml/2006/main">
  <p:tag name="AS_UNIQUEID" val="250"/>
</p:tagLst>
</file>

<file path=ppt/tags/tag53.xml><?xml version="1.0" encoding="utf-8"?>
<p:tagLst xmlns:a="http://schemas.openxmlformats.org/drawingml/2006/main" xmlns:r="http://schemas.openxmlformats.org/officeDocument/2006/relationships" xmlns:p="http://schemas.openxmlformats.org/presentationml/2006/main">
  <p:tag name="AS_UNIQUEID" val="251"/>
</p:tagLst>
</file>

<file path=ppt/tags/tag54.xml><?xml version="1.0" encoding="utf-8"?>
<p:tagLst xmlns:a="http://schemas.openxmlformats.org/drawingml/2006/main" xmlns:r="http://schemas.openxmlformats.org/officeDocument/2006/relationships" xmlns:p="http://schemas.openxmlformats.org/presentationml/2006/main">
  <p:tag name="AS_UNIQUEID" val="252"/>
</p:tagLst>
</file>

<file path=ppt/tags/tag55.xml><?xml version="1.0" encoding="utf-8"?>
<p:tagLst xmlns:a="http://schemas.openxmlformats.org/drawingml/2006/main" xmlns:r="http://schemas.openxmlformats.org/officeDocument/2006/relationships" xmlns:p="http://schemas.openxmlformats.org/presentationml/2006/main">
  <p:tag name="AS_UNIQUEID" val="253"/>
</p:tagLst>
</file>

<file path=ppt/tags/tag56.xml><?xml version="1.0" encoding="utf-8"?>
<p:tagLst xmlns:a="http://schemas.openxmlformats.org/drawingml/2006/main" xmlns:r="http://schemas.openxmlformats.org/officeDocument/2006/relationships" xmlns:p="http://schemas.openxmlformats.org/presentationml/2006/main">
  <p:tag name="AS_UNIQUEID" val="413"/>
</p:tagLst>
</file>

<file path=ppt/tags/tag57.xml><?xml version="1.0" encoding="utf-8"?>
<p:tagLst xmlns:a="http://schemas.openxmlformats.org/drawingml/2006/main" xmlns:r="http://schemas.openxmlformats.org/officeDocument/2006/relationships" xmlns:p="http://schemas.openxmlformats.org/presentationml/2006/main">
  <p:tag name="AS_UNIQUEID" val="414"/>
</p:tagLst>
</file>

<file path=ppt/tags/tag58.xml><?xml version="1.0" encoding="utf-8"?>
<p:tagLst xmlns:a="http://schemas.openxmlformats.org/drawingml/2006/main" xmlns:r="http://schemas.openxmlformats.org/officeDocument/2006/relationships" xmlns:p="http://schemas.openxmlformats.org/presentationml/2006/main">
  <p:tag name="AS_UNIQUEID" val="415"/>
</p:tagLst>
</file>

<file path=ppt/tags/tag59.xml><?xml version="1.0" encoding="utf-8"?>
<p:tagLst xmlns:a="http://schemas.openxmlformats.org/drawingml/2006/main" xmlns:r="http://schemas.openxmlformats.org/officeDocument/2006/relationships" xmlns:p="http://schemas.openxmlformats.org/presentationml/2006/main">
  <p:tag name="AS_UNIQUEID" val="258"/>
</p:tagLst>
</file>

<file path=ppt/tags/tag6.xml><?xml version="1.0" encoding="utf-8"?>
<p:tagLst xmlns:a="http://schemas.openxmlformats.org/drawingml/2006/main" xmlns:r="http://schemas.openxmlformats.org/officeDocument/2006/relationships" xmlns:p="http://schemas.openxmlformats.org/presentationml/2006/main">
  <p:tag name="AS_UNIQUEID" val="238"/>
</p:tagLst>
</file>

<file path=ppt/tags/tag60.xml><?xml version="1.0" encoding="utf-8"?>
<p:tagLst xmlns:a="http://schemas.openxmlformats.org/drawingml/2006/main" xmlns:r="http://schemas.openxmlformats.org/officeDocument/2006/relationships" xmlns:p="http://schemas.openxmlformats.org/presentationml/2006/main">
  <p:tag name="AS_UNIQUEID" val="259"/>
</p:tagLst>
</file>

<file path=ppt/tags/tag61.xml><?xml version="1.0" encoding="utf-8"?>
<p:tagLst xmlns:a="http://schemas.openxmlformats.org/drawingml/2006/main" xmlns:r="http://schemas.openxmlformats.org/officeDocument/2006/relationships" xmlns:p="http://schemas.openxmlformats.org/presentationml/2006/main">
  <p:tag name="AS_UNIQUEID" val="260"/>
</p:tagLst>
</file>

<file path=ppt/tags/tag62.xml><?xml version="1.0" encoding="utf-8"?>
<p:tagLst xmlns:a="http://schemas.openxmlformats.org/drawingml/2006/main" xmlns:r="http://schemas.openxmlformats.org/officeDocument/2006/relationships" xmlns:p="http://schemas.openxmlformats.org/presentationml/2006/main">
  <p:tag name="AS_UNIQUEID" val="261"/>
</p:tagLst>
</file>

<file path=ppt/tags/tag63.xml><?xml version="1.0" encoding="utf-8"?>
<p:tagLst xmlns:a="http://schemas.openxmlformats.org/drawingml/2006/main" xmlns:r="http://schemas.openxmlformats.org/officeDocument/2006/relationships" xmlns:p="http://schemas.openxmlformats.org/presentationml/2006/main">
  <p:tag name="AS_UNIQUEID" val="262"/>
</p:tagLst>
</file>

<file path=ppt/tags/tag64.xml><?xml version="1.0" encoding="utf-8"?>
<p:tagLst xmlns:a="http://schemas.openxmlformats.org/drawingml/2006/main" xmlns:r="http://schemas.openxmlformats.org/officeDocument/2006/relationships" xmlns:p="http://schemas.openxmlformats.org/presentationml/2006/main">
  <p:tag name="AS_UNIQUEID" val="419"/>
</p:tagLst>
</file>

<file path=ppt/tags/tag65.xml><?xml version="1.0" encoding="utf-8"?>
<p:tagLst xmlns:a="http://schemas.openxmlformats.org/drawingml/2006/main" xmlns:r="http://schemas.openxmlformats.org/officeDocument/2006/relationships" xmlns:p="http://schemas.openxmlformats.org/presentationml/2006/main">
  <p:tag name="AS_UNIQUEID" val="420"/>
</p:tagLst>
</file>

<file path=ppt/tags/tag66.xml><?xml version="1.0" encoding="utf-8"?>
<p:tagLst xmlns:a="http://schemas.openxmlformats.org/drawingml/2006/main" xmlns:r="http://schemas.openxmlformats.org/officeDocument/2006/relationships" xmlns:p="http://schemas.openxmlformats.org/presentationml/2006/main">
  <p:tag name="AS_UNIQUEID" val="421"/>
</p:tagLst>
</file>

<file path=ppt/tags/tag67.xml><?xml version="1.0" encoding="utf-8"?>
<p:tagLst xmlns:a="http://schemas.openxmlformats.org/drawingml/2006/main" xmlns:r="http://schemas.openxmlformats.org/officeDocument/2006/relationships" xmlns:p="http://schemas.openxmlformats.org/presentationml/2006/main">
  <p:tag name="AS_UNIQUEID" val="339"/>
</p:tagLst>
</file>

<file path=ppt/tags/tag68.xml><?xml version="1.0" encoding="utf-8"?>
<p:tagLst xmlns:a="http://schemas.openxmlformats.org/drawingml/2006/main" xmlns:r="http://schemas.openxmlformats.org/officeDocument/2006/relationships" xmlns:p="http://schemas.openxmlformats.org/presentationml/2006/main">
  <p:tag name="AS_UNIQUEID" val="340"/>
</p:tagLst>
</file>

<file path=ppt/tags/tag69.xml><?xml version="1.0" encoding="utf-8"?>
<p:tagLst xmlns:a="http://schemas.openxmlformats.org/drawingml/2006/main" xmlns:r="http://schemas.openxmlformats.org/officeDocument/2006/relationships" xmlns:p="http://schemas.openxmlformats.org/presentationml/2006/main">
  <p:tag name="AS_UNIQUEID" val="972"/>
</p:tagLst>
</file>

<file path=ppt/tags/tag7.xml><?xml version="1.0" encoding="utf-8"?>
<p:tagLst xmlns:a="http://schemas.openxmlformats.org/drawingml/2006/main" xmlns:r="http://schemas.openxmlformats.org/officeDocument/2006/relationships" xmlns:p="http://schemas.openxmlformats.org/presentationml/2006/main">
  <p:tag name="AS_UNIQUEID" val="239"/>
</p:tagLst>
</file>

<file path=ppt/tags/tag70.xml><?xml version="1.0" encoding="utf-8"?>
<p:tagLst xmlns:a="http://schemas.openxmlformats.org/drawingml/2006/main" xmlns:r="http://schemas.openxmlformats.org/officeDocument/2006/relationships" xmlns:p="http://schemas.openxmlformats.org/presentationml/2006/main">
  <p:tag name="AS_UNIQUEID" val="497"/>
</p:tagLst>
</file>

<file path=ppt/tags/tag71.xml><?xml version="1.0" encoding="utf-8"?>
<p:tagLst xmlns:a="http://schemas.openxmlformats.org/drawingml/2006/main" xmlns:r="http://schemas.openxmlformats.org/officeDocument/2006/relationships" xmlns:p="http://schemas.openxmlformats.org/presentationml/2006/main">
  <p:tag name="AS_UNIQUEID" val="498"/>
</p:tagLst>
</file>

<file path=ppt/tags/tag72.xml><?xml version="1.0" encoding="utf-8"?>
<p:tagLst xmlns:a="http://schemas.openxmlformats.org/drawingml/2006/main" xmlns:r="http://schemas.openxmlformats.org/officeDocument/2006/relationships" xmlns:p="http://schemas.openxmlformats.org/presentationml/2006/main">
  <p:tag name="AS_UNIQUEID" val="499"/>
</p:tagLst>
</file>

<file path=ppt/tags/tag73.xml><?xml version="1.0" encoding="utf-8"?>
<p:tagLst xmlns:a="http://schemas.openxmlformats.org/drawingml/2006/main" xmlns:r="http://schemas.openxmlformats.org/officeDocument/2006/relationships" xmlns:p="http://schemas.openxmlformats.org/presentationml/2006/main">
  <p:tag name="AS_UNIQUEID" val="277"/>
</p:tagLst>
</file>

<file path=ppt/tags/tag74.xml><?xml version="1.0" encoding="utf-8"?>
<p:tagLst xmlns:a="http://schemas.openxmlformats.org/drawingml/2006/main" xmlns:r="http://schemas.openxmlformats.org/officeDocument/2006/relationships" xmlns:p="http://schemas.openxmlformats.org/presentationml/2006/main">
  <p:tag name="AS_UNIQUEID" val="278"/>
</p:tagLst>
</file>

<file path=ppt/tags/tag75.xml><?xml version="1.0" encoding="utf-8"?>
<p:tagLst xmlns:a="http://schemas.openxmlformats.org/drawingml/2006/main" xmlns:r="http://schemas.openxmlformats.org/officeDocument/2006/relationships" xmlns:p="http://schemas.openxmlformats.org/presentationml/2006/main">
  <p:tag name="AS_UNIQUEID" val="279"/>
</p:tagLst>
</file>

<file path=ppt/tags/tag76.xml><?xml version="1.0" encoding="utf-8"?>
<p:tagLst xmlns:a="http://schemas.openxmlformats.org/drawingml/2006/main" xmlns:r="http://schemas.openxmlformats.org/officeDocument/2006/relationships" xmlns:p="http://schemas.openxmlformats.org/presentationml/2006/main">
  <p:tag name="AS_UNIQUEID" val="280"/>
</p:tagLst>
</file>

<file path=ppt/tags/tag77.xml><?xml version="1.0" encoding="utf-8"?>
<p:tagLst xmlns:a="http://schemas.openxmlformats.org/drawingml/2006/main" xmlns:r="http://schemas.openxmlformats.org/officeDocument/2006/relationships" xmlns:p="http://schemas.openxmlformats.org/presentationml/2006/main">
  <p:tag name="AS_UNIQUEID" val="281"/>
</p:tagLst>
</file>

<file path=ppt/tags/tag78.xml><?xml version="1.0" encoding="utf-8"?>
<p:tagLst xmlns:a="http://schemas.openxmlformats.org/drawingml/2006/main" xmlns:r="http://schemas.openxmlformats.org/officeDocument/2006/relationships" xmlns:p="http://schemas.openxmlformats.org/presentationml/2006/main">
  <p:tag name="AS_UNIQUEID" val="434"/>
</p:tagLst>
</file>

<file path=ppt/tags/tag79.xml><?xml version="1.0" encoding="utf-8"?>
<p:tagLst xmlns:a="http://schemas.openxmlformats.org/drawingml/2006/main" xmlns:r="http://schemas.openxmlformats.org/officeDocument/2006/relationships" xmlns:p="http://schemas.openxmlformats.org/presentationml/2006/main">
  <p:tag name="AS_UNIQUEID" val="435"/>
</p:tagLst>
</file>

<file path=ppt/tags/tag8.xml><?xml version="1.0" encoding="utf-8"?>
<p:tagLst xmlns:a="http://schemas.openxmlformats.org/drawingml/2006/main" xmlns:r="http://schemas.openxmlformats.org/officeDocument/2006/relationships" xmlns:p="http://schemas.openxmlformats.org/presentationml/2006/main">
  <p:tag name="AS_UNIQUEID" val="410"/>
</p:tagLst>
</file>

<file path=ppt/tags/tag80.xml><?xml version="1.0" encoding="utf-8"?>
<p:tagLst xmlns:a="http://schemas.openxmlformats.org/drawingml/2006/main" xmlns:r="http://schemas.openxmlformats.org/officeDocument/2006/relationships" xmlns:p="http://schemas.openxmlformats.org/presentationml/2006/main">
  <p:tag name="AS_UNIQUEID" val="436"/>
</p:tagLst>
</file>

<file path=ppt/tags/tag81.xml><?xml version="1.0" encoding="utf-8"?>
<p:tagLst xmlns:a="http://schemas.openxmlformats.org/drawingml/2006/main" xmlns:r="http://schemas.openxmlformats.org/officeDocument/2006/relationships" xmlns:p="http://schemas.openxmlformats.org/presentationml/2006/main">
  <p:tag name="AS_UNIQUEID" val="277"/>
</p:tagLst>
</file>

<file path=ppt/tags/tag82.xml><?xml version="1.0" encoding="utf-8"?>
<p:tagLst xmlns:a="http://schemas.openxmlformats.org/drawingml/2006/main" xmlns:r="http://schemas.openxmlformats.org/officeDocument/2006/relationships" xmlns:p="http://schemas.openxmlformats.org/presentationml/2006/main">
  <p:tag name="AS_UNIQUEID" val="278"/>
</p:tagLst>
</file>

<file path=ppt/tags/tag83.xml><?xml version="1.0" encoding="utf-8"?>
<p:tagLst xmlns:a="http://schemas.openxmlformats.org/drawingml/2006/main" xmlns:r="http://schemas.openxmlformats.org/officeDocument/2006/relationships" xmlns:p="http://schemas.openxmlformats.org/presentationml/2006/main">
  <p:tag name="AS_UNIQUEID" val="279"/>
</p:tagLst>
</file>

<file path=ppt/tags/tag84.xml><?xml version="1.0" encoding="utf-8"?>
<p:tagLst xmlns:a="http://schemas.openxmlformats.org/drawingml/2006/main" xmlns:r="http://schemas.openxmlformats.org/officeDocument/2006/relationships" xmlns:p="http://schemas.openxmlformats.org/presentationml/2006/main">
  <p:tag name="AS_UNIQUEID" val="281"/>
</p:tagLst>
</file>

<file path=ppt/tags/tag85.xml><?xml version="1.0" encoding="utf-8"?>
<p:tagLst xmlns:a="http://schemas.openxmlformats.org/drawingml/2006/main" xmlns:r="http://schemas.openxmlformats.org/officeDocument/2006/relationships" xmlns:p="http://schemas.openxmlformats.org/presentationml/2006/main">
  <p:tag name="AS_UNIQUEID" val="434"/>
</p:tagLst>
</file>

<file path=ppt/tags/tag86.xml><?xml version="1.0" encoding="utf-8"?>
<p:tagLst xmlns:a="http://schemas.openxmlformats.org/drawingml/2006/main" xmlns:r="http://schemas.openxmlformats.org/officeDocument/2006/relationships" xmlns:p="http://schemas.openxmlformats.org/presentationml/2006/main">
  <p:tag name="AS_UNIQUEID" val="435"/>
</p:tagLst>
</file>

<file path=ppt/tags/tag87.xml><?xml version="1.0" encoding="utf-8"?>
<p:tagLst xmlns:a="http://schemas.openxmlformats.org/drawingml/2006/main" xmlns:r="http://schemas.openxmlformats.org/officeDocument/2006/relationships" xmlns:p="http://schemas.openxmlformats.org/presentationml/2006/main">
  <p:tag name="AS_UNIQUEID" val="436"/>
</p:tagLst>
</file>

<file path=ppt/tags/tag88.xml><?xml version="1.0" encoding="utf-8"?>
<p:tagLst xmlns:a="http://schemas.openxmlformats.org/drawingml/2006/main" xmlns:r="http://schemas.openxmlformats.org/officeDocument/2006/relationships" xmlns:p="http://schemas.openxmlformats.org/presentationml/2006/main">
  <p:tag name="AS_UNIQUEID" val="277"/>
</p:tagLst>
</file>

<file path=ppt/tags/tag89.xml><?xml version="1.0" encoding="utf-8"?>
<p:tagLst xmlns:a="http://schemas.openxmlformats.org/drawingml/2006/main" xmlns:r="http://schemas.openxmlformats.org/officeDocument/2006/relationships" xmlns:p="http://schemas.openxmlformats.org/presentationml/2006/main">
  <p:tag name="AS_UNIQUEID" val="278"/>
</p:tagLst>
</file>

<file path=ppt/tags/tag9.xml><?xml version="1.0" encoding="utf-8"?>
<p:tagLst xmlns:a="http://schemas.openxmlformats.org/drawingml/2006/main" xmlns:r="http://schemas.openxmlformats.org/officeDocument/2006/relationships" xmlns:p="http://schemas.openxmlformats.org/presentationml/2006/main">
  <p:tag name="AS_UNIQUEID" val="411"/>
</p:tagLst>
</file>

<file path=ppt/tags/tag90.xml><?xml version="1.0" encoding="utf-8"?>
<p:tagLst xmlns:a="http://schemas.openxmlformats.org/drawingml/2006/main" xmlns:r="http://schemas.openxmlformats.org/officeDocument/2006/relationships" xmlns:p="http://schemas.openxmlformats.org/presentationml/2006/main">
  <p:tag name="AS_UNIQUEID" val="279"/>
</p:tagLst>
</file>

<file path=ppt/tags/tag91.xml><?xml version="1.0" encoding="utf-8"?>
<p:tagLst xmlns:a="http://schemas.openxmlformats.org/drawingml/2006/main" xmlns:r="http://schemas.openxmlformats.org/officeDocument/2006/relationships" xmlns:p="http://schemas.openxmlformats.org/presentationml/2006/main">
  <p:tag name="AS_UNIQUEID" val="281"/>
</p:tagLst>
</file>

<file path=ppt/tags/tag92.xml><?xml version="1.0" encoding="utf-8"?>
<p:tagLst xmlns:a="http://schemas.openxmlformats.org/drawingml/2006/main" xmlns:r="http://schemas.openxmlformats.org/officeDocument/2006/relationships" xmlns:p="http://schemas.openxmlformats.org/presentationml/2006/main">
  <p:tag name="AS_UNIQUEID" val="434"/>
</p:tagLst>
</file>

<file path=ppt/tags/tag93.xml><?xml version="1.0" encoding="utf-8"?>
<p:tagLst xmlns:a="http://schemas.openxmlformats.org/drawingml/2006/main" xmlns:r="http://schemas.openxmlformats.org/officeDocument/2006/relationships" xmlns:p="http://schemas.openxmlformats.org/presentationml/2006/main">
  <p:tag name="AS_UNIQUEID" val="435"/>
</p:tagLst>
</file>

<file path=ppt/tags/tag94.xml><?xml version="1.0" encoding="utf-8"?>
<p:tagLst xmlns:a="http://schemas.openxmlformats.org/drawingml/2006/main" xmlns:r="http://schemas.openxmlformats.org/officeDocument/2006/relationships" xmlns:p="http://schemas.openxmlformats.org/presentationml/2006/main">
  <p:tag name="AS_UNIQUEID" val="436"/>
</p:tagLst>
</file>

<file path=ppt/tags/tag95.xml><?xml version="1.0" encoding="utf-8"?>
<p:tagLst xmlns:a="http://schemas.openxmlformats.org/drawingml/2006/main" xmlns:r="http://schemas.openxmlformats.org/officeDocument/2006/relationships" xmlns:p="http://schemas.openxmlformats.org/presentationml/2006/main">
  <p:tag name="AS_UNIQUEID" val="277"/>
</p:tagLst>
</file>

<file path=ppt/tags/tag96.xml><?xml version="1.0" encoding="utf-8"?>
<p:tagLst xmlns:a="http://schemas.openxmlformats.org/drawingml/2006/main" xmlns:r="http://schemas.openxmlformats.org/officeDocument/2006/relationships" xmlns:p="http://schemas.openxmlformats.org/presentationml/2006/main">
  <p:tag name="AS_UNIQUEID" val="278"/>
</p:tagLst>
</file>

<file path=ppt/tags/tag97.xml><?xml version="1.0" encoding="utf-8"?>
<p:tagLst xmlns:a="http://schemas.openxmlformats.org/drawingml/2006/main" xmlns:r="http://schemas.openxmlformats.org/officeDocument/2006/relationships" xmlns:p="http://schemas.openxmlformats.org/presentationml/2006/main">
  <p:tag name="AS_UNIQUEID" val="279"/>
</p:tagLst>
</file>

<file path=ppt/tags/tag98.xml><?xml version="1.0" encoding="utf-8"?>
<p:tagLst xmlns:a="http://schemas.openxmlformats.org/drawingml/2006/main" xmlns:r="http://schemas.openxmlformats.org/officeDocument/2006/relationships" xmlns:p="http://schemas.openxmlformats.org/presentationml/2006/main">
  <p:tag name="AS_UNIQUEID" val="281"/>
</p:tagLst>
</file>

<file path=ppt/tags/tag99.xml><?xml version="1.0" encoding="utf-8"?>
<p:tagLst xmlns:a="http://schemas.openxmlformats.org/drawingml/2006/main" xmlns:r="http://schemas.openxmlformats.org/officeDocument/2006/relationships" xmlns:p="http://schemas.openxmlformats.org/presentationml/2006/main">
  <p:tag name="AS_UNIQUEID" val="434"/>
</p:tagLst>
</file>

<file path=ppt/theme/theme1.xml><?xml version="1.0" encoding="utf-8"?>
<a:theme xmlns:a="http://schemas.openxmlformats.org/drawingml/2006/main" name="02_WideBTMasterTemplate_2020">
  <a:themeElements>
    <a:clrScheme name="BTMasterColorPalette1">
      <a:dk1>
        <a:sysClr val="windowText" lastClr="000000"/>
      </a:dk1>
      <a:lt1>
        <a:sysClr val="window" lastClr="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effectLst/>
      </a:spPr>
      <a:bodyPr rtlCol="0" anchor="ctr">
        <a:norm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02_WideBTMasterTemplate_2020" id="{0F1F6FE6-D365-0649-906C-ED9773856424}" vid="{7572DB4C-7594-0F48-A271-C039BD003A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 D M S ! 1 7 0 1 1 9 0 5 . 1 < / d o c u m e n t i d >  
     < s e n d e r i d > M B A D I A T A V A S < / s e n d e r i d >  
     < s e n d e r e m a i l > M B A D I A T A V A S @ B T L A W . C O M < / s e n d e r e m a i l >  
     < l a s t m o d i f i e d > 2 0 2 0 - 0 3 - 3 0 T 0 2 : 3 3 : 1 8 . 0 0 0 0 0 0 0 - 0 5 : 0 0 < / l a s t m o d i f i e d >  
     < d a t a b a s e > D M S < / d a t a b a s e >  
 < / p r o p e r t i e s > 
</file>

<file path=customXml/itemProps1.xml><?xml version="1.0" encoding="utf-8"?>
<ds:datastoreItem xmlns:ds="http://schemas.openxmlformats.org/officeDocument/2006/customXml" ds:itemID="{EE32E9D5-C5E7-4509-8DF4-9F8FE7D7087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02_WideBTMasterTheme</Template>
  <TotalTime>1345</TotalTime>
  <Words>2523</Words>
  <Application>Microsoft Office PowerPoint</Application>
  <PresentationFormat>Widescreen</PresentationFormat>
  <Paragraphs>346</Paragraphs>
  <Slides>30</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Arial</vt:lpstr>
      <vt:lpstr>Arial Narrow</vt:lpstr>
      <vt:lpstr>Calibri</vt:lpstr>
      <vt:lpstr>Calibri Light</vt:lpstr>
      <vt:lpstr>Garamond</vt:lpstr>
      <vt:lpstr>R Frutiger Roman</vt:lpstr>
      <vt:lpstr>Times New Roman</vt:lpstr>
      <vt:lpstr>Verdana</vt:lpstr>
      <vt:lpstr>Wingdings</vt:lpstr>
      <vt:lpstr>02_WideBTMasterTemplate_2020</vt:lpstr>
      <vt:lpstr>Hiring International Talent  Through H-1B Visa Sponsorship </vt:lpstr>
      <vt:lpstr>PowerPoint Presentation</vt:lpstr>
      <vt:lpstr>Immigration Terms </vt:lpstr>
      <vt:lpstr>Additional Immigration Terms &amp; Immigration Acronyms</vt:lpstr>
      <vt:lpstr>Additional Immigration Terms &amp; Immigration Acronyms</vt:lpstr>
      <vt:lpstr>  Relevant Government Agencies</vt:lpstr>
      <vt:lpstr>PowerPoint Presentation</vt:lpstr>
      <vt:lpstr>H-1B:  Non-immigrant (Temporary) Employment Visa</vt:lpstr>
      <vt:lpstr>Preparing an H-1B</vt:lpstr>
      <vt:lpstr>Precursor Filings for an H-1B</vt:lpstr>
      <vt:lpstr>H-1B Lottery</vt:lpstr>
      <vt:lpstr>H-1B Lottery Results</vt:lpstr>
      <vt:lpstr>H-1B Extensions</vt:lpstr>
      <vt:lpstr>H-1B Transfers</vt:lpstr>
      <vt:lpstr>Common Issues for H-1B Petitions</vt:lpstr>
      <vt:lpstr>H-1B Employee Rights</vt:lpstr>
      <vt:lpstr>PowerPoint Presentation</vt:lpstr>
      <vt:lpstr>F-1 Student</vt:lpstr>
      <vt:lpstr>H-1B1 Visa</vt:lpstr>
      <vt:lpstr>E-3 Visa for Australians</vt:lpstr>
      <vt:lpstr>TN NAFTA/USMCA Visa</vt:lpstr>
      <vt:lpstr>O-1 Extraordinary Ability</vt:lpstr>
      <vt:lpstr>E Visa Treaty Traders &amp; Investors</vt:lpstr>
      <vt:lpstr>B-1 Business Visitor</vt:lpstr>
      <vt:lpstr>PowerPoint Presentation</vt:lpstr>
      <vt:lpstr>Common Immigrant Preference Categories</vt:lpstr>
      <vt:lpstr>Labor Certification PERM </vt:lpstr>
      <vt:lpstr>PowerPoint Presentation</vt:lpstr>
      <vt:lpstr>PowerPoint Presentation</vt:lpstr>
      <vt:lpstr>ACKNOWLEDGMENT  &amp; DISCLAIMER</vt:lpstr>
    </vt:vector>
  </TitlesOfParts>
  <Company>Barnes &amp; Thornburg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TOWN HALL</dc:title>
  <dc:creator>Lynch, Christopher</dc:creator>
  <cp:lastModifiedBy>Durham, Michael</cp:lastModifiedBy>
  <cp:revision>164</cp:revision>
  <cp:lastPrinted>2023-09-07T14:05:38Z</cp:lastPrinted>
  <dcterms:created xsi:type="dcterms:W3CDTF">2020-03-20T14:46:46Z</dcterms:created>
  <dcterms:modified xsi:type="dcterms:W3CDTF">2023-09-07T17:04:34Z</dcterms:modified>
</cp:coreProperties>
</file>