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51"/>
  </p:notesMasterIdLst>
  <p:sldIdLst>
    <p:sldId id="256" r:id="rId2"/>
    <p:sldId id="265" r:id="rId3"/>
    <p:sldId id="271" r:id="rId4"/>
    <p:sldId id="270" r:id="rId5"/>
    <p:sldId id="342" r:id="rId6"/>
    <p:sldId id="343" r:id="rId7"/>
    <p:sldId id="345" r:id="rId8"/>
    <p:sldId id="346" r:id="rId9"/>
    <p:sldId id="362" r:id="rId10"/>
    <p:sldId id="318" r:id="rId11"/>
    <p:sldId id="279" r:id="rId12"/>
    <p:sldId id="272" r:id="rId13"/>
    <p:sldId id="293" r:id="rId14"/>
    <p:sldId id="268" r:id="rId15"/>
    <p:sldId id="274" r:id="rId16"/>
    <p:sldId id="344" r:id="rId17"/>
    <p:sldId id="282" r:id="rId18"/>
    <p:sldId id="284" r:id="rId19"/>
    <p:sldId id="363" r:id="rId20"/>
    <p:sldId id="285" r:id="rId21"/>
    <p:sldId id="330" r:id="rId22"/>
    <p:sldId id="338" r:id="rId23"/>
    <p:sldId id="334" r:id="rId24"/>
    <p:sldId id="339" r:id="rId25"/>
    <p:sldId id="335" r:id="rId26"/>
    <p:sldId id="337" r:id="rId27"/>
    <p:sldId id="280" r:id="rId28"/>
    <p:sldId id="276" r:id="rId29"/>
    <p:sldId id="347" r:id="rId30"/>
    <p:sldId id="319" r:id="rId31"/>
    <p:sldId id="257" r:id="rId32"/>
    <p:sldId id="349" r:id="rId33"/>
    <p:sldId id="294" r:id="rId34"/>
    <p:sldId id="286" r:id="rId35"/>
    <p:sldId id="348" r:id="rId36"/>
    <p:sldId id="341" r:id="rId37"/>
    <p:sldId id="352" r:id="rId38"/>
    <p:sldId id="353" r:id="rId39"/>
    <p:sldId id="350" r:id="rId40"/>
    <p:sldId id="351" r:id="rId41"/>
    <p:sldId id="355" r:id="rId42"/>
    <p:sldId id="356" r:id="rId43"/>
    <p:sldId id="358" r:id="rId44"/>
    <p:sldId id="360" r:id="rId45"/>
    <p:sldId id="361" r:id="rId46"/>
    <p:sldId id="359" r:id="rId47"/>
    <p:sldId id="357" r:id="rId48"/>
    <p:sldId id="354" r:id="rId49"/>
    <p:sldId id="292" r:id="rId50"/>
  </p:sldIdLst>
  <p:sldSz cx="12192000" cy="6858000"/>
  <p:notesSz cx="6954838"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0" autoAdjust="0"/>
    <p:restoredTop sz="93466" autoAdjust="0"/>
  </p:normalViewPr>
  <p:slideViewPr>
    <p:cSldViewPr snapToGrid="0">
      <p:cViewPr varScale="1">
        <p:scale>
          <a:sx n="108" d="100"/>
          <a:sy n="108" d="100"/>
        </p:scale>
        <p:origin x="426" y="96"/>
      </p:cViewPr>
      <p:guideLst/>
    </p:cSldViewPr>
  </p:slideViewPr>
  <p:outlineViewPr>
    <p:cViewPr>
      <p:scale>
        <a:sx n="33" d="100"/>
        <a:sy n="33" d="100"/>
      </p:scale>
      <p:origin x="0" y="-2084"/>
    </p:cViewPr>
  </p:outlineViewPr>
  <p:notesTextViewPr>
    <p:cViewPr>
      <p:scale>
        <a:sx n="1" d="1"/>
        <a:sy n="1" d="1"/>
      </p:scale>
      <p:origin x="0" y="0"/>
    </p:cViewPr>
  </p:notesTextViewPr>
  <p:sorterViewPr>
    <p:cViewPr>
      <p:scale>
        <a:sx n="100" d="100"/>
        <a:sy n="100" d="100"/>
      </p:scale>
      <p:origin x="0" y="-100"/>
    </p:cViewPr>
  </p:sorterViewPr>
  <p:notesViewPr>
    <p:cSldViewPr snapToGrid="0">
      <p:cViewPr varScale="1">
        <p:scale>
          <a:sx n="48" d="100"/>
          <a:sy n="48" d="100"/>
        </p:scale>
        <p:origin x="2752" y="4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rts/_rels/chart1.xml.rels><?xml version="1.0" encoding="UTF-8" standalone="yes"?>
<Relationships xmlns="http://schemas.openxmlformats.org/package/2006/relationships"><Relationship Id="rId3" Type="http://schemas.openxmlformats.org/officeDocument/2006/relationships/oleObject" Target="file:///C:\Users\jfox\Downloads\small%20loan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jfox\Downloads\small%20loan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083175937412968"/>
          <c:y val="3.0026351756684787E-2"/>
          <c:w val="0.85801068435577388"/>
          <c:h val="0.74767252547237484"/>
        </c:manualLayout>
      </c:layout>
      <c:lineChart>
        <c:grouping val="standard"/>
        <c:varyColors val="0"/>
        <c:ser>
          <c:idx val="0"/>
          <c:order val="0"/>
          <c:tx>
            <c:strRef>
              <c:f>'loan &lt;50000 vs home value&lt;62500'!$B$5</c:f>
              <c:strCache>
                <c:ptCount val="1"/>
                <c:pt idx="0">
                  <c:v>South Bend, IN</c:v>
                </c:pt>
              </c:strCache>
            </c:strRef>
          </c:tx>
          <c:spPr>
            <a:ln w="28575" cap="rnd">
              <a:solidFill>
                <a:schemeClr val="accent1"/>
              </a:solidFill>
              <a:round/>
            </a:ln>
            <a:effectLst/>
          </c:spPr>
          <c:marker>
            <c:symbol val="none"/>
          </c:marker>
          <c:cat>
            <c:numRef>
              <c:f>'loan &lt;50000 vs home value&lt;62500'!$A$6:$A$15</c:f>
              <c:numCache>
                <c:formatCode>General</c:formatCode>
                <c:ptCount val="10"/>
                <c:pt idx="0">
                  <c:v>2005</c:v>
                </c:pt>
                <c:pt idx="1">
                  <c:v>2006</c:v>
                </c:pt>
                <c:pt idx="2">
                  <c:v>2007</c:v>
                </c:pt>
                <c:pt idx="3">
                  <c:v>2008</c:v>
                </c:pt>
                <c:pt idx="4">
                  <c:v>2009</c:v>
                </c:pt>
                <c:pt idx="5">
                  <c:v>2010</c:v>
                </c:pt>
                <c:pt idx="6">
                  <c:v>2011</c:v>
                </c:pt>
                <c:pt idx="7">
                  <c:v>2012</c:v>
                </c:pt>
                <c:pt idx="8">
                  <c:v>2013</c:v>
                </c:pt>
                <c:pt idx="9">
                  <c:v>2014</c:v>
                </c:pt>
              </c:numCache>
            </c:numRef>
          </c:cat>
          <c:val>
            <c:numRef>
              <c:f>'loan &lt;50000 vs home value&lt;62500'!$B$6:$B$15</c:f>
              <c:numCache>
                <c:formatCode>0.000%</c:formatCode>
                <c:ptCount val="10"/>
                <c:pt idx="0">
                  <c:v>2.2020507648344258E-2</c:v>
                </c:pt>
                <c:pt idx="1">
                  <c:v>2.6290421523091755E-2</c:v>
                </c:pt>
                <c:pt idx="2">
                  <c:v>1.588285426512745E-2</c:v>
                </c:pt>
                <c:pt idx="3">
                  <c:v>1.5310162780466345E-2</c:v>
                </c:pt>
                <c:pt idx="4">
                  <c:v>1.1186169826396456E-2</c:v>
                </c:pt>
                <c:pt idx="5">
                  <c:v>1.1421202910564613E-2</c:v>
                </c:pt>
                <c:pt idx="6">
                  <c:v>7.3318457124641381E-3</c:v>
                </c:pt>
                <c:pt idx="7">
                  <c:v>8.8239256365350936E-3</c:v>
                </c:pt>
                <c:pt idx="8">
                  <c:v>6.6197954711468224E-3</c:v>
                </c:pt>
                <c:pt idx="9">
                  <c:v>7.9986189434917716E-3</c:v>
                </c:pt>
              </c:numCache>
            </c:numRef>
          </c:val>
          <c:smooth val="0"/>
          <c:extLst>
            <c:ext xmlns:c16="http://schemas.microsoft.com/office/drawing/2014/chart" uri="{C3380CC4-5D6E-409C-BE32-E72D297353CC}">
              <c16:uniqueId val="{00000000-D823-40F8-883C-A1B1E3896418}"/>
            </c:ext>
          </c:extLst>
        </c:ser>
        <c:dLbls>
          <c:showLegendKey val="0"/>
          <c:showVal val="0"/>
          <c:showCatName val="0"/>
          <c:showSerName val="0"/>
          <c:showPercent val="0"/>
          <c:showBubbleSize val="0"/>
        </c:dLbls>
        <c:smooth val="0"/>
        <c:axId val="920991840"/>
        <c:axId val="926401152"/>
      </c:lineChart>
      <c:catAx>
        <c:axId val="920991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26401152"/>
        <c:crosses val="autoZero"/>
        <c:auto val="1"/>
        <c:lblAlgn val="ctr"/>
        <c:lblOffset val="100"/>
        <c:noMultiLvlLbl val="0"/>
      </c:catAx>
      <c:valAx>
        <c:axId val="926401152"/>
        <c:scaling>
          <c:orientation val="minMax"/>
        </c:scaling>
        <c:delete val="0"/>
        <c:axPos val="l"/>
        <c:majorGridlines>
          <c:spPr>
            <a:ln w="9525" cap="flat" cmpd="sng" algn="ctr">
              <a:solidFill>
                <a:schemeClr val="tx1">
                  <a:lumMod val="15000"/>
                  <a:lumOff val="85000"/>
                </a:schemeClr>
              </a:solidFill>
              <a:round/>
            </a:ln>
            <a:effectLst/>
          </c:spPr>
        </c:majorGridlines>
        <c:numFmt formatCode="0.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209918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69951377952755911"/>
          <c:y val="4.6296296296296294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'home value &lt;50000_acs'!$B$17</c:f>
              <c:strCache>
                <c:ptCount val="1"/>
                <c:pt idx="0">
                  <c:v>South Bend, IN</c:v>
                </c:pt>
              </c:strCache>
            </c:strRef>
          </c:tx>
          <c:spPr>
            <a:ln w="28575" cap="rnd">
              <a:solidFill>
                <a:schemeClr val="accent1"/>
              </a:solidFill>
              <a:round/>
            </a:ln>
            <a:effectLst/>
          </c:spPr>
          <c:marker>
            <c:symbol val="none"/>
          </c:marker>
          <c:cat>
            <c:numRef>
              <c:f>'home value &lt;50000_acs'!$A$18:$A$27</c:f>
              <c:numCache>
                <c:formatCode>General</c:formatCode>
                <c:ptCount val="10"/>
                <c:pt idx="0">
                  <c:v>2005</c:v>
                </c:pt>
                <c:pt idx="1">
                  <c:v>2006</c:v>
                </c:pt>
                <c:pt idx="2">
                  <c:v>2007</c:v>
                </c:pt>
                <c:pt idx="3">
                  <c:v>2008</c:v>
                </c:pt>
                <c:pt idx="4">
                  <c:v>2009</c:v>
                </c:pt>
                <c:pt idx="5">
                  <c:v>2010</c:v>
                </c:pt>
                <c:pt idx="6">
                  <c:v>2011</c:v>
                </c:pt>
                <c:pt idx="7">
                  <c:v>2012</c:v>
                </c:pt>
                <c:pt idx="8">
                  <c:v>2013</c:v>
                </c:pt>
                <c:pt idx="9">
                  <c:v>2014</c:v>
                </c:pt>
              </c:numCache>
            </c:numRef>
          </c:cat>
          <c:val>
            <c:numRef>
              <c:f>'home value &lt;50000_acs'!$B$18:$B$27</c:f>
              <c:numCache>
                <c:formatCode>#,##0</c:formatCode>
                <c:ptCount val="10"/>
                <c:pt idx="0">
                  <c:v>11898</c:v>
                </c:pt>
                <c:pt idx="1">
                  <c:v>11411</c:v>
                </c:pt>
                <c:pt idx="2">
                  <c:v>12907</c:v>
                </c:pt>
                <c:pt idx="3">
                  <c:v>11365</c:v>
                </c:pt>
                <c:pt idx="4">
                  <c:v>13767</c:v>
                </c:pt>
                <c:pt idx="5">
                  <c:v>10857</c:v>
                </c:pt>
                <c:pt idx="6">
                  <c:v>18822</c:v>
                </c:pt>
                <c:pt idx="7">
                  <c:v>14846</c:v>
                </c:pt>
                <c:pt idx="8">
                  <c:v>21904</c:v>
                </c:pt>
                <c:pt idx="9">
                  <c:v>17378</c:v>
                </c:pt>
              </c:numCache>
            </c:numRef>
          </c:val>
          <c:smooth val="0"/>
          <c:extLst>
            <c:ext xmlns:c16="http://schemas.microsoft.com/office/drawing/2014/chart" uri="{C3380CC4-5D6E-409C-BE32-E72D297353CC}">
              <c16:uniqueId val="{00000000-402E-4296-BF68-E4A1AA8350B4}"/>
            </c:ext>
          </c:extLst>
        </c:ser>
        <c:dLbls>
          <c:showLegendKey val="0"/>
          <c:showVal val="0"/>
          <c:showCatName val="0"/>
          <c:showSerName val="0"/>
          <c:showPercent val="0"/>
          <c:showBubbleSize val="0"/>
        </c:dLbls>
        <c:smooth val="0"/>
        <c:axId val="924442240"/>
        <c:axId val="913310784"/>
      </c:lineChart>
      <c:catAx>
        <c:axId val="924442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13310784"/>
        <c:crosses val="autoZero"/>
        <c:auto val="1"/>
        <c:lblAlgn val="ctr"/>
        <c:lblOffset val="100"/>
        <c:noMultiLvlLbl val="0"/>
      </c:catAx>
      <c:valAx>
        <c:axId val="9133107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244422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2009 Federal Housing Survey</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5">
                  <a:lumMod val="40000"/>
                  <a:lumOff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8F01-4F24-9385-21FD10B68B4F}"/>
              </c:ext>
            </c:extLst>
          </c:dPt>
          <c:dPt>
            <c:idx val="1"/>
            <c:bubble3D val="0"/>
            <c:spPr>
              <a:solidFill>
                <a:schemeClr val="accent1">
                  <a:lumMod val="75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8F01-4F24-9385-21FD10B68B4F}"/>
              </c:ext>
            </c:extLst>
          </c:dPt>
          <c:dPt>
            <c:idx val="2"/>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8F01-4F24-9385-21FD10B68B4F}"/>
              </c:ext>
            </c:extLst>
          </c:dPt>
          <c:dPt>
            <c:idx val="3"/>
            <c:bubble3D val="0"/>
            <c:spPr>
              <a:solidFill>
                <a:schemeClr val="accent3">
                  <a:lumMod val="60000"/>
                  <a:lumOff val="4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8F01-4F24-9385-21FD10B68B4F}"/>
              </c:ext>
            </c:extLst>
          </c:dPt>
          <c:dLbls>
            <c:delete val="1"/>
          </c:dLbls>
          <c:cat>
            <c:strRef>
              <c:f>Sheet1!$A$1:$A$4</c:f>
              <c:strCache>
                <c:ptCount val="4"/>
                <c:pt idx="0">
                  <c:v>Northeast</c:v>
                </c:pt>
                <c:pt idx="1">
                  <c:v>Midwest</c:v>
                </c:pt>
                <c:pt idx="2">
                  <c:v>South</c:v>
                </c:pt>
                <c:pt idx="3">
                  <c:v>West</c:v>
                </c:pt>
              </c:strCache>
            </c:strRef>
          </c:cat>
          <c:val>
            <c:numRef>
              <c:f>Sheet1!$B$1:$B$4</c:f>
              <c:numCache>
                <c:formatCode>General</c:formatCode>
                <c:ptCount val="4"/>
                <c:pt idx="0">
                  <c:v>528</c:v>
                </c:pt>
                <c:pt idx="1">
                  <c:v>400</c:v>
                </c:pt>
                <c:pt idx="2">
                  <c:v>1646</c:v>
                </c:pt>
                <c:pt idx="3">
                  <c:v>915</c:v>
                </c:pt>
              </c:numCache>
            </c:numRef>
          </c:val>
          <c:extLst>
            <c:ext xmlns:c16="http://schemas.microsoft.com/office/drawing/2014/chart" uri="{C3380CC4-5D6E-409C-BE32-E72D297353CC}">
              <c16:uniqueId val="{00000008-8F01-4F24-9385-21FD10B68B4F}"/>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81869585241313225"/>
          <c:y val="0.22846907169779132"/>
          <c:w val="0.16867589081827958"/>
          <c:h val="0.40482228820923444"/>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1E79FE-F0D6-417B-B132-36736C3AFC3D}" type="doc">
      <dgm:prSet loTypeId="urn:microsoft.com/office/officeart/2016/7/layout/AccentHomeChevronProcess" loCatId="process" qsTypeId="urn:microsoft.com/office/officeart/2005/8/quickstyle/simple4" qsCatId="simple" csTypeId="urn:microsoft.com/office/officeart/2005/8/colors/colorful1" csCatId="colorful"/>
      <dgm:spPr/>
      <dgm:t>
        <a:bodyPr/>
        <a:lstStyle/>
        <a:p>
          <a:endParaRPr lang="en-US"/>
        </a:p>
      </dgm:t>
    </dgm:pt>
    <dgm:pt modelId="{95405E8A-F487-411D-9A84-2C7299461002}">
      <dgm:prSet/>
      <dgm:spPr/>
      <dgm:t>
        <a:bodyPr/>
        <a:lstStyle/>
        <a:p>
          <a:r>
            <a:rPr lang="en-US"/>
            <a:t>2010</a:t>
          </a:r>
        </a:p>
      </dgm:t>
    </dgm:pt>
    <dgm:pt modelId="{8166555C-F3CC-4074-8DC0-2DC62018C120}" type="parTrans" cxnId="{0E072C56-0249-4321-8667-3974B0B70A47}">
      <dgm:prSet/>
      <dgm:spPr/>
      <dgm:t>
        <a:bodyPr/>
        <a:lstStyle/>
        <a:p>
          <a:endParaRPr lang="en-US"/>
        </a:p>
      </dgm:t>
    </dgm:pt>
    <dgm:pt modelId="{C930E0F4-C807-4992-B123-EA0DE53694D2}" type="sibTrans" cxnId="{0E072C56-0249-4321-8667-3974B0B70A47}">
      <dgm:prSet/>
      <dgm:spPr/>
      <dgm:t>
        <a:bodyPr/>
        <a:lstStyle/>
        <a:p>
          <a:endParaRPr lang="en-US"/>
        </a:p>
      </dgm:t>
    </dgm:pt>
    <dgm:pt modelId="{B2BD406A-FCCD-4F7D-AF71-11F4C1C9541E}">
      <dgm:prSet/>
      <dgm:spPr/>
      <dgm:t>
        <a:bodyPr/>
        <a:lstStyle/>
        <a:p>
          <a:r>
            <a:rPr lang="en-US"/>
            <a:t>HUD Pilot Program to sell non-performing loans</a:t>
          </a:r>
        </a:p>
      </dgm:t>
    </dgm:pt>
    <dgm:pt modelId="{E321C20D-190D-4514-B71C-0A7A91D4F328}" type="parTrans" cxnId="{A0A4BBF8-FFF8-4693-8A40-7DB0AF71FF4F}">
      <dgm:prSet/>
      <dgm:spPr/>
      <dgm:t>
        <a:bodyPr/>
        <a:lstStyle/>
        <a:p>
          <a:endParaRPr lang="en-US"/>
        </a:p>
      </dgm:t>
    </dgm:pt>
    <dgm:pt modelId="{B2781068-5609-44A1-884A-2BDE79AE2B46}" type="sibTrans" cxnId="{A0A4BBF8-FFF8-4693-8A40-7DB0AF71FF4F}">
      <dgm:prSet/>
      <dgm:spPr/>
      <dgm:t>
        <a:bodyPr/>
        <a:lstStyle/>
        <a:p>
          <a:endParaRPr lang="en-US"/>
        </a:p>
      </dgm:t>
    </dgm:pt>
    <dgm:pt modelId="{0E59C2A6-A7C4-4309-800D-00324AD16F1C}">
      <dgm:prSet/>
      <dgm:spPr/>
      <dgm:t>
        <a:bodyPr/>
        <a:lstStyle/>
        <a:p>
          <a:r>
            <a:rPr lang="en-US"/>
            <a:t>2012</a:t>
          </a:r>
        </a:p>
      </dgm:t>
    </dgm:pt>
    <dgm:pt modelId="{7A96B76E-12F7-4830-BA4E-181398B88BE5}" type="parTrans" cxnId="{C7799D55-7EBB-4C9F-9FE3-9E539F5EDCDF}">
      <dgm:prSet/>
      <dgm:spPr/>
      <dgm:t>
        <a:bodyPr/>
        <a:lstStyle/>
        <a:p>
          <a:endParaRPr lang="en-US"/>
        </a:p>
      </dgm:t>
    </dgm:pt>
    <dgm:pt modelId="{CCF30505-19B9-4697-A5E6-D98E30C3E772}" type="sibTrans" cxnId="{C7799D55-7EBB-4C9F-9FE3-9E539F5EDCDF}">
      <dgm:prSet/>
      <dgm:spPr/>
      <dgm:t>
        <a:bodyPr/>
        <a:lstStyle/>
        <a:p>
          <a:endParaRPr lang="en-US"/>
        </a:p>
      </dgm:t>
    </dgm:pt>
    <dgm:pt modelId="{2E6CD541-9101-405B-9DC9-EB343E695C8E}">
      <dgm:prSet/>
      <dgm:spPr/>
      <dgm:t>
        <a:bodyPr/>
        <a:lstStyle/>
        <a:p>
          <a:r>
            <a:rPr lang="en-US"/>
            <a:t>HUD announced DASP (Distressed Asset Stabilization Program)</a:t>
          </a:r>
        </a:p>
      </dgm:t>
    </dgm:pt>
    <dgm:pt modelId="{50676A8E-EE98-4ADC-B5ED-62F94D14479C}" type="parTrans" cxnId="{CF3CBF26-3001-4D1C-A22C-183BEE5BC63E}">
      <dgm:prSet/>
      <dgm:spPr/>
      <dgm:t>
        <a:bodyPr/>
        <a:lstStyle/>
        <a:p>
          <a:endParaRPr lang="en-US"/>
        </a:p>
      </dgm:t>
    </dgm:pt>
    <dgm:pt modelId="{FFAD4027-E254-413F-9F09-507AA23BFA86}" type="sibTrans" cxnId="{CF3CBF26-3001-4D1C-A22C-183BEE5BC63E}">
      <dgm:prSet/>
      <dgm:spPr/>
      <dgm:t>
        <a:bodyPr/>
        <a:lstStyle/>
        <a:p>
          <a:endParaRPr lang="en-US"/>
        </a:p>
      </dgm:t>
    </dgm:pt>
    <dgm:pt modelId="{8A652546-D2FA-4B31-BAA0-3BA27D47685A}">
      <dgm:prSet/>
      <dgm:spPr/>
      <dgm:t>
        <a:bodyPr/>
        <a:lstStyle/>
        <a:p>
          <a:r>
            <a:rPr lang="en-US"/>
            <a:t>2014</a:t>
          </a:r>
        </a:p>
      </dgm:t>
    </dgm:pt>
    <dgm:pt modelId="{33A8F0CD-E14B-484A-BFE7-915327D6D40E}" type="parTrans" cxnId="{9D8492F9-B142-4C97-8B32-11BFC8E805C0}">
      <dgm:prSet/>
      <dgm:spPr/>
      <dgm:t>
        <a:bodyPr/>
        <a:lstStyle/>
        <a:p>
          <a:endParaRPr lang="en-US"/>
        </a:p>
      </dgm:t>
    </dgm:pt>
    <dgm:pt modelId="{1CF14F08-A084-482E-B4BA-CAAC4D969108}" type="sibTrans" cxnId="{9D8492F9-B142-4C97-8B32-11BFC8E805C0}">
      <dgm:prSet/>
      <dgm:spPr/>
      <dgm:t>
        <a:bodyPr/>
        <a:lstStyle/>
        <a:p>
          <a:endParaRPr lang="en-US"/>
        </a:p>
      </dgm:t>
    </dgm:pt>
    <dgm:pt modelId="{5BCF1454-7B90-471E-935C-62E42AEF0648}">
      <dgm:prSet/>
      <dgm:spPr/>
      <dgm:t>
        <a:bodyPr/>
        <a:lstStyle/>
        <a:p>
          <a:r>
            <a:rPr lang="en-US"/>
            <a:t>Freddie Mac</a:t>
          </a:r>
        </a:p>
      </dgm:t>
    </dgm:pt>
    <dgm:pt modelId="{3A547D73-BF0C-43B3-B2A1-371430CEF2DD}" type="parTrans" cxnId="{66D54D83-25A5-4DE5-949F-17154A175AB8}">
      <dgm:prSet/>
      <dgm:spPr/>
      <dgm:t>
        <a:bodyPr/>
        <a:lstStyle/>
        <a:p>
          <a:endParaRPr lang="en-US"/>
        </a:p>
      </dgm:t>
    </dgm:pt>
    <dgm:pt modelId="{3FE70543-7D35-4455-9703-6F71256DFC2A}" type="sibTrans" cxnId="{66D54D83-25A5-4DE5-949F-17154A175AB8}">
      <dgm:prSet/>
      <dgm:spPr/>
      <dgm:t>
        <a:bodyPr/>
        <a:lstStyle/>
        <a:p>
          <a:endParaRPr lang="en-US"/>
        </a:p>
      </dgm:t>
    </dgm:pt>
    <dgm:pt modelId="{83E31B6A-7126-443F-8F65-A66924EA7C18}">
      <dgm:prSet/>
      <dgm:spPr/>
      <dgm:t>
        <a:bodyPr/>
        <a:lstStyle/>
        <a:p>
          <a:r>
            <a:rPr lang="en-US"/>
            <a:t>2015</a:t>
          </a:r>
        </a:p>
      </dgm:t>
    </dgm:pt>
    <dgm:pt modelId="{CF014FF3-1607-4CA2-8995-A291EB6C4FAF}" type="parTrans" cxnId="{EB5DEFFC-3FAE-49A9-8585-95E0DB16BDD6}">
      <dgm:prSet/>
      <dgm:spPr/>
      <dgm:t>
        <a:bodyPr/>
        <a:lstStyle/>
        <a:p>
          <a:endParaRPr lang="en-US"/>
        </a:p>
      </dgm:t>
    </dgm:pt>
    <dgm:pt modelId="{6B238103-B54D-468D-B828-5E9DA465BA87}" type="sibTrans" cxnId="{EB5DEFFC-3FAE-49A9-8585-95E0DB16BDD6}">
      <dgm:prSet/>
      <dgm:spPr/>
      <dgm:t>
        <a:bodyPr/>
        <a:lstStyle/>
        <a:p>
          <a:endParaRPr lang="en-US"/>
        </a:p>
      </dgm:t>
    </dgm:pt>
    <dgm:pt modelId="{C2AA3818-7F8D-41FE-85CD-9BF192E9BEFA}">
      <dgm:prSet/>
      <dgm:spPr/>
      <dgm:t>
        <a:bodyPr/>
        <a:lstStyle/>
        <a:p>
          <a:r>
            <a:rPr lang="en-US"/>
            <a:t>All three</a:t>
          </a:r>
        </a:p>
      </dgm:t>
    </dgm:pt>
    <dgm:pt modelId="{D054D78D-8F42-44B4-AFC8-578531518612}" type="parTrans" cxnId="{7D416735-60C4-4D3D-9CE7-B09A9EBAC7EA}">
      <dgm:prSet/>
      <dgm:spPr/>
      <dgm:t>
        <a:bodyPr/>
        <a:lstStyle/>
        <a:p>
          <a:endParaRPr lang="en-US"/>
        </a:p>
      </dgm:t>
    </dgm:pt>
    <dgm:pt modelId="{F64B0473-79B2-4A68-99AB-4E6428A2B4E5}" type="sibTrans" cxnId="{7D416735-60C4-4D3D-9CE7-B09A9EBAC7EA}">
      <dgm:prSet/>
      <dgm:spPr/>
      <dgm:t>
        <a:bodyPr/>
        <a:lstStyle/>
        <a:p>
          <a:endParaRPr lang="en-US"/>
        </a:p>
      </dgm:t>
    </dgm:pt>
    <dgm:pt modelId="{B8993F25-24DE-44D4-AA80-1414E7EAB28A}" type="pres">
      <dgm:prSet presAssocID="{E61E79FE-F0D6-417B-B132-36736C3AFC3D}" presName="Name0" presStyleCnt="0">
        <dgm:presLayoutVars>
          <dgm:animLvl val="lvl"/>
          <dgm:resizeHandles val="exact"/>
        </dgm:presLayoutVars>
      </dgm:prSet>
      <dgm:spPr/>
    </dgm:pt>
    <dgm:pt modelId="{598A1004-4130-4FD7-8DDF-A113646DC872}" type="pres">
      <dgm:prSet presAssocID="{95405E8A-F487-411D-9A84-2C7299461002}" presName="composite" presStyleCnt="0"/>
      <dgm:spPr/>
    </dgm:pt>
    <dgm:pt modelId="{61CCC5A4-E25D-4D38-A0B2-EC96C67BCAC1}" type="pres">
      <dgm:prSet presAssocID="{95405E8A-F487-411D-9A84-2C7299461002}" presName="L" presStyleLbl="solidFgAcc1" presStyleIdx="0" presStyleCnt="4">
        <dgm:presLayoutVars>
          <dgm:chMax val="0"/>
          <dgm:chPref val="0"/>
        </dgm:presLayoutVars>
      </dgm:prSet>
      <dgm:spPr/>
    </dgm:pt>
    <dgm:pt modelId="{4C2D9776-2371-45CF-98A9-50B1460C565A}" type="pres">
      <dgm:prSet presAssocID="{95405E8A-F487-411D-9A84-2C7299461002}" presName="parTx" presStyleLbl="alignNode1" presStyleIdx="0" presStyleCnt="4">
        <dgm:presLayoutVars>
          <dgm:chMax val="0"/>
          <dgm:chPref val="0"/>
          <dgm:bulletEnabled val="1"/>
        </dgm:presLayoutVars>
      </dgm:prSet>
      <dgm:spPr/>
    </dgm:pt>
    <dgm:pt modelId="{748AB706-2F22-448C-A28C-6A7AF06652CE}" type="pres">
      <dgm:prSet presAssocID="{95405E8A-F487-411D-9A84-2C7299461002}" presName="desTx" presStyleLbl="revTx" presStyleIdx="0" presStyleCnt="4">
        <dgm:presLayoutVars>
          <dgm:chMax val="0"/>
          <dgm:chPref val="0"/>
          <dgm:bulletEnabled val="1"/>
        </dgm:presLayoutVars>
      </dgm:prSet>
      <dgm:spPr/>
    </dgm:pt>
    <dgm:pt modelId="{849A2C4E-8315-47A2-9916-CB845DF92D01}" type="pres">
      <dgm:prSet presAssocID="{95405E8A-F487-411D-9A84-2C7299461002}" presName="EmptyPlaceHolder" presStyleCnt="0"/>
      <dgm:spPr/>
    </dgm:pt>
    <dgm:pt modelId="{6E275984-7D3E-4AF9-B563-09D54F25A09C}" type="pres">
      <dgm:prSet presAssocID="{C930E0F4-C807-4992-B123-EA0DE53694D2}" presName="space" presStyleCnt="0"/>
      <dgm:spPr/>
    </dgm:pt>
    <dgm:pt modelId="{6628F76E-ED72-408D-8BF0-EA42A1951574}" type="pres">
      <dgm:prSet presAssocID="{0E59C2A6-A7C4-4309-800D-00324AD16F1C}" presName="composite" presStyleCnt="0"/>
      <dgm:spPr/>
    </dgm:pt>
    <dgm:pt modelId="{70063624-D049-494C-9B4C-66F7DD38F3F0}" type="pres">
      <dgm:prSet presAssocID="{0E59C2A6-A7C4-4309-800D-00324AD16F1C}" presName="L" presStyleLbl="solidFgAcc1" presStyleIdx="1" presStyleCnt="4">
        <dgm:presLayoutVars>
          <dgm:chMax val="0"/>
          <dgm:chPref val="0"/>
        </dgm:presLayoutVars>
      </dgm:prSet>
      <dgm:spPr/>
    </dgm:pt>
    <dgm:pt modelId="{BAC61973-B0DE-4E36-A3A8-F4AE73F3DEC3}" type="pres">
      <dgm:prSet presAssocID="{0E59C2A6-A7C4-4309-800D-00324AD16F1C}" presName="parTx" presStyleLbl="alignNode1" presStyleIdx="1" presStyleCnt="4">
        <dgm:presLayoutVars>
          <dgm:chMax val="0"/>
          <dgm:chPref val="0"/>
          <dgm:bulletEnabled val="1"/>
        </dgm:presLayoutVars>
      </dgm:prSet>
      <dgm:spPr/>
    </dgm:pt>
    <dgm:pt modelId="{33A8938E-00E3-4E10-941F-56D87C192C56}" type="pres">
      <dgm:prSet presAssocID="{0E59C2A6-A7C4-4309-800D-00324AD16F1C}" presName="desTx" presStyleLbl="revTx" presStyleIdx="1" presStyleCnt="4">
        <dgm:presLayoutVars>
          <dgm:chMax val="0"/>
          <dgm:chPref val="0"/>
          <dgm:bulletEnabled val="1"/>
        </dgm:presLayoutVars>
      </dgm:prSet>
      <dgm:spPr/>
    </dgm:pt>
    <dgm:pt modelId="{55B25A1D-2DB2-46C7-8D49-F0CC2534072C}" type="pres">
      <dgm:prSet presAssocID="{0E59C2A6-A7C4-4309-800D-00324AD16F1C}" presName="EmptyPlaceHolder" presStyleCnt="0"/>
      <dgm:spPr/>
    </dgm:pt>
    <dgm:pt modelId="{388F5361-D9D0-45B0-BE42-280EE902D757}" type="pres">
      <dgm:prSet presAssocID="{CCF30505-19B9-4697-A5E6-D98E30C3E772}" presName="space" presStyleCnt="0"/>
      <dgm:spPr/>
    </dgm:pt>
    <dgm:pt modelId="{7D6C1909-A062-45B3-9BB1-085AC594D001}" type="pres">
      <dgm:prSet presAssocID="{8A652546-D2FA-4B31-BAA0-3BA27D47685A}" presName="composite" presStyleCnt="0"/>
      <dgm:spPr/>
    </dgm:pt>
    <dgm:pt modelId="{CE32BE95-38D3-4FD2-A6B9-4088C22A69C5}" type="pres">
      <dgm:prSet presAssocID="{8A652546-D2FA-4B31-BAA0-3BA27D47685A}" presName="L" presStyleLbl="solidFgAcc1" presStyleIdx="2" presStyleCnt="4">
        <dgm:presLayoutVars>
          <dgm:chMax val="0"/>
          <dgm:chPref val="0"/>
        </dgm:presLayoutVars>
      </dgm:prSet>
      <dgm:spPr/>
    </dgm:pt>
    <dgm:pt modelId="{D0A76018-05B8-4741-8D31-260622E0504B}" type="pres">
      <dgm:prSet presAssocID="{8A652546-D2FA-4B31-BAA0-3BA27D47685A}" presName="parTx" presStyleLbl="alignNode1" presStyleIdx="2" presStyleCnt="4">
        <dgm:presLayoutVars>
          <dgm:chMax val="0"/>
          <dgm:chPref val="0"/>
          <dgm:bulletEnabled val="1"/>
        </dgm:presLayoutVars>
      </dgm:prSet>
      <dgm:spPr/>
    </dgm:pt>
    <dgm:pt modelId="{A40F4EB2-39FD-4062-9C45-EDFBA2985022}" type="pres">
      <dgm:prSet presAssocID="{8A652546-D2FA-4B31-BAA0-3BA27D47685A}" presName="desTx" presStyleLbl="revTx" presStyleIdx="2" presStyleCnt="4">
        <dgm:presLayoutVars>
          <dgm:chMax val="0"/>
          <dgm:chPref val="0"/>
          <dgm:bulletEnabled val="1"/>
        </dgm:presLayoutVars>
      </dgm:prSet>
      <dgm:spPr/>
    </dgm:pt>
    <dgm:pt modelId="{5264F470-E3FD-4433-AFE2-B75D97EB4E64}" type="pres">
      <dgm:prSet presAssocID="{8A652546-D2FA-4B31-BAA0-3BA27D47685A}" presName="EmptyPlaceHolder" presStyleCnt="0"/>
      <dgm:spPr/>
    </dgm:pt>
    <dgm:pt modelId="{CB888EDE-1513-4AA9-85F8-CC9263A92A41}" type="pres">
      <dgm:prSet presAssocID="{1CF14F08-A084-482E-B4BA-CAAC4D969108}" presName="space" presStyleCnt="0"/>
      <dgm:spPr/>
    </dgm:pt>
    <dgm:pt modelId="{E0FA8DBC-E077-401C-B583-AA827181AA8E}" type="pres">
      <dgm:prSet presAssocID="{83E31B6A-7126-443F-8F65-A66924EA7C18}" presName="composite" presStyleCnt="0"/>
      <dgm:spPr/>
    </dgm:pt>
    <dgm:pt modelId="{E303EB70-7B53-451E-9980-AD2073929ABD}" type="pres">
      <dgm:prSet presAssocID="{83E31B6A-7126-443F-8F65-A66924EA7C18}" presName="L" presStyleLbl="solidFgAcc1" presStyleIdx="3" presStyleCnt="4">
        <dgm:presLayoutVars>
          <dgm:chMax val="0"/>
          <dgm:chPref val="0"/>
        </dgm:presLayoutVars>
      </dgm:prSet>
      <dgm:spPr/>
    </dgm:pt>
    <dgm:pt modelId="{10CDC103-81FB-4D0F-A5D3-A1CA1BBF0B5F}" type="pres">
      <dgm:prSet presAssocID="{83E31B6A-7126-443F-8F65-A66924EA7C18}" presName="parTx" presStyleLbl="alignNode1" presStyleIdx="3" presStyleCnt="4">
        <dgm:presLayoutVars>
          <dgm:chMax val="0"/>
          <dgm:chPref val="0"/>
          <dgm:bulletEnabled val="1"/>
        </dgm:presLayoutVars>
      </dgm:prSet>
      <dgm:spPr/>
    </dgm:pt>
    <dgm:pt modelId="{8AA212CA-CD03-4679-8F35-79BA6BEEF949}" type="pres">
      <dgm:prSet presAssocID="{83E31B6A-7126-443F-8F65-A66924EA7C18}" presName="desTx" presStyleLbl="revTx" presStyleIdx="3" presStyleCnt="4">
        <dgm:presLayoutVars>
          <dgm:chMax val="0"/>
          <dgm:chPref val="0"/>
          <dgm:bulletEnabled val="1"/>
        </dgm:presLayoutVars>
      </dgm:prSet>
      <dgm:spPr/>
    </dgm:pt>
    <dgm:pt modelId="{512E6116-4FEF-41F7-A655-A8C2F4BF4F73}" type="pres">
      <dgm:prSet presAssocID="{83E31B6A-7126-443F-8F65-A66924EA7C18}" presName="EmptyPlaceHolder" presStyleCnt="0"/>
      <dgm:spPr/>
    </dgm:pt>
  </dgm:ptLst>
  <dgm:cxnLst>
    <dgm:cxn modelId="{A46C9311-DC46-4432-B44E-8C842F20F674}" type="presOf" srcId="{C2AA3818-7F8D-41FE-85CD-9BF192E9BEFA}" destId="{8AA212CA-CD03-4679-8F35-79BA6BEEF949}" srcOrd="0" destOrd="0" presId="urn:microsoft.com/office/officeart/2016/7/layout/AccentHomeChevronProcess"/>
    <dgm:cxn modelId="{C5FA6B1A-8E24-410D-B375-B225BD5DEC0A}" type="presOf" srcId="{B2BD406A-FCCD-4F7D-AF71-11F4C1C9541E}" destId="{748AB706-2F22-448C-A28C-6A7AF06652CE}" srcOrd="0" destOrd="0" presId="urn:microsoft.com/office/officeart/2016/7/layout/AccentHomeChevronProcess"/>
    <dgm:cxn modelId="{9A1A9523-A551-4312-9655-B1063E72F8D1}" type="presOf" srcId="{83E31B6A-7126-443F-8F65-A66924EA7C18}" destId="{10CDC103-81FB-4D0F-A5D3-A1CA1BBF0B5F}" srcOrd="0" destOrd="0" presId="urn:microsoft.com/office/officeart/2016/7/layout/AccentHomeChevronProcess"/>
    <dgm:cxn modelId="{CF3CBF26-3001-4D1C-A22C-183BEE5BC63E}" srcId="{0E59C2A6-A7C4-4309-800D-00324AD16F1C}" destId="{2E6CD541-9101-405B-9DC9-EB343E695C8E}" srcOrd="0" destOrd="0" parTransId="{50676A8E-EE98-4ADC-B5ED-62F94D14479C}" sibTransId="{FFAD4027-E254-413F-9F09-507AA23BFA86}"/>
    <dgm:cxn modelId="{37932734-A5E5-4EBE-B0C8-3B3093606A64}" type="presOf" srcId="{0E59C2A6-A7C4-4309-800D-00324AD16F1C}" destId="{BAC61973-B0DE-4E36-A3A8-F4AE73F3DEC3}" srcOrd="0" destOrd="0" presId="urn:microsoft.com/office/officeart/2016/7/layout/AccentHomeChevronProcess"/>
    <dgm:cxn modelId="{7D416735-60C4-4D3D-9CE7-B09A9EBAC7EA}" srcId="{83E31B6A-7126-443F-8F65-A66924EA7C18}" destId="{C2AA3818-7F8D-41FE-85CD-9BF192E9BEFA}" srcOrd="0" destOrd="0" parTransId="{D054D78D-8F42-44B4-AFC8-578531518612}" sibTransId="{F64B0473-79B2-4A68-99AB-4E6428A2B4E5}"/>
    <dgm:cxn modelId="{8B71753B-3878-4E82-9FA8-66FABEBDECA3}" type="presOf" srcId="{8A652546-D2FA-4B31-BAA0-3BA27D47685A}" destId="{D0A76018-05B8-4741-8D31-260622E0504B}" srcOrd="0" destOrd="0" presId="urn:microsoft.com/office/officeart/2016/7/layout/AccentHomeChevronProcess"/>
    <dgm:cxn modelId="{C7799D55-7EBB-4C9F-9FE3-9E539F5EDCDF}" srcId="{E61E79FE-F0D6-417B-B132-36736C3AFC3D}" destId="{0E59C2A6-A7C4-4309-800D-00324AD16F1C}" srcOrd="1" destOrd="0" parTransId="{7A96B76E-12F7-4830-BA4E-181398B88BE5}" sibTransId="{CCF30505-19B9-4697-A5E6-D98E30C3E772}"/>
    <dgm:cxn modelId="{0E072C56-0249-4321-8667-3974B0B70A47}" srcId="{E61E79FE-F0D6-417B-B132-36736C3AFC3D}" destId="{95405E8A-F487-411D-9A84-2C7299461002}" srcOrd="0" destOrd="0" parTransId="{8166555C-F3CC-4074-8DC0-2DC62018C120}" sibTransId="{C930E0F4-C807-4992-B123-EA0DE53694D2}"/>
    <dgm:cxn modelId="{66D54D83-25A5-4DE5-949F-17154A175AB8}" srcId="{8A652546-D2FA-4B31-BAA0-3BA27D47685A}" destId="{5BCF1454-7B90-471E-935C-62E42AEF0648}" srcOrd="0" destOrd="0" parTransId="{3A547D73-BF0C-43B3-B2A1-371430CEF2DD}" sibTransId="{3FE70543-7D35-4455-9703-6F71256DFC2A}"/>
    <dgm:cxn modelId="{BD487387-4059-4774-B522-EAAA4B695ADC}" type="presOf" srcId="{95405E8A-F487-411D-9A84-2C7299461002}" destId="{4C2D9776-2371-45CF-98A9-50B1460C565A}" srcOrd="0" destOrd="0" presId="urn:microsoft.com/office/officeart/2016/7/layout/AccentHomeChevronProcess"/>
    <dgm:cxn modelId="{E96617AF-A3C1-422B-8132-31D4F7D671E0}" type="presOf" srcId="{2E6CD541-9101-405B-9DC9-EB343E695C8E}" destId="{33A8938E-00E3-4E10-941F-56D87C192C56}" srcOrd="0" destOrd="0" presId="urn:microsoft.com/office/officeart/2016/7/layout/AccentHomeChevronProcess"/>
    <dgm:cxn modelId="{23CCB4DD-0025-4C49-9C8F-0554909EA527}" type="presOf" srcId="{5BCF1454-7B90-471E-935C-62E42AEF0648}" destId="{A40F4EB2-39FD-4062-9C45-EDFBA2985022}" srcOrd="0" destOrd="0" presId="urn:microsoft.com/office/officeart/2016/7/layout/AccentHomeChevronProcess"/>
    <dgm:cxn modelId="{2EB70EF0-FBDE-4EF8-9F77-540EB1995A5B}" type="presOf" srcId="{E61E79FE-F0D6-417B-B132-36736C3AFC3D}" destId="{B8993F25-24DE-44D4-AA80-1414E7EAB28A}" srcOrd="0" destOrd="0" presId="urn:microsoft.com/office/officeart/2016/7/layout/AccentHomeChevronProcess"/>
    <dgm:cxn modelId="{A0A4BBF8-FFF8-4693-8A40-7DB0AF71FF4F}" srcId="{95405E8A-F487-411D-9A84-2C7299461002}" destId="{B2BD406A-FCCD-4F7D-AF71-11F4C1C9541E}" srcOrd="0" destOrd="0" parTransId="{E321C20D-190D-4514-B71C-0A7A91D4F328}" sibTransId="{B2781068-5609-44A1-884A-2BDE79AE2B46}"/>
    <dgm:cxn modelId="{9D8492F9-B142-4C97-8B32-11BFC8E805C0}" srcId="{E61E79FE-F0D6-417B-B132-36736C3AFC3D}" destId="{8A652546-D2FA-4B31-BAA0-3BA27D47685A}" srcOrd="2" destOrd="0" parTransId="{33A8F0CD-E14B-484A-BFE7-915327D6D40E}" sibTransId="{1CF14F08-A084-482E-B4BA-CAAC4D969108}"/>
    <dgm:cxn modelId="{EB5DEFFC-3FAE-49A9-8585-95E0DB16BDD6}" srcId="{E61E79FE-F0D6-417B-B132-36736C3AFC3D}" destId="{83E31B6A-7126-443F-8F65-A66924EA7C18}" srcOrd="3" destOrd="0" parTransId="{CF014FF3-1607-4CA2-8995-A291EB6C4FAF}" sibTransId="{6B238103-B54D-468D-B828-5E9DA465BA87}"/>
    <dgm:cxn modelId="{85C3F0CA-B4FC-4A36-B80F-4CB0153A0BD3}" type="presParOf" srcId="{B8993F25-24DE-44D4-AA80-1414E7EAB28A}" destId="{598A1004-4130-4FD7-8DDF-A113646DC872}" srcOrd="0" destOrd="0" presId="urn:microsoft.com/office/officeart/2016/7/layout/AccentHomeChevronProcess"/>
    <dgm:cxn modelId="{6D5A3707-55EB-4C22-BABA-2505F217219D}" type="presParOf" srcId="{598A1004-4130-4FD7-8DDF-A113646DC872}" destId="{61CCC5A4-E25D-4D38-A0B2-EC96C67BCAC1}" srcOrd="0" destOrd="0" presId="urn:microsoft.com/office/officeart/2016/7/layout/AccentHomeChevronProcess"/>
    <dgm:cxn modelId="{A2DB354F-9763-4576-A8BC-43DE64968F78}" type="presParOf" srcId="{598A1004-4130-4FD7-8DDF-A113646DC872}" destId="{4C2D9776-2371-45CF-98A9-50B1460C565A}" srcOrd="1" destOrd="0" presId="urn:microsoft.com/office/officeart/2016/7/layout/AccentHomeChevronProcess"/>
    <dgm:cxn modelId="{FE98A4C0-6812-4FEB-A234-7F3F1EEC33ED}" type="presParOf" srcId="{598A1004-4130-4FD7-8DDF-A113646DC872}" destId="{748AB706-2F22-448C-A28C-6A7AF06652CE}" srcOrd="2" destOrd="0" presId="urn:microsoft.com/office/officeart/2016/7/layout/AccentHomeChevronProcess"/>
    <dgm:cxn modelId="{6996320C-903A-48BB-9179-5FCD9E7FFD0F}" type="presParOf" srcId="{598A1004-4130-4FD7-8DDF-A113646DC872}" destId="{849A2C4E-8315-47A2-9916-CB845DF92D01}" srcOrd="3" destOrd="0" presId="urn:microsoft.com/office/officeart/2016/7/layout/AccentHomeChevronProcess"/>
    <dgm:cxn modelId="{248666D8-F423-466B-97A7-0AB7941EAAB9}" type="presParOf" srcId="{B8993F25-24DE-44D4-AA80-1414E7EAB28A}" destId="{6E275984-7D3E-4AF9-B563-09D54F25A09C}" srcOrd="1" destOrd="0" presId="urn:microsoft.com/office/officeart/2016/7/layout/AccentHomeChevronProcess"/>
    <dgm:cxn modelId="{ED6505DC-9ACB-42AF-BA12-4078D3E80B14}" type="presParOf" srcId="{B8993F25-24DE-44D4-AA80-1414E7EAB28A}" destId="{6628F76E-ED72-408D-8BF0-EA42A1951574}" srcOrd="2" destOrd="0" presId="urn:microsoft.com/office/officeart/2016/7/layout/AccentHomeChevronProcess"/>
    <dgm:cxn modelId="{BBFB3D0C-5398-4F36-8B7C-2AAFA5E2482A}" type="presParOf" srcId="{6628F76E-ED72-408D-8BF0-EA42A1951574}" destId="{70063624-D049-494C-9B4C-66F7DD38F3F0}" srcOrd="0" destOrd="0" presId="urn:microsoft.com/office/officeart/2016/7/layout/AccentHomeChevronProcess"/>
    <dgm:cxn modelId="{BB115184-5FF0-4C9B-94B8-74975C9A6FBC}" type="presParOf" srcId="{6628F76E-ED72-408D-8BF0-EA42A1951574}" destId="{BAC61973-B0DE-4E36-A3A8-F4AE73F3DEC3}" srcOrd="1" destOrd="0" presId="urn:microsoft.com/office/officeart/2016/7/layout/AccentHomeChevronProcess"/>
    <dgm:cxn modelId="{E94487D4-B940-41BC-8307-3457222C4931}" type="presParOf" srcId="{6628F76E-ED72-408D-8BF0-EA42A1951574}" destId="{33A8938E-00E3-4E10-941F-56D87C192C56}" srcOrd="2" destOrd="0" presId="urn:microsoft.com/office/officeart/2016/7/layout/AccentHomeChevronProcess"/>
    <dgm:cxn modelId="{BB15EF62-F683-4127-9717-0244F246D7EA}" type="presParOf" srcId="{6628F76E-ED72-408D-8BF0-EA42A1951574}" destId="{55B25A1D-2DB2-46C7-8D49-F0CC2534072C}" srcOrd="3" destOrd="0" presId="urn:microsoft.com/office/officeart/2016/7/layout/AccentHomeChevronProcess"/>
    <dgm:cxn modelId="{0E88D879-0598-40B2-B665-1B81557C1D61}" type="presParOf" srcId="{B8993F25-24DE-44D4-AA80-1414E7EAB28A}" destId="{388F5361-D9D0-45B0-BE42-280EE902D757}" srcOrd="3" destOrd="0" presId="urn:microsoft.com/office/officeart/2016/7/layout/AccentHomeChevronProcess"/>
    <dgm:cxn modelId="{26C8DDD5-5C2C-4B41-92DD-C9D606A425CA}" type="presParOf" srcId="{B8993F25-24DE-44D4-AA80-1414E7EAB28A}" destId="{7D6C1909-A062-45B3-9BB1-085AC594D001}" srcOrd="4" destOrd="0" presId="urn:microsoft.com/office/officeart/2016/7/layout/AccentHomeChevronProcess"/>
    <dgm:cxn modelId="{BB5F55E5-8F75-4255-A6D2-9F8ADFB87E2A}" type="presParOf" srcId="{7D6C1909-A062-45B3-9BB1-085AC594D001}" destId="{CE32BE95-38D3-4FD2-A6B9-4088C22A69C5}" srcOrd="0" destOrd="0" presId="urn:microsoft.com/office/officeart/2016/7/layout/AccentHomeChevronProcess"/>
    <dgm:cxn modelId="{AEBA1B1B-ADE0-4D28-A1CB-CD82C2A537CE}" type="presParOf" srcId="{7D6C1909-A062-45B3-9BB1-085AC594D001}" destId="{D0A76018-05B8-4741-8D31-260622E0504B}" srcOrd="1" destOrd="0" presId="urn:microsoft.com/office/officeart/2016/7/layout/AccentHomeChevronProcess"/>
    <dgm:cxn modelId="{7EE88948-AF8E-4389-9584-1D0E2E1FD25D}" type="presParOf" srcId="{7D6C1909-A062-45B3-9BB1-085AC594D001}" destId="{A40F4EB2-39FD-4062-9C45-EDFBA2985022}" srcOrd="2" destOrd="0" presId="urn:microsoft.com/office/officeart/2016/7/layout/AccentHomeChevronProcess"/>
    <dgm:cxn modelId="{91ECAE10-60CD-40B9-9497-61E1095C684D}" type="presParOf" srcId="{7D6C1909-A062-45B3-9BB1-085AC594D001}" destId="{5264F470-E3FD-4433-AFE2-B75D97EB4E64}" srcOrd="3" destOrd="0" presId="urn:microsoft.com/office/officeart/2016/7/layout/AccentHomeChevronProcess"/>
    <dgm:cxn modelId="{9CE22CE1-A368-4A36-9CD2-3463E6275B83}" type="presParOf" srcId="{B8993F25-24DE-44D4-AA80-1414E7EAB28A}" destId="{CB888EDE-1513-4AA9-85F8-CC9263A92A41}" srcOrd="5" destOrd="0" presId="urn:microsoft.com/office/officeart/2016/7/layout/AccentHomeChevronProcess"/>
    <dgm:cxn modelId="{B03E5642-F52E-471A-97C3-54D74C8DB289}" type="presParOf" srcId="{B8993F25-24DE-44D4-AA80-1414E7EAB28A}" destId="{E0FA8DBC-E077-401C-B583-AA827181AA8E}" srcOrd="6" destOrd="0" presId="urn:microsoft.com/office/officeart/2016/7/layout/AccentHomeChevronProcess"/>
    <dgm:cxn modelId="{90FF14CB-37E8-4D33-ADE4-78C0D84BAC48}" type="presParOf" srcId="{E0FA8DBC-E077-401C-B583-AA827181AA8E}" destId="{E303EB70-7B53-451E-9980-AD2073929ABD}" srcOrd="0" destOrd="0" presId="urn:microsoft.com/office/officeart/2016/7/layout/AccentHomeChevronProcess"/>
    <dgm:cxn modelId="{7C37D2DC-3B47-497F-99E6-77AC4DD89661}" type="presParOf" srcId="{E0FA8DBC-E077-401C-B583-AA827181AA8E}" destId="{10CDC103-81FB-4D0F-A5D3-A1CA1BBF0B5F}" srcOrd="1" destOrd="0" presId="urn:microsoft.com/office/officeart/2016/7/layout/AccentHomeChevronProcess"/>
    <dgm:cxn modelId="{DE3E5C3C-449B-4CF3-9468-134FF6A579A9}" type="presParOf" srcId="{E0FA8DBC-E077-401C-B583-AA827181AA8E}" destId="{8AA212CA-CD03-4679-8F35-79BA6BEEF949}" srcOrd="2" destOrd="0" presId="urn:microsoft.com/office/officeart/2016/7/layout/AccentHomeChevronProcess"/>
    <dgm:cxn modelId="{9B2B8B68-9151-408B-A18E-CAB7934486E5}" type="presParOf" srcId="{E0FA8DBC-E077-401C-B583-AA827181AA8E}" destId="{512E6116-4FEF-41F7-A655-A8C2F4BF4F73}" srcOrd="3" destOrd="0" presId="urn:microsoft.com/office/officeart/2016/7/layout/AccentHomeChevro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2741FA-25FB-4A75-BB77-711AAAC0E372}" type="doc">
      <dgm:prSet loTypeId="urn:microsoft.com/office/officeart/2005/8/layout/list1" loCatId="list" qsTypeId="urn:microsoft.com/office/officeart/2005/8/quickstyle/simple4" qsCatId="simple" csTypeId="urn:microsoft.com/office/officeart/2005/8/colors/colorful1" csCatId="colorful"/>
      <dgm:spPr/>
      <dgm:t>
        <a:bodyPr/>
        <a:lstStyle/>
        <a:p>
          <a:endParaRPr lang="en-US"/>
        </a:p>
      </dgm:t>
    </dgm:pt>
    <dgm:pt modelId="{316EBAAF-7B05-4E5A-BA45-5B71C467BF13}">
      <dgm:prSet/>
      <dgm:spPr/>
      <dgm:t>
        <a:bodyPr/>
        <a:lstStyle/>
        <a:p>
          <a:r>
            <a:rPr lang="en-US"/>
            <a:t>Wayne County, MI (Detroit)</a:t>
          </a:r>
        </a:p>
      </dgm:t>
    </dgm:pt>
    <dgm:pt modelId="{31AD7055-CF49-45DF-A831-A714573996C3}" type="parTrans" cxnId="{91D856BB-B5C6-44A5-829A-F36C946C4FED}">
      <dgm:prSet/>
      <dgm:spPr/>
      <dgm:t>
        <a:bodyPr/>
        <a:lstStyle/>
        <a:p>
          <a:endParaRPr lang="en-US"/>
        </a:p>
      </dgm:t>
    </dgm:pt>
    <dgm:pt modelId="{EC1C15AC-0C39-4DC7-B3A7-B894DC855703}" type="sibTrans" cxnId="{91D856BB-B5C6-44A5-829A-F36C946C4FED}">
      <dgm:prSet/>
      <dgm:spPr/>
      <dgm:t>
        <a:bodyPr/>
        <a:lstStyle/>
        <a:p>
          <a:endParaRPr lang="en-US"/>
        </a:p>
      </dgm:t>
    </dgm:pt>
    <dgm:pt modelId="{545E05D5-D503-41D1-8316-67C7E62DAEC4}">
      <dgm:prSet/>
      <dgm:spPr/>
      <dgm:t>
        <a:bodyPr/>
        <a:lstStyle/>
        <a:p>
          <a:r>
            <a:rPr lang="en-US"/>
            <a:t>Genesee County, MI (Flint)</a:t>
          </a:r>
        </a:p>
      </dgm:t>
    </dgm:pt>
    <dgm:pt modelId="{455CABC0-CB28-48C4-A2AB-443128F4844F}" type="parTrans" cxnId="{6F0DEE1E-C1AD-45BF-B2A6-59BAC0EDF798}">
      <dgm:prSet/>
      <dgm:spPr/>
      <dgm:t>
        <a:bodyPr/>
        <a:lstStyle/>
        <a:p>
          <a:endParaRPr lang="en-US"/>
        </a:p>
      </dgm:t>
    </dgm:pt>
    <dgm:pt modelId="{B11FA123-6517-4476-A9AD-0DD6AB0C3A36}" type="sibTrans" cxnId="{6F0DEE1E-C1AD-45BF-B2A6-59BAC0EDF798}">
      <dgm:prSet/>
      <dgm:spPr/>
      <dgm:t>
        <a:bodyPr/>
        <a:lstStyle/>
        <a:p>
          <a:endParaRPr lang="en-US"/>
        </a:p>
      </dgm:t>
    </dgm:pt>
    <dgm:pt modelId="{54B18B5F-8729-497A-A4CC-0338FF916347}">
      <dgm:prSet/>
      <dgm:spPr/>
      <dgm:t>
        <a:bodyPr/>
        <a:lstStyle/>
        <a:p>
          <a:r>
            <a:rPr lang="en-US"/>
            <a:t>Trumbull County, OH (Youngstown)</a:t>
          </a:r>
        </a:p>
      </dgm:t>
    </dgm:pt>
    <dgm:pt modelId="{C4237369-5C22-4075-B6C0-E9D47719808C}" type="parTrans" cxnId="{EBD36DAB-FD74-45D5-8423-80DF48888381}">
      <dgm:prSet/>
      <dgm:spPr/>
      <dgm:t>
        <a:bodyPr/>
        <a:lstStyle/>
        <a:p>
          <a:endParaRPr lang="en-US"/>
        </a:p>
      </dgm:t>
    </dgm:pt>
    <dgm:pt modelId="{280B7432-2F09-4E7B-B2B1-8937F5968715}" type="sibTrans" cxnId="{EBD36DAB-FD74-45D5-8423-80DF48888381}">
      <dgm:prSet/>
      <dgm:spPr/>
      <dgm:t>
        <a:bodyPr/>
        <a:lstStyle/>
        <a:p>
          <a:endParaRPr lang="en-US"/>
        </a:p>
      </dgm:t>
    </dgm:pt>
    <dgm:pt modelId="{A87F81D1-7C82-4CF7-9AD4-E232CC26DAC5}">
      <dgm:prSet/>
      <dgm:spPr/>
      <dgm:t>
        <a:bodyPr/>
        <a:lstStyle/>
        <a:p>
          <a:r>
            <a:rPr lang="en-US"/>
            <a:t>Marion County, IN (Indianapolis)</a:t>
          </a:r>
        </a:p>
      </dgm:t>
    </dgm:pt>
    <dgm:pt modelId="{1593F109-E5CE-451D-8D1C-6CE9C0223417}" type="parTrans" cxnId="{C6E7B53E-BFE3-4FA3-A977-4C3CE2CDB8E1}">
      <dgm:prSet/>
      <dgm:spPr/>
      <dgm:t>
        <a:bodyPr/>
        <a:lstStyle/>
        <a:p>
          <a:endParaRPr lang="en-US"/>
        </a:p>
      </dgm:t>
    </dgm:pt>
    <dgm:pt modelId="{C6F9930C-48EF-4663-8804-A5F67804C56D}" type="sibTrans" cxnId="{C6E7B53E-BFE3-4FA3-A977-4C3CE2CDB8E1}">
      <dgm:prSet/>
      <dgm:spPr/>
      <dgm:t>
        <a:bodyPr/>
        <a:lstStyle/>
        <a:p>
          <a:endParaRPr lang="en-US"/>
        </a:p>
      </dgm:t>
    </dgm:pt>
    <dgm:pt modelId="{39253EC9-4EF1-4444-8159-473E760E3F6B}">
      <dgm:prSet/>
      <dgm:spPr/>
      <dgm:t>
        <a:bodyPr/>
        <a:lstStyle/>
        <a:p>
          <a:r>
            <a:rPr lang="en-US"/>
            <a:t>St. Joseph County, IN (South Bend)</a:t>
          </a:r>
        </a:p>
      </dgm:t>
    </dgm:pt>
    <dgm:pt modelId="{2CBC5041-F8FB-4D3C-ACC1-C793E460DC37}" type="parTrans" cxnId="{8EC06652-1BB4-4EDB-A2E5-AE9A29178222}">
      <dgm:prSet/>
      <dgm:spPr/>
      <dgm:t>
        <a:bodyPr/>
        <a:lstStyle/>
        <a:p>
          <a:endParaRPr lang="en-US"/>
        </a:p>
      </dgm:t>
    </dgm:pt>
    <dgm:pt modelId="{5DF532E1-912A-46AD-BE66-ACD437F0F956}" type="sibTrans" cxnId="{8EC06652-1BB4-4EDB-A2E5-AE9A29178222}">
      <dgm:prSet/>
      <dgm:spPr/>
      <dgm:t>
        <a:bodyPr/>
        <a:lstStyle/>
        <a:p>
          <a:endParaRPr lang="en-US"/>
        </a:p>
      </dgm:t>
    </dgm:pt>
    <dgm:pt modelId="{A886CE49-F014-49E6-AC6D-50F1B5FB5EAB}" type="pres">
      <dgm:prSet presAssocID="{772741FA-25FB-4A75-BB77-711AAAC0E372}" presName="linear" presStyleCnt="0">
        <dgm:presLayoutVars>
          <dgm:dir/>
          <dgm:animLvl val="lvl"/>
          <dgm:resizeHandles val="exact"/>
        </dgm:presLayoutVars>
      </dgm:prSet>
      <dgm:spPr/>
    </dgm:pt>
    <dgm:pt modelId="{5A273850-F5B6-4F09-9125-4FFDD1E13366}" type="pres">
      <dgm:prSet presAssocID="{316EBAAF-7B05-4E5A-BA45-5B71C467BF13}" presName="parentLin" presStyleCnt="0"/>
      <dgm:spPr/>
    </dgm:pt>
    <dgm:pt modelId="{1109FABB-2A49-4B4B-BEBB-42280CFAE294}" type="pres">
      <dgm:prSet presAssocID="{316EBAAF-7B05-4E5A-BA45-5B71C467BF13}" presName="parentLeftMargin" presStyleLbl="node1" presStyleIdx="0" presStyleCnt="5"/>
      <dgm:spPr/>
    </dgm:pt>
    <dgm:pt modelId="{E6578C77-C5FA-4E71-A5CB-E73E54AD0813}" type="pres">
      <dgm:prSet presAssocID="{316EBAAF-7B05-4E5A-BA45-5B71C467BF13}" presName="parentText" presStyleLbl="node1" presStyleIdx="0" presStyleCnt="5">
        <dgm:presLayoutVars>
          <dgm:chMax val="0"/>
          <dgm:bulletEnabled val="1"/>
        </dgm:presLayoutVars>
      </dgm:prSet>
      <dgm:spPr/>
    </dgm:pt>
    <dgm:pt modelId="{69361363-FEAF-4408-9226-C8949F9499E3}" type="pres">
      <dgm:prSet presAssocID="{316EBAAF-7B05-4E5A-BA45-5B71C467BF13}" presName="negativeSpace" presStyleCnt="0"/>
      <dgm:spPr/>
    </dgm:pt>
    <dgm:pt modelId="{02ED61E4-9CBA-46A5-9BE4-DCB7BB7ED09F}" type="pres">
      <dgm:prSet presAssocID="{316EBAAF-7B05-4E5A-BA45-5B71C467BF13}" presName="childText" presStyleLbl="conFgAcc1" presStyleIdx="0" presStyleCnt="5">
        <dgm:presLayoutVars>
          <dgm:bulletEnabled val="1"/>
        </dgm:presLayoutVars>
      </dgm:prSet>
      <dgm:spPr/>
    </dgm:pt>
    <dgm:pt modelId="{8B679A3C-5E4B-4C07-A562-67654EB1F922}" type="pres">
      <dgm:prSet presAssocID="{EC1C15AC-0C39-4DC7-B3A7-B894DC855703}" presName="spaceBetweenRectangles" presStyleCnt="0"/>
      <dgm:spPr/>
    </dgm:pt>
    <dgm:pt modelId="{2B54B34C-E23F-4DC4-B85E-0D0976D0E103}" type="pres">
      <dgm:prSet presAssocID="{545E05D5-D503-41D1-8316-67C7E62DAEC4}" presName="parentLin" presStyleCnt="0"/>
      <dgm:spPr/>
    </dgm:pt>
    <dgm:pt modelId="{C0D8E3D9-CA24-446B-95EA-B999F6F02C50}" type="pres">
      <dgm:prSet presAssocID="{545E05D5-D503-41D1-8316-67C7E62DAEC4}" presName="parentLeftMargin" presStyleLbl="node1" presStyleIdx="0" presStyleCnt="5"/>
      <dgm:spPr/>
    </dgm:pt>
    <dgm:pt modelId="{C2D04D87-36E3-448E-B1D7-50D570AA58E5}" type="pres">
      <dgm:prSet presAssocID="{545E05D5-D503-41D1-8316-67C7E62DAEC4}" presName="parentText" presStyleLbl="node1" presStyleIdx="1" presStyleCnt="5">
        <dgm:presLayoutVars>
          <dgm:chMax val="0"/>
          <dgm:bulletEnabled val="1"/>
        </dgm:presLayoutVars>
      </dgm:prSet>
      <dgm:spPr/>
    </dgm:pt>
    <dgm:pt modelId="{8E97D137-5E9D-428D-90AB-AA3910D06D6C}" type="pres">
      <dgm:prSet presAssocID="{545E05D5-D503-41D1-8316-67C7E62DAEC4}" presName="negativeSpace" presStyleCnt="0"/>
      <dgm:spPr/>
    </dgm:pt>
    <dgm:pt modelId="{F432C03A-EFCF-4679-B6BA-71193E09818B}" type="pres">
      <dgm:prSet presAssocID="{545E05D5-D503-41D1-8316-67C7E62DAEC4}" presName="childText" presStyleLbl="conFgAcc1" presStyleIdx="1" presStyleCnt="5">
        <dgm:presLayoutVars>
          <dgm:bulletEnabled val="1"/>
        </dgm:presLayoutVars>
      </dgm:prSet>
      <dgm:spPr/>
    </dgm:pt>
    <dgm:pt modelId="{00202474-A0E2-4445-84F1-C3CC89FAA40A}" type="pres">
      <dgm:prSet presAssocID="{B11FA123-6517-4476-A9AD-0DD6AB0C3A36}" presName="spaceBetweenRectangles" presStyleCnt="0"/>
      <dgm:spPr/>
    </dgm:pt>
    <dgm:pt modelId="{772D464A-40FC-4541-BF19-222BC45F8C7A}" type="pres">
      <dgm:prSet presAssocID="{54B18B5F-8729-497A-A4CC-0338FF916347}" presName="parentLin" presStyleCnt="0"/>
      <dgm:spPr/>
    </dgm:pt>
    <dgm:pt modelId="{01E825E6-4BC1-4B76-97CE-1D5B67A24BEB}" type="pres">
      <dgm:prSet presAssocID="{54B18B5F-8729-497A-A4CC-0338FF916347}" presName="parentLeftMargin" presStyleLbl="node1" presStyleIdx="1" presStyleCnt="5"/>
      <dgm:spPr/>
    </dgm:pt>
    <dgm:pt modelId="{23EB2B10-3067-4750-B90D-A6EC67BD3BA6}" type="pres">
      <dgm:prSet presAssocID="{54B18B5F-8729-497A-A4CC-0338FF916347}" presName="parentText" presStyleLbl="node1" presStyleIdx="2" presStyleCnt="5">
        <dgm:presLayoutVars>
          <dgm:chMax val="0"/>
          <dgm:bulletEnabled val="1"/>
        </dgm:presLayoutVars>
      </dgm:prSet>
      <dgm:spPr/>
    </dgm:pt>
    <dgm:pt modelId="{9D365C9C-26C2-454B-BF2D-786CE2C725D9}" type="pres">
      <dgm:prSet presAssocID="{54B18B5F-8729-497A-A4CC-0338FF916347}" presName="negativeSpace" presStyleCnt="0"/>
      <dgm:spPr/>
    </dgm:pt>
    <dgm:pt modelId="{AE1C2052-ACC5-43E2-8DD4-51C7899C8D18}" type="pres">
      <dgm:prSet presAssocID="{54B18B5F-8729-497A-A4CC-0338FF916347}" presName="childText" presStyleLbl="conFgAcc1" presStyleIdx="2" presStyleCnt="5">
        <dgm:presLayoutVars>
          <dgm:bulletEnabled val="1"/>
        </dgm:presLayoutVars>
      </dgm:prSet>
      <dgm:spPr/>
    </dgm:pt>
    <dgm:pt modelId="{3E2272AA-CBD9-4FC0-94A6-4261BB7EFC86}" type="pres">
      <dgm:prSet presAssocID="{280B7432-2F09-4E7B-B2B1-8937F5968715}" presName="spaceBetweenRectangles" presStyleCnt="0"/>
      <dgm:spPr/>
    </dgm:pt>
    <dgm:pt modelId="{7B1055D6-EDD1-426A-A34C-29487458EB07}" type="pres">
      <dgm:prSet presAssocID="{A87F81D1-7C82-4CF7-9AD4-E232CC26DAC5}" presName="parentLin" presStyleCnt="0"/>
      <dgm:spPr/>
    </dgm:pt>
    <dgm:pt modelId="{845AB13A-B54F-422A-8BFA-012B658DEA90}" type="pres">
      <dgm:prSet presAssocID="{A87F81D1-7C82-4CF7-9AD4-E232CC26DAC5}" presName="parentLeftMargin" presStyleLbl="node1" presStyleIdx="2" presStyleCnt="5"/>
      <dgm:spPr/>
    </dgm:pt>
    <dgm:pt modelId="{A009529B-B08D-449C-8708-EA0767CA22EE}" type="pres">
      <dgm:prSet presAssocID="{A87F81D1-7C82-4CF7-9AD4-E232CC26DAC5}" presName="parentText" presStyleLbl="node1" presStyleIdx="3" presStyleCnt="5">
        <dgm:presLayoutVars>
          <dgm:chMax val="0"/>
          <dgm:bulletEnabled val="1"/>
        </dgm:presLayoutVars>
      </dgm:prSet>
      <dgm:spPr/>
    </dgm:pt>
    <dgm:pt modelId="{6F48DF0B-136E-4052-9450-B000D7E8713B}" type="pres">
      <dgm:prSet presAssocID="{A87F81D1-7C82-4CF7-9AD4-E232CC26DAC5}" presName="negativeSpace" presStyleCnt="0"/>
      <dgm:spPr/>
    </dgm:pt>
    <dgm:pt modelId="{C1C1E663-95E9-4347-A16F-72FB4186329B}" type="pres">
      <dgm:prSet presAssocID="{A87F81D1-7C82-4CF7-9AD4-E232CC26DAC5}" presName="childText" presStyleLbl="conFgAcc1" presStyleIdx="3" presStyleCnt="5">
        <dgm:presLayoutVars>
          <dgm:bulletEnabled val="1"/>
        </dgm:presLayoutVars>
      </dgm:prSet>
      <dgm:spPr/>
    </dgm:pt>
    <dgm:pt modelId="{BA542456-FA86-494C-8C0A-94AD0C21863A}" type="pres">
      <dgm:prSet presAssocID="{C6F9930C-48EF-4663-8804-A5F67804C56D}" presName="spaceBetweenRectangles" presStyleCnt="0"/>
      <dgm:spPr/>
    </dgm:pt>
    <dgm:pt modelId="{86B0B755-3B99-4461-9E41-B7ECAF5D2B1D}" type="pres">
      <dgm:prSet presAssocID="{39253EC9-4EF1-4444-8159-473E760E3F6B}" presName="parentLin" presStyleCnt="0"/>
      <dgm:spPr/>
    </dgm:pt>
    <dgm:pt modelId="{F737D51E-D289-458B-929A-5F8DC893476C}" type="pres">
      <dgm:prSet presAssocID="{39253EC9-4EF1-4444-8159-473E760E3F6B}" presName="parentLeftMargin" presStyleLbl="node1" presStyleIdx="3" presStyleCnt="5"/>
      <dgm:spPr/>
    </dgm:pt>
    <dgm:pt modelId="{B747D1D6-08FF-412A-AF6F-CE2EA92D2297}" type="pres">
      <dgm:prSet presAssocID="{39253EC9-4EF1-4444-8159-473E760E3F6B}" presName="parentText" presStyleLbl="node1" presStyleIdx="4" presStyleCnt="5">
        <dgm:presLayoutVars>
          <dgm:chMax val="0"/>
          <dgm:bulletEnabled val="1"/>
        </dgm:presLayoutVars>
      </dgm:prSet>
      <dgm:spPr/>
    </dgm:pt>
    <dgm:pt modelId="{9A50B38A-24D9-4554-B52A-2562929D8B80}" type="pres">
      <dgm:prSet presAssocID="{39253EC9-4EF1-4444-8159-473E760E3F6B}" presName="negativeSpace" presStyleCnt="0"/>
      <dgm:spPr/>
    </dgm:pt>
    <dgm:pt modelId="{8F16F83D-8150-405F-806A-4DFA5522380A}" type="pres">
      <dgm:prSet presAssocID="{39253EC9-4EF1-4444-8159-473E760E3F6B}" presName="childText" presStyleLbl="conFgAcc1" presStyleIdx="4" presStyleCnt="5">
        <dgm:presLayoutVars>
          <dgm:bulletEnabled val="1"/>
        </dgm:presLayoutVars>
      </dgm:prSet>
      <dgm:spPr/>
    </dgm:pt>
  </dgm:ptLst>
  <dgm:cxnLst>
    <dgm:cxn modelId="{6F0DEE1E-C1AD-45BF-B2A6-59BAC0EDF798}" srcId="{772741FA-25FB-4A75-BB77-711AAAC0E372}" destId="{545E05D5-D503-41D1-8316-67C7E62DAEC4}" srcOrd="1" destOrd="0" parTransId="{455CABC0-CB28-48C4-A2AB-443128F4844F}" sibTransId="{B11FA123-6517-4476-A9AD-0DD6AB0C3A36}"/>
    <dgm:cxn modelId="{CE1B9A3D-DCC6-45E9-9C16-D63E3DCA66A6}" type="presOf" srcId="{54B18B5F-8729-497A-A4CC-0338FF916347}" destId="{01E825E6-4BC1-4B76-97CE-1D5B67A24BEB}" srcOrd="0" destOrd="0" presId="urn:microsoft.com/office/officeart/2005/8/layout/list1"/>
    <dgm:cxn modelId="{C6E7B53E-BFE3-4FA3-A977-4C3CE2CDB8E1}" srcId="{772741FA-25FB-4A75-BB77-711AAAC0E372}" destId="{A87F81D1-7C82-4CF7-9AD4-E232CC26DAC5}" srcOrd="3" destOrd="0" parTransId="{1593F109-E5CE-451D-8D1C-6CE9C0223417}" sibTransId="{C6F9930C-48EF-4663-8804-A5F67804C56D}"/>
    <dgm:cxn modelId="{D342BB5C-9771-4437-BCCC-A8D96CCA7C57}" type="presOf" srcId="{39253EC9-4EF1-4444-8159-473E760E3F6B}" destId="{F737D51E-D289-458B-929A-5F8DC893476C}" srcOrd="0" destOrd="0" presId="urn:microsoft.com/office/officeart/2005/8/layout/list1"/>
    <dgm:cxn modelId="{A7A63E63-1442-4CD6-BD46-773CCD0CAE12}" type="presOf" srcId="{A87F81D1-7C82-4CF7-9AD4-E232CC26DAC5}" destId="{A009529B-B08D-449C-8708-EA0767CA22EE}" srcOrd="1" destOrd="0" presId="urn:microsoft.com/office/officeart/2005/8/layout/list1"/>
    <dgm:cxn modelId="{CD810344-F5D4-45DD-AE69-25089219CA20}" type="presOf" srcId="{772741FA-25FB-4A75-BB77-711AAAC0E372}" destId="{A886CE49-F014-49E6-AC6D-50F1B5FB5EAB}" srcOrd="0" destOrd="0" presId="urn:microsoft.com/office/officeart/2005/8/layout/list1"/>
    <dgm:cxn modelId="{09F2DB6B-EB31-4CDA-876A-0BE343C7ABD1}" type="presOf" srcId="{54B18B5F-8729-497A-A4CC-0338FF916347}" destId="{23EB2B10-3067-4750-B90D-A6EC67BD3BA6}" srcOrd="1" destOrd="0" presId="urn:microsoft.com/office/officeart/2005/8/layout/list1"/>
    <dgm:cxn modelId="{8EC06652-1BB4-4EDB-A2E5-AE9A29178222}" srcId="{772741FA-25FB-4A75-BB77-711AAAC0E372}" destId="{39253EC9-4EF1-4444-8159-473E760E3F6B}" srcOrd="4" destOrd="0" parTransId="{2CBC5041-F8FB-4D3C-ACC1-C793E460DC37}" sibTransId="{5DF532E1-912A-46AD-BE66-ACD437F0F956}"/>
    <dgm:cxn modelId="{520D54A3-6671-4B90-8460-39F205A1C009}" type="presOf" srcId="{316EBAAF-7B05-4E5A-BA45-5B71C467BF13}" destId="{E6578C77-C5FA-4E71-A5CB-E73E54AD0813}" srcOrd="1" destOrd="0" presId="urn:microsoft.com/office/officeart/2005/8/layout/list1"/>
    <dgm:cxn modelId="{EBD36DAB-FD74-45D5-8423-80DF48888381}" srcId="{772741FA-25FB-4A75-BB77-711AAAC0E372}" destId="{54B18B5F-8729-497A-A4CC-0338FF916347}" srcOrd="2" destOrd="0" parTransId="{C4237369-5C22-4075-B6C0-E9D47719808C}" sibTransId="{280B7432-2F09-4E7B-B2B1-8937F5968715}"/>
    <dgm:cxn modelId="{EA6EC7AD-16FD-4919-B3DB-EE6CB95B7902}" type="presOf" srcId="{545E05D5-D503-41D1-8316-67C7E62DAEC4}" destId="{C2D04D87-36E3-448E-B1D7-50D570AA58E5}" srcOrd="1" destOrd="0" presId="urn:microsoft.com/office/officeart/2005/8/layout/list1"/>
    <dgm:cxn modelId="{91D856BB-B5C6-44A5-829A-F36C946C4FED}" srcId="{772741FA-25FB-4A75-BB77-711AAAC0E372}" destId="{316EBAAF-7B05-4E5A-BA45-5B71C467BF13}" srcOrd="0" destOrd="0" parTransId="{31AD7055-CF49-45DF-A831-A714573996C3}" sibTransId="{EC1C15AC-0C39-4DC7-B3A7-B894DC855703}"/>
    <dgm:cxn modelId="{775411D2-F061-482F-9CB2-D2CC1790C134}" type="presOf" srcId="{A87F81D1-7C82-4CF7-9AD4-E232CC26DAC5}" destId="{845AB13A-B54F-422A-8BFA-012B658DEA90}" srcOrd="0" destOrd="0" presId="urn:microsoft.com/office/officeart/2005/8/layout/list1"/>
    <dgm:cxn modelId="{4A4237D3-F060-44D2-9D3A-75382F95472E}" type="presOf" srcId="{316EBAAF-7B05-4E5A-BA45-5B71C467BF13}" destId="{1109FABB-2A49-4B4B-BEBB-42280CFAE294}" srcOrd="0" destOrd="0" presId="urn:microsoft.com/office/officeart/2005/8/layout/list1"/>
    <dgm:cxn modelId="{697F39F5-9FEE-480A-82E3-DB13A22531D9}" type="presOf" srcId="{545E05D5-D503-41D1-8316-67C7E62DAEC4}" destId="{C0D8E3D9-CA24-446B-95EA-B999F6F02C50}" srcOrd="0" destOrd="0" presId="urn:microsoft.com/office/officeart/2005/8/layout/list1"/>
    <dgm:cxn modelId="{D780CAF6-ACC0-4264-AB49-1B03D18E769B}" type="presOf" srcId="{39253EC9-4EF1-4444-8159-473E760E3F6B}" destId="{B747D1D6-08FF-412A-AF6F-CE2EA92D2297}" srcOrd="1" destOrd="0" presId="urn:microsoft.com/office/officeart/2005/8/layout/list1"/>
    <dgm:cxn modelId="{5746A38E-6D16-46B9-A1DC-1790A0DC6AE3}" type="presParOf" srcId="{A886CE49-F014-49E6-AC6D-50F1B5FB5EAB}" destId="{5A273850-F5B6-4F09-9125-4FFDD1E13366}" srcOrd="0" destOrd="0" presId="urn:microsoft.com/office/officeart/2005/8/layout/list1"/>
    <dgm:cxn modelId="{51DAD874-F829-4F4D-BE50-BB428C3A22AA}" type="presParOf" srcId="{5A273850-F5B6-4F09-9125-4FFDD1E13366}" destId="{1109FABB-2A49-4B4B-BEBB-42280CFAE294}" srcOrd="0" destOrd="0" presId="urn:microsoft.com/office/officeart/2005/8/layout/list1"/>
    <dgm:cxn modelId="{8AB0D7C7-5785-4C11-906C-BF1E7A6C3A5C}" type="presParOf" srcId="{5A273850-F5B6-4F09-9125-4FFDD1E13366}" destId="{E6578C77-C5FA-4E71-A5CB-E73E54AD0813}" srcOrd="1" destOrd="0" presId="urn:microsoft.com/office/officeart/2005/8/layout/list1"/>
    <dgm:cxn modelId="{51D6DB8A-95B4-4458-915B-E17A51575772}" type="presParOf" srcId="{A886CE49-F014-49E6-AC6D-50F1B5FB5EAB}" destId="{69361363-FEAF-4408-9226-C8949F9499E3}" srcOrd="1" destOrd="0" presId="urn:microsoft.com/office/officeart/2005/8/layout/list1"/>
    <dgm:cxn modelId="{5FA76F64-6B6F-40AB-B6B2-EC3F612AD649}" type="presParOf" srcId="{A886CE49-F014-49E6-AC6D-50F1B5FB5EAB}" destId="{02ED61E4-9CBA-46A5-9BE4-DCB7BB7ED09F}" srcOrd="2" destOrd="0" presId="urn:microsoft.com/office/officeart/2005/8/layout/list1"/>
    <dgm:cxn modelId="{3BEBB913-0344-40BC-97A4-7B757001BB62}" type="presParOf" srcId="{A886CE49-F014-49E6-AC6D-50F1B5FB5EAB}" destId="{8B679A3C-5E4B-4C07-A562-67654EB1F922}" srcOrd="3" destOrd="0" presId="urn:microsoft.com/office/officeart/2005/8/layout/list1"/>
    <dgm:cxn modelId="{BF0DC2D0-17A1-4418-A8C6-4F2F1137CAB9}" type="presParOf" srcId="{A886CE49-F014-49E6-AC6D-50F1B5FB5EAB}" destId="{2B54B34C-E23F-4DC4-B85E-0D0976D0E103}" srcOrd="4" destOrd="0" presId="urn:microsoft.com/office/officeart/2005/8/layout/list1"/>
    <dgm:cxn modelId="{CD014E2D-A83C-4B8E-8583-9F4802953577}" type="presParOf" srcId="{2B54B34C-E23F-4DC4-B85E-0D0976D0E103}" destId="{C0D8E3D9-CA24-446B-95EA-B999F6F02C50}" srcOrd="0" destOrd="0" presId="urn:microsoft.com/office/officeart/2005/8/layout/list1"/>
    <dgm:cxn modelId="{77093C0E-061B-4C87-A9DA-CF171CC3DDA6}" type="presParOf" srcId="{2B54B34C-E23F-4DC4-B85E-0D0976D0E103}" destId="{C2D04D87-36E3-448E-B1D7-50D570AA58E5}" srcOrd="1" destOrd="0" presId="urn:microsoft.com/office/officeart/2005/8/layout/list1"/>
    <dgm:cxn modelId="{83260F5E-6691-4B02-A05B-93D320C64D84}" type="presParOf" srcId="{A886CE49-F014-49E6-AC6D-50F1B5FB5EAB}" destId="{8E97D137-5E9D-428D-90AB-AA3910D06D6C}" srcOrd="5" destOrd="0" presId="urn:microsoft.com/office/officeart/2005/8/layout/list1"/>
    <dgm:cxn modelId="{A1D619DB-40EC-45B4-8051-214568CB15AD}" type="presParOf" srcId="{A886CE49-F014-49E6-AC6D-50F1B5FB5EAB}" destId="{F432C03A-EFCF-4679-B6BA-71193E09818B}" srcOrd="6" destOrd="0" presId="urn:microsoft.com/office/officeart/2005/8/layout/list1"/>
    <dgm:cxn modelId="{9166A1FE-B5D3-42EE-9757-60AADC247FC0}" type="presParOf" srcId="{A886CE49-F014-49E6-AC6D-50F1B5FB5EAB}" destId="{00202474-A0E2-4445-84F1-C3CC89FAA40A}" srcOrd="7" destOrd="0" presId="urn:microsoft.com/office/officeart/2005/8/layout/list1"/>
    <dgm:cxn modelId="{35077AC9-05A5-4933-9060-77D4BDC1AA4D}" type="presParOf" srcId="{A886CE49-F014-49E6-AC6D-50F1B5FB5EAB}" destId="{772D464A-40FC-4541-BF19-222BC45F8C7A}" srcOrd="8" destOrd="0" presId="urn:microsoft.com/office/officeart/2005/8/layout/list1"/>
    <dgm:cxn modelId="{3B8AF40E-F98D-4CC9-9858-7BF067FC9268}" type="presParOf" srcId="{772D464A-40FC-4541-BF19-222BC45F8C7A}" destId="{01E825E6-4BC1-4B76-97CE-1D5B67A24BEB}" srcOrd="0" destOrd="0" presId="urn:microsoft.com/office/officeart/2005/8/layout/list1"/>
    <dgm:cxn modelId="{E6D2006A-6EE1-4097-994A-5769C76B5EAA}" type="presParOf" srcId="{772D464A-40FC-4541-BF19-222BC45F8C7A}" destId="{23EB2B10-3067-4750-B90D-A6EC67BD3BA6}" srcOrd="1" destOrd="0" presId="urn:microsoft.com/office/officeart/2005/8/layout/list1"/>
    <dgm:cxn modelId="{3CEC6EA9-48CD-41B3-A2AA-ED21211DB7A4}" type="presParOf" srcId="{A886CE49-F014-49E6-AC6D-50F1B5FB5EAB}" destId="{9D365C9C-26C2-454B-BF2D-786CE2C725D9}" srcOrd="9" destOrd="0" presId="urn:microsoft.com/office/officeart/2005/8/layout/list1"/>
    <dgm:cxn modelId="{64780171-38C0-4308-8771-CDBDD55D92B6}" type="presParOf" srcId="{A886CE49-F014-49E6-AC6D-50F1B5FB5EAB}" destId="{AE1C2052-ACC5-43E2-8DD4-51C7899C8D18}" srcOrd="10" destOrd="0" presId="urn:microsoft.com/office/officeart/2005/8/layout/list1"/>
    <dgm:cxn modelId="{FBACD541-6FA1-47E0-9E51-A41A4AA07B34}" type="presParOf" srcId="{A886CE49-F014-49E6-AC6D-50F1B5FB5EAB}" destId="{3E2272AA-CBD9-4FC0-94A6-4261BB7EFC86}" srcOrd="11" destOrd="0" presId="urn:microsoft.com/office/officeart/2005/8/layout/list1"/>
    <dgm:cxn modelId="{5ADBEC5E-59A7-434A-95E4-A373FAC20F9B}" type="presParOf" srcId="{A886CE49-F014-49E6-AC6D-50F1B5FB5EAB}" destId="{7B1055D6-EDD1-426A-A34C-29487458EB07}" srcOrd="12" destOrd="0" presId="urn:microsoft.com/office/officeart/2005/8/layout/list1"/>
    <dgm:cxn modelId="{2BBD15FB-8DE9-4738-84E6-43C7E2970C8F}" type="presParOf" srcId="{7B1055D6-EDD1-426A-A34C-29487458EB07}" destId="{845AB13A-B54F-422A-8BFA-012B658DEA90}" srcOrd="0" destOrd="0" presId="urn:microsoft.com/office/officeart/2005/8/layout/list1"/>
    <dgm:cxn modelId="{1544DE6B-9FEE-44BC-AB86-4885A50C5AD0}" type="presParOf" srcId="{7B1055D6-EDD1-426A-A34C-29487458EB07}" destId="{A009529B-B08D-449C-8708-EA0767CA22EE}" srcOrd="1" destOrd="0" presId="urn:microsoft.com/office/officeart/2005/8/layout/list1"/>
    <dgm:cxn modelId="{B97E36FB-10CD-4199-9C44-4C49F448556F}" type="presParOf" srcId="{A886CE49-F014-49E6-AC6D-50F1B5FB5EAB}" destId="{6F48DF0B-136E-4052-9450-B000D7E8713B}" srcOrd="13" destOrd="0" presId="urn:microsoft.com/office/officeart/2005/8/layout/list1"/>
    <dgm:cxn modelId="{AC9652CB-4FE5-4966-9B16-1787B45DF35E}" type="presParOf" srcId="{A886CE49-F014-49E6-AC6D-50F1B5FB5EAB}" destId="{C1C1E663-95E9-4347-A16F-72FB4186329B}" srcOrd="14" destOrd="0" presId="urn:microsoft.com/office/officeart/2005/8/layout/list1"/>
    <dgm:cxn modelId="{B43BF463-F7AB-4941-BB58-978F3AE612BA}" type="presParOf" srcId="{A886CE49-F014-49E6-AC6D-50F1B5FB5EAB}" destId="{BA542456-FA86-494C-8C0A-94AD0C21863A}" srcOrd="15" destOrd="0" presId="urn:microsoft.com/office/officeart/2005/8/layout/list1"/>
    <dgm:cxn modelId="{03606737-0E33-4273-85C2-B36BBD527974}" type="presParOf" srcId="{A886CE49-F014-49E6-AC6D-50F1B5FB5EAB}" destId="{86B0B755-3B99-4461-9E41-B7ECAF5D2B1D}" srcOrd="16" destOrd="0" presId="urn:microsoft.com/office/officeart/2005/8/layout/list1"/>
    <dgm:cxn modelId="{4B67BE3B-96DA-4A6D-B16B-D15CA42967B0}" type="presParOf" srcId="{86B0B755-3B99-4461-9E41-B7ECAF5D2B1D}" destId="{F737D51E-D289-458B-929A-5F8DC893476C}" srcOrd="0" destOrd="0" presId="urn:microsoft.com/office/officeart/2005/8/layout/list1"/>
    <dgm:cxn modelId="{D96167BE-EC8A-40B7-9026-57371CB90503}" type="presParOf" srcId="{86B0B755-3B99-4461-9E41-B7ECAF5D2B1D}" destId="{B747D1D6-08FF-412A-AF6F-CE2EA92D2297}" srcOrd="1" destOrd="0" presId="urn:microsoft.com/office/officeart/2005/8/layout/list1"/>
    <dgm:cxn modelId="{CB6B9FED-5BB0-4B0D-9FAB-52BD71056A51}" type="presParOf" srcId="{A886CE49-F014-49E6-AC6D-50F1B5FB5EAB}" destId="{9A50B38A-24D9-4554-B52A-2562929D8B80}" srcOrd="17" destOrd="0" presId="urn:microsoft.com/office/officeart/2005/8/layout/list1"/>
    <dgm:cxn modelId="{AE9D0096-B96D-4D54-9D9E-6F563806DA65}" type="presParOf" srcId="{A886CE49-F014-49E6-AC6D-50F1B5FB5EAB}" destId="{8F16F83D-8150-405F-806A-4DFA5522380A}"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6026E9D-3825-42C9-AADF-7C0162CBEE1E}"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DDFB0724-6717-4EA2-B401-8B1742B8A3A7}">
      <dgm:prSet phldrT="[Text]"/>
      <dgm:spPr/>
      <dgm:t>
        <a:bodyPr/>
        <a:lstStyle/>
        <a:p>
          <a:r>
            <a:rPr lang="en-US" b="1" dirty="0"/>
            <a:t>Redlining</a:t>
          </a:r>
        </a:p>
      </dgm:t>
    </dgm:pt>
    <dgm:pt modelId="{1466F1BF-998E-497B-BC35-C8CE5208110F}" type="parTrans" cxnId="{9B7DD341-998B-4CE2-99FB-BAE0D05853E0}">
      <dgm:prSet/>
      <dgm:spPr/>
      <dgm:t>
        <a:bodyPr/>
        <a:lstStyle/>
        <a:p>
          <a:endParaRPr lang="en-US"/>
        </a:p>
      </dgm:t>
    </dgm:pt>
    <dgm:pt modelId="{B71ED62A-15A9-4479-8C20-C8BF027D9D67}" type="sibTrans" cxnId="{9B7DD341-998B-4CE2-99FB-BAE0D05853E0}">
      <dgm:prSet/>
      <dgm:spPr/>
      <dgm:t>
        <a:bodyPr/>
        <a:lstStyle/>
        <a:p>
          <a:endParaRPr lang="en-US"/>
        </a:p>
      </dgm:t>
    </dgm:pt>
    <dgm:pt modelId="{56547F1D-B767-4D44-848D-5524974CECBD}">
      <dgm:prSet phldrT="[Text]"/>
      <dgm:spPr/>
      <dgm:t>
        <a:bodyPr/>
        <a:lstStyle/>
        <a:p>
          <a:r>
            <a:rPr lang="en-US" b="1" dirty="0"/>
            <a:t>Land contracts</a:t>
          </a:r>
        </a:p>
      </dgm:t>
    </dgm:pt>
    <dgm:pt modelId="{A7664C3D-AD2C-4182-8A52-8D678A6698B5}" type="parTrans" cxnId="{3C3B7E01-D9FA-4888-854E-C63BEAC613CD}">
      <dgm:prSet/>
      <dgm:spPr/>
      <dgm:t>
        <a:bodyPr/>
        <a:lstStyle/>
        <a:p>
          <a:endParaRPr lang="en-US"/>
        </a:p>
      </dgm:t>
    </dgm:pt>
    <dgm:pt modelId="{64C2480D-069C-4E37-838C-C3FD7BA4EC99}" type="sibTrans" cxnId="{3C3B7E01-D9FA-4888-854E-C63BEAC613CD}">
      <dgm:prSet/>
      <dgm:spPr/>
      <dgm:t>
        <a:bodyPr/>
        <a:lstStyle/>
        <a:p>
          <a:endParaRPr lang="en-US"/>
        </a:p>
      </dgm:t>
    </dgm:pt>
    <dgm:pt modelId="{0B7A2FE2-CEAB-4295-BD2B-507B9FFED299}">
      <dgm:prSet phldrT="[Text]"/>
      <dgm:spPr/>
      <dgm:t>
        <a:bodyPr/>
        <a:lstStyle/>
        <a:p>
          <a:r>
            <a:rPr lang="en-US" b="1" dirty="0"/>
            <a:t>Reverse redlining</a:t>
          </a:r>
        </a:p>
      </dgm:t>
    </dgm:pt>
    <dgm:pt modelId="{F776B559-1230-4F7E-AEE2-257EE0004AAA}" type="parTrans" cxnId="{D2F060D7-E213-47D2-BF67-7703FEBEF97E}">
      <dgm:prSet/>
      <dgm:spPr/>
      <dgm:t>
        <a:bodyPr/>
        <a:lstStyle/>
        <a:p>
          <a:endParaRPr lang="en-US"/>
        </a:p>
      </dgm:t>
    </dgm:pt>
    <dgm:pt modelId="{F25F13B7-7A14-4093-9917-AC46FB7AE7CB}" type="sibTrans" cxnId="{D2F060D7-E213-47D2-BF67-7703FEBEF97E}">
      <dgm:prSet/>
      <dgm:spPr/>
      <dgm:t>
        <a:bodyPr/>
        <a:lstStyle/>
        <a:p>
          <a:endParaRPr lang="en-US"/>
        </a:p>
      </dgm:t>
    </dgm:pt>
    <dgm:pt modelId="{59AE0255-A522-4235-9052-E2F0434BB222}">
      <dgm:prSet phldrT="[Text]"/>
      <dgm:spPr/>
      <dgm:t>
        <a:bodyPr/>
        <a:lstStyle/>
        <a:p>
          <a:r>
            <a:rPr lang="en-US" b="1" dirty="0"/>
            <a:t>Subprime boom</a:t>
          </a:r>
        </a:p>
      </dgm:t>
    </dgm:pt>
    <dgm:pt modelId="{E64FD07E-8819-4551-B69D-355B73DCFB7B}" type="parTrans" cxnId="{FC01C518-606C-49D4-8F2B-BA81C89523F5}">
      <dgm:prSet/>
      <dgm:spPr/>
      <dgm:t>
        <a:bodyPr/>
        <a:lstStyle/>
        <a:p>
          <a:endParaRPr lang="en-US"/>
        </a:p>
      </dgm:t>
    </dgm:pt>
    <dgm:pt modelId="{AF776F13-FDD7-4E95-B2BC-86A6CF7F8CC6}" type="sibTrans" cxnId="{FC01C518-606C-49D4-8F2B-BA81C89523F5}">
      <dgm:prSet/>
      <dgm:spPr/>
      <dgm:t>
        <a:bodyPr/>
        <a:lstStyle/>
        <a:p>
          <a:endParaRPr lang="en-US"/>
        </a:p>
      </dgm:t>
    </dgm:pt>
    <dgm:pt modelId="{5B352CF1-B4B3-4F7F-86A1-2D7242C78958}">
      <dgm:prSet phldrT="[Text]"/>
      <dgm:spPr/>
      <dgm:t>
        <a:bodyPr/>
        <a:lstStyle/>
        <a:p>
          <a:r>
            <a:rPr lang="en-US" b="1" dirty="0"/>
            <a:t>Foreclosure</a:t>
          </a:r>
        </a:p>
      </dgm:t>
    </dgm:pt>
    <dgm:pt modelId="{422BB2D9-8954-4EE9-9037-04D41859C839}" type="parTrans" cxnId="{04BFD5A1-EB4A-42B5-AE74-846DF96FC245}">
      <dgm:prSet/>
      <dgm:spPr/>
      <dgm:t>
        <a:bodyPr/>
        <a:lstStyle/>
        <a:p>
          <a:endParaRPr lang="en-US"/>
        </a:p>
      </dgm:t>
    </dgm:pt>
    <dgm:pt modelId="{44302920-74FC-4778-A563-1F37A2013170}" type="sibTrans" cxnId="{04BFD5A1-EB4A-42B5-AE74-846DF96FC245}">
      <dgm:prSet/>
      <dgm:spPr/>
      <dgm:t>
        <a:bodyPr/>
        <a:lstStyle/>
        <a:p>
          <a:endParaRPr lang="en-US"/>
        </a:p>
      </dgm:t>
    </dgm:pt>
    <dgm:pt modelId="{12A4BA4E-C448-4DAD-8BD4-7819CC127E52}" type="pres">
      <dgm:prSet presAssocID="{66026E9D-3825-42C9-AADF-7C0162CBEE1E}" presName="cycle" presStyleCnt="0">
        <dgm:presLayoutVars>
          <dgm:dir/>
          <dgm:resizeHandles val="exact"/>
        </dgm:presLayoutVars>
      </dgm:prSet>
      <dgm:spPr/>
    </dgm:pt>
    <dgm:pt modelId="{DE945738-F067-4217-AADB-49AFCA7894FA}" type="pres">
      <dgm:prSet presAssocID="{DDFB0724-6717-4EA2-B401-8B1742B8A3A7}" presName="dummy" presStyleCnt="0"/>
      <dgm:spPr/>
    </dgm:pt>
    <dgm:pt modelId="{D5B21840-E687-4456-8D0C-9364D7AB38A9}" type="pres">
      <dgm:prSet presAssocID="{DDFB0724-6717-4EA2-B401-8B1742B8A3A7}" presName="node" presStyleLbl="revTx" presStyleIdx="0" presStyleCnt="5">
        <dgm:presLayoutVars>
          <dgm:bulletEnabled val="1"/>
        </dgm:presLayoutVars>
      </dgm:prSet>
      <dgm:spPr/>
    </dgm:pt>
    <dgm:pt modelId="{75C3360E-34EC-45D3-912E-A025097203E8}" type="pres">
      <dgm:prSet presAssocID="{B71ED62A-15A9-4479-8C20-C8BF027D9D67}" presName="sibTrans" presStyleLbl="node1" presStyleIdx="0" presStyleCnt="5" custScaleX="160508" custScaleY="186746" custLinFactNeighborX="-26751" custLinFactNeighborY="3863"/>
      <dgm:spPr/>
    </dgm:pt>
    <dgm:pt modelId="{BD8382C4-10F3-41F6-B130-6059985AB094}" type="pres">
      <dgm:prSet presAssocID="{56547F1D-B767-4D44-848D-5524974CECBD}" presName="dummy" presStyleCnt="0"/>
      <dgm:spPr/>
    </dgm:pt>
    <dgm:pt modelId="{C1C1CBEB-EDD3-4B8F-BF56-69B09472188B}" type="pres">
      <dgm:prSet presAssocID="{56547F1D-B767-4D44-848D-5524974CECBD}" presName="node" presStyleLbl="revTx" presStyleIdx="1" presStyleCnt="5">
        <dgm:presLayoutVars>
          <dgm:bulletEnabled val="1"/>
        </dgm:presLayoutVars>
      </dgm:prSet>
      <dgm:spPr/>
    </dgm:pt>
    <dgm:pt modelId="{19011BA1-8541-41FD-A9D8-842C89877E06}" type="pres">
      <dgm:prSet presAssocID="{64C2480D-069C-4E37-838C-C3FD7BA4EC99}" presName="sibTrans" presStyleLbl="node1" presStyleIdx="1" presStyleCnt="5"/>
      <dgm:spPr/>
    </dgm:pt>
    <dgm:pt modelId="{05EFBA80-19E1-4628-BE32-62BDCE84DEEE}" type="pres">
      <dgm:prSet presAssocID="{0B7A2FE2-CEAB-4295-BD2B-507B9FFED299}" presName="dummy" presStyleCnt="0"/>
      <dgm:spPr/>
    </dgm:pt>
    <dgm:pt modelId="{82EC3FB4-0FF6-4A23-BFAB-01E042E597C4}" type="pres">
      <dgm:prSet presAssocID="{0B7A2FE2-CEAB-4295-BD2B-507B9FFED299}" presName="node" presStyleLbl="revTx" presStyleIdx="2" presStyleCnt="5">
        <dgm:presLayoutVars>
          <dgm:bulletEnabled val="1"/>
        </dgm:presLayoutVars>
      </dgm:prSet>
      <dgm:spPr/>
    </dgm:pt>
    <dgm:pt modelId="{53543574-DAE2-4D94-91B9-80B3E1FE0629}" type="pres">
      <dgm:prSet presAssocID="{F25F13B7-7A14-4093-9917-AC46FB7AE7CB}" presName="sibTrans" presStyleLbl="node1" presStyleIdx="2" presStyleCnt="5"/>
      <dgm:spPr/>
    </dgm:pt>
    <dgm:pt modelId="{B909F43C-AE1E-4411-8B7F-795CEEFAF9A8}" type="pres">
      <dgm:prSet presAssocID="{59AE0255-A522-4235-9052-E2F0434BB222}" presName="dummy" presStyleCnt="0"/>
      <dgm:spPr/>
    </dgm:pt>
    <dgm:pt modelId="{4E5F4768-ABAF-4E1B-8970-68ED030B90F5}" type="pres">
      <dgm:prSet presAssocID="{59AE0255-A522-4235-9052-E2F0434BB222}" presName="node" presStyleLbl="revTx" presStyleIdx="3" presStyleCnt="5">
        <dgm:presLayoutVars>
          <dgm:bulletEnabled val="1"/>
        </dgm:presLayoutVars>
      </dgm:prSet>
      <dgm:spPr/>
    </dgm:pt>
    <dgm:pt modelId="{ACD5F9D0-D19A-4FF5-AF66-67E5F0CB65DB}" type="pres">
      <dgm:prSet presAssocID="{AF776F13-FDD7-4E95-B2BC-86A6CF7F8CC6}" presName="sibTrans" presStyleLbl="node1" presStyleIdx="3" presStyleCnt="5"/>
      <dgm:spPr/>
    </dgm:pt>
    <dgm:pt modelId="{CA8D8341-87C5-4222-877F-FFC6A2318A19}" type="pres">
      <dgm:prSet presAssocID="{5B352CF1-B4B3-4F7F-86A1-2D7242C78958}" presName="dummy" presStyleCnt="0"/>
      <dgm:spPr/>
    </dgm:pt>
    <dgm:pt modelId="{B6F3B645-5671-4448-BCEE-80A0DF9EA483}" type="pres">
      <dgm:prSet presAssocID="{5B352CF1-B4B3-4F7F-86A1-2D7242C78958}" presName="node" presStyleLbl="revTx" presStyleIdx="4" presStyleCnt="5">
        <dgm:presLayoutVars>
          <dgm:bulletEnabled val="1"/>
        </dgm:presLayoutVars>
      </dgm:prSet>
      <dgm:spPr/>
    </dgm:pt>
    <dgm:pt modelId="{8D13C9AC-1BBA-4603-9ED5-F76F809A5162}" type="pres">
      <dgm:prSet presAssocID="{44302920-74FC-4778-A563-1F37A2013170}" presName="sibTrans" presStyleLbl="node1" presStyleIdx="4" presStyleCnt="5"/>
      <dgm:spPr/>
    </dgm:pt>
  </dgm:ptLst>
  <dgm:cxnLst>
    <dgm:cxn modelId="{3C3B7E01-D9FA-4888-854E-C63BEAC613CD}" srcId="{66026E9D-3825-42C9-AADF-7C0162CBEE1E}" destId="{56547F1D-B767-4D44-848D-5524974CECBD}" srcOrd="1" destOrd="0" parTransId="{A7664C3D-AD2C-4182-8A52-8D678A6698B5}" sibTransId="{64C2480D-069C-4E37-838C-C3FD7BA4EC99}"/>
    <dgm:cxn modelId="{CC817303-AD37-4162-8E6E-A43732B8C364}" type="presOf" srcId="{AF776F13-FDD7-4E95-B2BC-86A6CF7F8CC6}" destId="{ACD5F9D0-D19A-4FF5-AF66-67E5F0CB65DB}" srcOrd="0" destOrd="0" presId="urn:microsoft.com/office/officeart/2005/8/layout/cycle1"/>
    <dgm:cxn modelId="{FC01C518-606C-49D4-8F2B-BA81C89523F5}" srcId="{66026E9D-3825-42C9-AADF-7C0162CBEE1E}" destId="{59AE0255-A522-4235-9052-E2F0434BB222}" srcOrd="3" destOrd="0" parTransId="{E64FD07E-8819-4551-B69D-355B73DCFB7B}" sibTransId="{AF776F13-FDD7-4E95-B2BC-86A6CF7F8CC6}"/>
    <dgm:cxn modelId="{7F04D638-05F0-4B88-BB15-5058F009B5A3}" type="presOf" srcId="{64C2480D-069C-4E37-838C-C3FD7BA4EC99}" destId="{19011BA1-8541-41FD-A9D8-842C89877E06}" srcOrd="0" destOrd="0" presId="urn:microsoft.com/office/officeart/2005/8/layout/cycle1"/>
    <dgm:cxn modelId="{9B7DD341-998B-4CE2-99FB-BAE0D05853E0}" srcId="{66026E9D-3825-42C9-AADF-7C0162CBEE1E}" destId="{DDFB0724-6717-4EA2-B401-8B1742B8A3A7}" srcOrd="0" destOrd="0" parTransId="{1466F1BF-998E-497B-BC35-C8CE5208110F}" sibTransId="{B71ED62A-15A9-4479-8C20-C8BF027D9D67}"/>
    <dgm:cxn modelId="{62FD5454-AFB1-4076-A0B8-C3878D1ED122}" type="presOf" srcId="{0B7A2FE2-CEAB-4295-BD2B-507B9FFED299}" destId="{82EC3FB4-0FF6-4A23-BFAB-01E042E597C4}" srcOrd="0" destOrd="0" presId="urn:microsoft.com/office/officeart/2005/8/layout/cycle1"/>
    <dgm:cxn modelId="{48FA9675-CCAB-4BE2-BA8B-54B74ADAD806}" type="presOf" srcId="{66026E9D-3825-42C9-AADF-7C0162CBEE1E}" destId="{12A4BA4E-C448-4DAD-8BD4-7819CC127E52}" srcOrd="0" destOrd="0" presId="urn:microsoft.com/office/officeart/2005/8/layout/cycle1"/>
    <dgm:cxn modelId="{B57AF380-A732-4B6C-92F2-CD34EFE40037}" type="presOf" srcId="{DDFB0724-6717-4EA2-B401-8B1742B8A3A7}" destId="{D5B21840-E687-4456-8D0C-9364D7AB38A9}" srcOrd="0" destOrd="0" presId="urn:microsoft.com/office/officeart/2005/8/layout/cycle1"/>
    <dgm:cxn modelId="{04BFD5A1-EB4A-42B5-AE74-846DF96FC245}" srcId="{66026E9D-3825-42C9-AADF-7C0162CBEE1E}" destId="{5B352CF1-B4B3-4F7F-86A1-2D7242C78958}" srcOrd="4" destOrd="0" parTransId="{422BB2D9-8954-4EE9-9037-04D41859C839}" sibTransId="{44302920-74FC-4778-A563-1F37A2013170}"/>
    <dgm:cxn modelId="{BC4C07B0-3DC4-4628-9F67-55E55145164B}" type="presOf" srcId="{5B352CF1-B4B3-4F7F-86A1-2D7242C78958}" destId="{B6F3B645-5671-4448-BCEE-80A0DF9EA483}" srcOrd="0" destOrd="0" presId="urn:microsoft.com/office/officeart/2005/8/layout/cycle1"/>
    <dgm:cxn modelId="{9FB0F4B5-D72E-48DB-9F75-CA207957304E}" type="presOf" srcId="{59AE0255-A522-4235-9052-E2F0434BB222}" destId="{4E5F4768-ABAF-4E1B-8970-68ED030B90F5}" srcOrd="0" destOrd="0" presId="urn:microsoft.com/office/officeart/2005/8/layout/cycle1"/>
    <dgm:cxn modelId="{2227D4CD-4F53-4C56-A94E-D26643BB2E5A}" type="presOf" srcId="{B71ED62A-15A9-4479-8C20-C8BF027D9D67}" destId="{75C3360E-34EC-45D3-912E-A025097203E8}" srcOrd="0" destOrd="0" presId="urn:microsoft.com/office/officeart/2005/8/layout/cycle1"/>
    <dgm:cxn modelId="{97B289D6-3C3D-4CA2-A2D0-A93BB32C4ECC}" type="presOf" srcId="{44302920-74FC-4778-A563-1F37A2013170}" destId="{8D13C9AC-1BBA-4603-9ED5-F76F809A5162}" srcOrd="0" destOrd="0" presId="urn:microsoft.com/office/officeart/2005/8/layout/cycle1"/>
    <dgm:cxn modelId="{D2F060D7-E213-47D2-BF67-7703FEBEF97E}" srcId="{66026E9D-3825-42C9-AADF-7C0162CBEE1E}" destId="{0B7A2FE2-CEAB-4295-BD2B-507B9FFED299}" srcOrd="2" destOrd="0" parTransId="{F776B559-1230-4F7E-AEE2-257EE0004AAA}" sibTransId="{F25F13B7-7A14-4093-9917-AC46FB7AE7CB}"/>
    <dgm:cxn modelId="{DB398FD9-C1D7-432F-9BF8-8B1D7768BD87}" type="presOf" srcId="{56547F1D-B767-4D44-848D-5524974CECBD}" destId="{C1C1CBEB-EDD3-4B8F-BF56-69B09472188B}" srcOrd="0" destOrd="0" presId="urn:microsoft.com/office/officeart/2005/8/layout/cycle1"/>
    <dgm:cxn modelId="{C686B7F0-D26C-49CE-8A02-B76020965D78}" type="presOf" srcId="{F25F13B7-7A14-4093-9917-AC46FB7AE7CB}" destId="{53543574-DAE2-4D94-91B9-80B3E1FE0629}" srcOrd="0" destOrd="0" presId="urn:microsoft.com/office/officeart/2005/8/layout/cycle1"/>
    <dgm:cxn modelId="{5C886DFC-04E6-4399-9A90-B23262387904}" type="presParOf" srcId="{12A4BA4E-C448-4DAD-8BD4-7819CC127E52}" destId="{DE945738-F067-4217-AADB-49AFCA7894FA}" srcOrd="0" destOrd="0" presId="urn:microsoft.com/office/officeart/2005/8/layout/cycle1"/>
    <dgm:cxn modelId="{14A4031D-2BFC-4280-83E3-3FF82BFA7C93}" type="presParOf" srcId="{12A4BA4E-C448-4DAD-8BD4-7819CC127E52}" destId="{D5B21840-E687-4456-8D0C-9364D7AB38A9}" srcOrd="1" destOrd="0" presId="urn:microsoft.com/office/officeart/2005/8/layout/cycle1"/>
    <dgm:cxn modelId="{B095F20D-57ED-4C1C-8886-A8E703DF19E3}" type="presParOf" srcId="{12A4BA4E-C448-4DAD-8BD4-7819CC127E52}" destId="{75C3360E-34EC-45D3-912E-A025097203E8}" srcOrd="2" destOrd="0" presId="urn:microsoft.com/office/officeart/2005/8/layout/cycle1"/>
    <dgm:cxn modelId="{200FBD51-B68A-484D-8D7C-7D96BEF94FE3}" type="presParOf" srcId="{12A4BA4E-C448-4DAD-8BD4-7819CC127E52}" destId="{BD8382C4-10F3-41F6-B130-6059985AB094}" srcOrd="3" destOrd="0" presId="urn:microsoft.com/office/officeart/2005/8/layout/cycle1"/>
    <dgm:cxn modelId="{5DF4679B-A007-4A7A-8DC1-BCCD28ED7453}" type="presParOf" srcId="{12A4BA4E-C448-4DAD-8BD4-7819CC127E52}" destId="{C1C1CBEB-EDD3-4B8F-BF56-69B09472188B}" srcOrd="4" destOrd="0" presId="urn:microsoft.com/office/officeart/2005/8/layout/cycle1"/>
    <dgm:cxn modelId="{21C7B043-296D-486D-8B5E-60E499C55617}" type="presParOf" srcId="{12A4BA4E-C448-4DAD-8BD4-7819CC127E52}" destId="{19011BA1-8541-41FD-A9D8-842C89877E06}" srcOrd="5" destOrd="0" presId="urn:microsoft.com/office/officeart/2005/8/layout/cycle1"/>
    <dgm:cxn modelId="{C61EA6B8-6753-4034-AF94-1070EFA494B2}" type="presParOf" srcId="{12A4BA4E-C448-4DAD-8BD4-7819CC127E52}" destId="{05EFBA80-19E1-4628-BE32-62BDCE84DEEE}" srcOrd="6" destOrd="0" presId="urn:microsoft.com/office/officeart/2005/8/layout/cycle1"/>
    <dgm:cxn modelId="{CF2F3994-E539-4D6A-8448-A94330A505D8}" type="presParOf" srcId="{12A4BA4E-C448-4DAD-8BD4-7819CC127E52}" destId="{82EC3FB4-0FF6-4A23-BFAB-01E042E597C4}" srcOrd="7" destOrd="0" presId="urn:microsoft.com/office/officeart/2005/8/layout/cycle1"/>
    <dgm:cxn modelId="{646548FA-FEDB-4529-9516-E5736A4CB9A9}" type="presParOf" srcId="{12A4BA4E-C448-4DAD-8BD4-7819CC127E52}" destId="{53543574-DAE2-4D94-91B9-80B3E1FE0629}" srcOrd="8" destOrd="0" presId="urn:microsoft.com/office/officeart/2005/8/layout/cycle1"/>
    <dgm:cxn modelId="{64CC471B-9DF5-45C5-85DA-077009A449DD}" type="presParOf" srcId="{12A4BA4E-C448-4DAD-8BD4-7819CC127E52}" destId="{B909F43C-AE1E-4411-8B7F-795CEEFAF9A8}" srcOrd="9" destOrd="0" presId="urn:microsoft.com/office/officeart/2005/8/layout/cycle1"/>
    <dgm:cxn modelId="{7E824DD5-B6C9-4972-A30C-99AA7D6ED03F}" type="presParOf" srcId="{12A4BA4E-C448-4DAD-8BD4-7819CC127E52}" destId="{4E5F4768-ABAF-4E1B-8970-68ED030B90F5}" srcOrd="10" destOrd="0" presId="urn:microsoft.com/office/officeart/2005/8/layout/cycle1"/>
    <dgm:cxn modelId="{52FD385D-6583-41AB-806D-295FAD17536C}" type="presParOf" srcId="{12A4BA4E-C448-4DAD-8BD4-7819CC127E52}" destId="{ACD5F9D0-D19A-4FF5-AF66-67E5F0CB65DB}" srcOrd="11" destOrd="0" presId="urn:microsoft.com/office/officeart/2005/8/layout/cycle1"/>
    <dgm:cxn modelId="{236A028E-096B-4DA7-91F2-B4AB625D988D}" type="presParOf" srcId="{12A4BA4E-C448-4DAD-8BD4-7819CC127E52}" destId="{CA8D8341-87C5-4222-877F-FFC6A2318A19}" srcOrd="12" destOrd="0" presId="urn:microsoft.com/office/officeart/2005/8/layout/cycle1"/>
    <dgm:cxn modelId="{9EE83962-C718-4DE3-9818-DF156BB99966}" type="presParOf" srcId="{12A4BA4E-C448-4DAD-8BD4-7819CC127E52}" destId="{B6F3B645-5671-4448-BCEE-80A0DF9EA483}" srcOrd="13" destOrd="0" presId="urn:microsoft.com/office/officeart/2005/8/layout/cycle1"/>
    <dgm:cxn modelId="{C30640F4-A33E-486D-A507-A485B60DD031}" type="presParOf" srcId="{12A4BA4E-C448-4DAD-8BD4-7819CC127E52}" destId="{8D13C9AC-1BBA-4603-9ED5-F76F809A5162}" srcOrd="14"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5FDCFD7-FFC0-4E6F-8476-E58456553672}"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B0196B54-379D-4828-9A91-941D01BCC67D}">
      <dgm:prSet/>
      <dgm:spPr/>
      <dgm:t>
        <a:bodyPr/>
        <a:lstStyle/>
        <a:p>
          <a:r>
            <a:rPr lang="en-US" b="1"/>
            <a:t>Failure to record the land contract</a:t>
          </a:r>
          <a:endParaRPr lang="en-US"/>
        </a:p>
      </dgm:t>
    </dgm:pt>
    <dgm:pt modelId="{CEB2BA96-C5C6-41C9-A17B-184F4ACE819F}" type="parTrans" cxnId="{752500C1-FFA9-4DB5-BADC-1FD291C09759}">
      <dgm:prSet/>
      <dgm:spPr/>
      <dgm:t>
        <a:bodyPr/>
        <a:lstStyle/>
        <a:p>
          <a:endParaRPr lang="en-US"/>
        </a:p>
      </dgm:t>
    </dgm:pt>
    <dgm:pt modelId="{5DA600C0-FDF7-4F9E-B22E-AEA82A9AE226}" type="sibTrans" cxnId="{752500C1-FFA9-4DB5-BADC-1FD291C09759}">
      <dgm:prSet/>
      <dgm:spPr/>
      <dgm:t>
        <a:bodyPr/>
        <a:lstStyle/>
        <a:p>
          <a:endParaRPr lang="en-US"/>
        </a:p>
      </dgm:t>
    </dgm:pt>
    <dgm:pt modelId="{61370C7D-E8DB-4A7D-87A2-827C0E850B8D}">
      <dgm:prSet/>
      <dgm:spPr/>
      <dgm:t>
        <a:bodyPr/>
        <a:lstStyle/>
        <a:p>
          <a:r>
            <a:rPr lang="en-US" b="1"/>
            <a:t>Summary eviction even after substantial payments</a:t>
          </a:r>
          <a:endParaRPr lang="en-US"/>
        </a:p>
      </dgm:t>
    </dgm:pt>
    <dgm:pt modelId="{DE91753C-F79C-4A40-97F0-EF9E366858D8}" type="parTrans" cxnId="{277A580D-145C-45F9-91A8-D4D26A948B0F}">
      <dgm:prSet/>
      <dgm:spPr/>
      <dgm:t>
        <a:bodyPr/>
        <a:lstStyle/>
        <a:p>
          <a:endParaRPr lang="en-US"/>
        </a:p>
      </dgm:t>
    </dgm:pt>
    <dgm:pt modelId="{A015ED5E-8B41-4BCC-A5CB-EA015533022E}" type="sibTrans" cxnId="{277A580D-145C-45F9-91A8-D4D26A948B0F}">
      <dgm:prSet/>
      <dgm:spPr/>
      <dgm:t>
        <a:bodyPr/>
        <a:lstStyle/>
        <a:p>
          <a:endParaRPr lang="en-US"/>
        </a:p>
      </dgm:t>
    </dgm:pt>
    <dgm:pt modelId="{BCC4529C-5D5C-46C9-9906-640590FC731C}">
      <dgm:prSet/>
      <dgm:spPr/>
      <dgm:t>
        <a:bodyPr/>
        <a:lstStyle/>
        <a:p>
          <a:r>
            <a:rPr lang="en-US" b="1"/>
            <a:t>Burdens of ownership without the benefits</a:t>
          </a:r>
          <a:endParaRPr lang="en-US"/>
        </a:p>
      </dgm:t>
    </dgm:pt>
    <dgm:pt modelId="{19A456E9-F869-4477-B528-BC26D0EAF5A6}" type="parTrans" cxnId="{EDB3C872-4E8E-4123-B12E-28E2474D8EFF}">
      <dgm:prSet/>
      <dgm:spPr/>
      <dgm:t>
        <a:bodyPr/>
        <a:lstStyle/>
        <a:p>
          <a:endParaRPr lang="en-US"/>
        </a:p>
      </dgm:t>
    </dgm:pt>
    <dgm:pt modelId="{C191D43D-DCAC-4DC8-835C-FCE007BD6EAF}" type="sibTrans" cxnId="{EDB3C872-4E8E-4123-B12E-28E2474D8EFF}">
      <dgm:prSet/>
      <dgm:spPr/>
      <dgm:t>
        <a:bodyPr/>
        <a:lstStyle/>
        <a:p>
          <a:endParaRPr lang="en-US"/>
        </a:p>
      </dgm:t>
    </dgm:pt>
    <dgm:pt modelId="{3D3F8DC1-E52C-4CBA-BA40-763153C3DE0F}">
      <dgm:prSet/>
      <dgm:spPr/>
      <dgm:t>
        <a:bodyPr/>
        <a:lstStyle/>
        <a:p>
          <a:r>
            <a:rPr lang="en-US" b="1"/>
            <a:t>Most do not result in ownership</a:t>
          </a:r>
          <a:endParaRPr lang="en-US"/>
        </a:p>
      </dgm:t>
    </dgm:pt>
    <dgm:pt modelId="{57DB8D4C-6C5C-4196-B3F9-2B07E2A4C3E3}" type="parTrans" cxnId="{6EDEC29F-484A-4413-8AA4-DA0F9A5BC9B6}">
      <dgm:prSet/>
      <dgm:spPr/>
      <dgm:t>
        <a:bodyPr/>
        <a:lstStyle/>
        <a:p>
          <a:endParaRPr lang="en-US"/>
        </a:p>
      </dgm:t>
    </dgm:pt>
    <dgm:pt modelId="{AFCE79B5-0F7B-4A83-95AF-342264CC1EE1}" type="sibTrans" cxnId="{6EDEC29F-484A-4413-8AA4-DA0F9A5BC9B6}">
      <dgm:prSet/>
      <dgm:spPr/>
      <dgm:t>
        <a:bodyPr/>
        <a:lstStyle/>
        <a:p>
          <a:endParaRPr lang="en-US"/>
        </a:p>
      </dgm:t>
    </dgm:pt>
    <dgm:pt modelId="{577A57E0-5346-4C70-87EA-08EF4686412A}">
      <dgm:prSet/>
      <dgm:spPr/>
      <dgm:t>
        <a:bodyPr/>
        <a:lstStyle/>
        <a:p>
          <a:r>
            <a:rPr lang="en-US" b="1"/>
            <a:t>Prevents access to emergency disaster programs</a:t>
          </a:r>
          <a:endParaRPr lang="en-US"/>
        </a:p>
      </dgm:t>
    </dgm:pt>
    <dgm:pt modelId="{9BEA5448-8F03-4B04-A782-24293D2F9A42}" type="parTrans" cxnId="{DA7140C4-5267-4D8B-A6CA-617D1602345A}">
      <dgm:prSet/>
      <dgm:spPr/>
      <dgm:t>
        <a:bodyPr/>
        <a:lstStyle/>
        <a:p>
          <a:endParaRPr lang="en-US"/>
        </a:p>
      </dgm:t>
    </dgm:pt>
    <dgm:pt modelId="{BC139D83-8E8B-43A2-B0C1-6FE1746A2924}" type="sibTrans" cxnId="{DA7140C4-5267-4D8B-A6CA-617D1602345A}">
      <dgm:prSet/>
      <dgm:spPr/>
      <dgm:t>
        <a:bodyPr/>
        <a:lstStyle/>
        <a:p>
          <a:endParaRPr lang="en-US"/>
        </a:p>
      </dgm:t>
    </dgm:pt>
    <dgm:pt modelId="{ABDA234E-BD40-4D6E-A1F7-9AB9C6AC62F0}">
      <dgm:prSet/>
      <dgm:spPr/>
      <dgm:t>
        <a:bodyPr/>
        <a:lstStyle/>
        <a:p>
          <a:r>
            <a:rPr lang="en-US" b="1"/>
            <a:t>Denial of homestead exemptions</a:t>
          </a:r>
          <a:endParaRPr lang="en-US"/>
        </a:p>
      </dgm:t>
    </dgm:pt>
    <dgm:pt modelId="{44E90C3F-3C29-4E68-BBCB-348CCB672B6D}" type="parTrans" cxnId="{55BE50A5-54C1-4C63-BBAB-64AF0D39FECE}">
      <dgm:prSet/>
      <dgm:spPr/>
      <dgm:t>
        <a:bodyPr/>
        <a:lstStyle/>
        <a:p>
          <a:endParaRPr lang="en-US"/>
        </a:p>
      </dgm:t>
    </dgm:pt>
    <dgm:pt modelId="{D65C2B15-F293-4F3A-A1AA-1EB2651D2FBB}" type="sibTrans" cxnId="{55BE50A5-54C1-4C63-BBAB-64AF0D39FECE}">
      <dgm:prSet/>
      <dgm:spPr/>
      <dgm:t>
        <a:bodyPr/>
        <a:lstStyle/>
        <a:p>
          <a:endParaRPr lang="en-US"/>
        </a:p>
      </dgm:t>
    </dgm:pt>
    <dgm:pt modelId="{B34F5342-2E94-4B00-940A-82078B91D355}" type="pres">
      <dgm:prSet presAssocID="{65FDCFD7-FFC0-4E6F-8476-E58456553672}" presName="diagram" presStyleCnt="0">
        <dgm:presLayoutVars>
          <dgm:dir/>
          <dgm:resizeHandles val="exact"/>
        </dgm:presLayoutVars>
      </dgm:prSet>
      <dgm:spPr/>
    </dgm:pt>
    <dgm:pt modelId="{0A202956-E0D6-418F-995F-4D5B9A38B787}" type="pres">
      <dgm:prSet presAssocID="{B0196B54-379D-4828-9A91-941D01BCC67D}" presName="node" presStyleLbl="node1" presStyleIdx="0" presStyleCnt="6">
        <dgm:presLayoutVars>
          <dgm:bulletEnabled val="1"/>
        </dgm:presLayoutVars>
      </dgm:prSet>
      <dgm:spPr/>
    </dgm:pt>
    <dgm:pt modelId="{15B005EE-D6D6-4385-85A6-D34806C700F2}" type="pres">
      <dgm:prSet presAssocID="{5DA600C0-FDF7-4F9E-B22E-AEA82A9AE226}" presName="sibTrans" presStyleCnt="0"/>
      <dgm:spPr/>
    </dgm:pt>
    <dgm:pt modelId="{3B5EE3FA-9EE8-4DB7-9777-1DD44D0E3CC0}" type="pres">
      <dgm:prSet presAssocID="{61370C7D-E8DB-4A7D-87A2-827C0E850B8D}" presName="node" presStyleLbl="node1" presStyleIdx="1" presStyleCnt="6">
        <dgm:presLayoutVars>
          <dgm:bulletEnabled val="1"/>
        </dgm:presLayoutVars>
      </dgm:prSet>
      <dgm:spPr/>
    </dgm:pt>
    <dgm:pt modelId="{6D3F86AB-8E19-4694-87E6-34EF24B40498}" type="pres">
      <dgm:prSet presAssocID="{A015ED5E-8B41-4BCC-A5CB-EA015533022E}" presName="sibTrans" presStyleCnt="0"/>
      <dgm:spPr/>
    </dgm:pt>
    <dgm:pt modelId="{67848AF4-F550-4DFD-9E93-8DAD2D1C9F33}" type="pres">
      <dgm:prSet presAssocID="{BCC4529C-5D5C-46C9-9906-640590FC731C}" presName="node" presStyleLbl="node1" presStyleIdx="2" presStyleCnt="6">
        <dgm:presLayoutVars>
          <dgm:bulletEnabled val="1"/>
        </dgm:presLayoutVars>
      </dgm:prSet>
      <dgm:spPr/>
    </dgm:pt>
    <dgm:pt modelId="{42CBEE63-A000-4386-870E-69E241A855C1}" type="pres">
      <dgm:prSet presAssocID="{C191D43D-DCAC-4DC8-835C-FCE007BD6EAF}" presName="sibTrans" presStyleCnt="0"/>
      <dgm:spPr/>
    </dgm:pt>
    <dgm:pt modelId="{33EECBD4-D060-44C8-8574-0689C43B015C}" type="pres">
      <dgm:prSet presAssocID="{3D3F8DC1-E52C-4CBA-BA40-763153C3DE0F}" presName="node" presStyleLbl="node1" presStyleIdx="3" presStyleCnt="6">
        <dgm:presLayoutVars>
          <dgm:bulletEnabled val="1"/>
        </dgm:presLayoutVars>
      </dgm:prSet>
      <dgm:spPr/>
    </dgm:pt>
    <dgm:pt modelId="{F4EECC46-FE75-415E-8FD4-B5BF8CF9E5F8}" type="pres">
      <dgm:prSet presAssocID="{AFCE79B5-0F7B-4A83-95AF-342264CC1EE1}" presName="sibTrans" presStyleCnt="0"/>
      <dgm:spPr/>
    </dgm:pt>
    <dgm:pt modelId="{214A7F68-8B40-4668-8033-67D12CB4D0D5}" type="pres">
      <dgm:prSet presAssocID="{577A57E0-5346-4C70-87EA-08EF4686412A}" presName="node" presStyleLbl="node1" presStyleIdx="4" presStyleCnt="6">
        <dgm:presLayoutVars>
          <dgm:bulletEnabled val="1"/>
        </dgm:presLayoutVars>
      </dgm:prSet>
      <dgm:spPr/>
    </dgm:pt>
    <dgm:pt modelId="{E4159BC3-96A3-4552-A589-9EA1CD128621}" type="pres">
      <dgm:prSet presAssocID="{BC139D83-8E8B-43A2-B0C1-6FE1746A2924}" presName="sibTrans" presStyleCnt="0"/>
      <dgm:spPr/>
    </dgm:pt>
    <dgm:pt modelId="{69578CB8-F9CF-43DE-BE13-2CCD5344A6F2}" type="pres">
      <dgm:prSet presAssocID="{ABDA234E-BD40-4D6E-A1F7-9AB9C6AC62F0}" presName="node" presStyleLbl="node1" presStyleIdx="5" presStyleCnt="6">
        <dgm:presLayoutVars>
          <dgm:bulletEnabled val="1"/>
        </dgm:presLayoutVars>
      </dgm:prSet>
      <dgm:spPr/>
    </dgm:pt>
  </dgm:ptLst>
  <dgm:cxnLst>
    <dgm:cxn modelId="{277A580D-145C-45F9-91A8-D4D26A948B0F}" srcId="{65FDCFD7-FFC0-4E6F-8476-E58456553672}" destId="{61370C7D-E8DB-4A7D-87A2-827C0E850B8D}" srcOrd="1" destOrd="0" parTransId="{DE91753C-F79C-4A40-97F0-EF9E366858D8}" sibTransId="{A015ED5E-8B41-4BCC-A5CB-EA015533022E}"/>
    <dgm:cxn modelId="{B54C6E36-4F7F-4DE7-982F-11012C5312B7}" type="presOf" srcId="{61370C7D-E8DB-4A7D-87A2-827C0E850B8D}" destId="{3B5EE3FA-9EE8-4DB7-9777-1DD44D0E3CC0}" srcOrd="0" destOrd="0" presId="urn:microsoft.com/office/officeart/2005/8/layout/default"/>
    <dgm:cxn modelId="{D3C6416A-9A3A-4367-BAE4-A1595BB98CA4}" type="presOf" srcId="{BCC4529C-5D5C-46C9-9906-640590FC731C}" destId="{67848AF4-F550-4DFD-9E93-8DAD2D1C9F33}" srcOrd="0" destOrd="0" presId="urn:microsoft.com/office/officeart/2005/8/layout/default"/>
    <dgm:cxn modelId="{39EE994B-212C-432B-8546-7603523F8EE8}" type="presOf" srcId="{65FDCFD7-FFC0-4E6F-8476-E58456553672}" destId="{B34F5342-2E94-4B00-940A-82078B91D355}" srcOrd="0" destOrd="0" presId="urn:microsoft.com/office/officeart/2005/8/layout/default"/>
    <dgm:cxn modelId="{C38F3C4C-4C31-49F0-AC00-13FD9C056364}" type="presOf" srcId="{577A57E0-5346-4C70-87EA-08EF4686412A}" destId="{214A7F68-8B40-4668-8033-67D12CB4D0D5}" srcOrd="0" destOrd="0" presId="urn:microsoft.com/office/officeart/2005/8/layout/default"/>
    <dgm:cxn modelId="{EDB3C872-4E8E-4123-B12E-28E2474D8EFF}" srcId="{65FDCFD7-FFC0-4E6F-8476-E58456553672}" destId="{BCC4529C-5D5C-46C9-9906-640590FC731C}" srcOrd="2" destOrd="0" parTransId="{19A456E9-F869-4477-B528-BC26D0EAF5A6}" sibTransId="{C191D43D-DCAC-4DC8-835C-FCE007BD6EAF}"/>
    <dgm:cxn modelId="{D7C11493-DAB5-4E0B-B9CA-4E777FCA3914}" type="presOf" srcId="{B0196B54-379D-4828-9A91-941D01BCC67D}" destId="{0A202956-E0D6-418F-995F-4D5B9A38B787}" srcOrd="0" destOrd="0" presId="urn:microsoft.com/office/officeart/2005/8/layout/default"/>
    <dgm:cxn modelId="{6EDEC29F-484A-4413-8AA4-DA0F9A5BC9B6}" srcId="{65FDCFD7-FFC0-4E6F-8476-E58456553672}" destId="{3D3F8DC1-E52C-4CBA-BA40-763153C3DE0F}" srcOrd="3" destOrd="0" parTransId="{57DB8D4C-6C5C-4196-B3F9-2B07E2A4C3E3}" sibTransId="{AFCE79B5-0F7B-4A83-95AF-342264CC1EE1}"/>
    <dgm:cxn modelId="{55BE50A5-54C1-4C63-BBAB-64AF0D39FECE}" srcId="{65FDCFD7-FFC0-4E6F-8476-E58456553672}" destId="{ABDA234E-BD40-4D6E-A1F7-9AB9C6AC62F0}" srcOrd="5" destOrd="0" parTransId="{44E90C3F-3C29-4E68-BBCB-348CCB672B6D}" sibTransId="{D65C2B15-F293-4F3A-A1AA-1EB2651D2FBB}"/>
    <dgm:cxn modelId="{752500C1-FFA9-4DB5-BADC-1FD291C09759}" srcId="{65FDCFD7-FFC0-4E6F-8476-E58456553672}" destId="{B0196B54-379D-4828-9A91-941D01BCC67D}" srcOrd="0" destOrd="0" parTransId="{CEB2BA96-C5C6-41C9-A17B-184F4ACE819F}" sibTransId="{5DA600C0-FDF7-4F9E-B22E-AEA82A9AE226}"/>
    <dgm:cxn modelId="{DA7140C4-5267-4D8B-A6CA-617D1602345A}" srcId="{65FDCFD7-FFC0-4E6F-8476-E58456553672}" destId="{577A57E0-5346-4C70-87EA-08EF4686412A}" srcOrd="4" destOrd="0" parTransId="{9BEA5448-8F03-4B04-A782-24293D2F9A42}" sibTransId="{BC139D83-8E8B-43A2-B0C1-6FE1746A2924}"/>
    <dgm:cxn modelId="{7E48AFDA-0AB5-4F64-B206-A76F8E757F21}" type="presOf" srcId="{3D3F8DC1-E52C-4CBA-BA40-763153C3DE0F}" destId="{33EECBD4-D060-44C8-8574-0689C43B015C}" srcOrd="0" destOrd="0" presId="urn:microsoft.com/office/officeart/2005/8/layout/default"/>
    <dgm:cxn modelId="{8941A5EA-10A9-4BB0-B4C4-52DA7AA1BDFB}" type="presOf" srcId="{ABDA234E-BD40-4D6E-A1F7-9AB9C6AC62F0}" destId="{69578CB8-F9CF-43DE-BE13-2CCD5344A6F2}" srcOrd="0" destOrd="0" presId="urn:microsoft.com/office/officeart/2005/8/layout/default"/>
    <dgm:cxn modelId="{5E93E9E5-26A8-4EE9-B33D-6879ACFBC5FB}" type="presParOf" srcId="{B34F5342-2E94-4B00-940A-82078B91D355}" destId="{0A202956-E0D6-418F-995F-4D5B9A38B787}" srcOrd="0" destOrd="0" presId="urn:microsoft.com/office/officeart/2005/8/layout/default"/>
    <dgm:cxn modelId="{A19E4C0D-5A0C-44C8-B57A-93868202540F}" type="presParOf" srcId="{B34F5342-2E94-4B00-940A-82078B91D355}" destId="{15B005EE-D6D6-4385-85A6-D34806C700F2}" srcOrd="1" destOrd="0" presId="urn:microsoft.com/office/officeart/2005/8/layout/default"/>
    <dgm:cxn modelId="{AC10D424-768E-4A35-A764-9469EB57A4F0}" type="presParOf" srcId="{B34F5342-2E94-4B00-940A-82078B91D355}" destId="{3B5EE3FA-9EE8-4DB7-9777-1DD44D0E3CC0}" srcOrd="2" destOrd="0" presId="urn:microsoft.com/office/officeart/2005/8/layout/default"/>
    <dgm:cxn modelId="{BB55A36A-51E1-4AF5-8DD0-0A471C3A454D}" type="presParOf" srcId="{B34F5342-2E94-4B00-940A-82078B91D355}" destId="{6D3F86AB-8E19-4694-87E6-34EF24B40498}" srcOrd="3" destOrd="0" presId="urn:microsoft.com/office/officeart/2005/8/layout/default"/>
    <dgm:cxn modelId="{53EE4C48-FE81-43CF-A183-2B4640E8334C}" type="presParOf" srcId="{B34F5342-2E94-4B00-940A-82078B91D355}" destId="{67848AF4-F550-4DFD-9E93-8DAD2D1C9F33}" srcOrd="4" destOrd="0" presId="urn:microsoft.com/office/officeart/2005/8/layout/default"/>
    <dgm:cxn modelId="{E93A7269-78F6-4009-A659-CE477C9BD695}" type="presParOf" srcId="{B34F5342-2E94-4B00-940A-82078B91D355}" destId="{42CBEE63-A000-4386-870E-69E241A855C1}" srcOrd="5" destOrd="0" presId="urn:microsoft.com/office/officeart/2005/8/layout/default"/>
    <dgm:cxn modelId="{6772F6DF-4907-4509-9A45-CA5F72377343}" type="presParOf" srcId="{B34F5342-2E94-4B00-940A-82078B91D355}" destId="{33EECBD4-D060-44C8-8574-0689C43B015C}" srcOrd="6" destOrd="0" presId="urn:microsoft.com/office/officeart/2005/8/layout/default"/>
    <dgm:cxn modelId="{AF983E1A-8991-4840-9732-6039DBBAA87D}" type="presParOf" srcId="{B34F5342-2E94-4B00-940A-82078B91D355}" destId="{F4EECC46-FE75-415E-8FD4-B5BF8CF9E5F8}" srcOrd="7" destOrd="0" presId="urn:microsoft.com/office/officeart/2005/8/layout/default"/>
    <dgm:cxn modelId="{598AC1A1-5435-41A6-ADB2-E0D829247722}" type="presParOf" srcId="{B34F5342-2E94-4B00-940A-82078B91D355}" destId="{214A7F68-8B40-4668-8033-67D12CB4D0D5}" srcOrd="8" destOrd="0" presId="urn:microsoft.com/office/officeart/2005/8/layout/default"/>
    <dgm:cxn modelId="{D8A73172-9382-40B9-9FCC-F9618294716F}" type="presParOf" srcId="{B34F5342-2E94-4B00-940A-82078B91D355}" destId="{E4159BC3-96A3-4552-A589-9EA1CD128621}" srcOrd="9" destOrd="0" presId="urn:microsoft.com/office/officeart/2005/8/layout/default"/>
    <dgm:cxn modelId="{05CE4D2F-1973-4CC8-A64E-C49B465181C1}" type="presParOf" srcId="{B34F5342-2E94-4B00-940A-82078B91D355}" destId="{69578CB8-F9CF-43DE-BE13-2CCD5344A6F2}"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B3E53BD-5DBB-48DE-818C-1BE7032B9544}"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9290A49E-2EED-4284-85E3-5F7CC51C49CF}">
      <dgm:prSet/>
      <dgm:spPr/>
      <dgm:t>
        <a:bodyPr/>
        <a:lstStyle/>
        <a:p>
          <a:r>
            <a:rPr lang="en-US"/>
            <a:t>Dodd Frank Wall Street Reform and Consumer Protection Act of 2010 </a:t>
          </a:r>
        </a:p>
      </dgm:t>
    </dgm:pt>
    <dgm:pt modelId="{A9927AFC-FDB9-4B56-87D0-F2FDFFD0CF38}" type="parTrans" cxnId="{9E25D8D6-BC8C-43F2-A3A4-9F02EAF94BAA}">
      <dgm:prSet/>
      <dgm:spPr/>
      <dgm:t>
        <a:bodyPr/>
        <a:lstStyle/>
        <a:p>
          <a:endParaRPr lang="en-US"/>
        </a:p>
      </dgm:t>
    </dgm:pt>
    <dgm:pt modelId="{0F4DDD04-E0D5-464C-9404-E8F217A0543E}" type="sibTrans" cxnId="{9E25D8D6-BC8C-43F2-A3A4-9F02EAF94BAA}">
      <dgm:prSet/>
      <dgm:spPr/>
      <dgm:t>
        <a:bodyPr/>
        <a:lstStyle/>
        <a:p>
          <a:endParaRPr lang="en-US"/>
        </a:p>
      </dgm:t>
    </dgm:pt>
    <dgm:pt modelId="{71140C8C-73B6-462D-8CB4-B4D0AE191FBD}">
      <dgm:prSet/>
      <dgm:spPr/>
      <dgm:t>
        <a:bodyPr/>
        <a:lstStyle/>
        <a:p>
          <a:r>
            <a:rPr lang="en-US"/>
            <a:t>Does nothing to preclude land contracts</a:t>
          </a:r>
        </a:p>
      </dgm:t>
    </dgm:pt>
    <dgm:pt modelId="{99E7A784-7211-48A5-BE7F-CFDC1979682A}" type="parTrans" cxnId="{83108371-B7AB-41B8-A6E4-C02A7688F6AF}">
      <dgm:prSet/>
      <dgm:spPr/>
      <dgm:t>
        <a:bodyPr/>
        <a:lstStyle/>
        <a:p>
          <a:endParaRPr lang="en-US"/>
        </a:p>
      </dgm:t>
    </dgm:pt>
    <dgm:pt modelId="{3D6D9D49-E225-41D8-A9E2-E133DD8AFB64}" type="sibTrans" cxnId="{83108371-B7AB-41B8-A6E4-C02A7688F6AF}">
      <dgm:prSet/>
      <dgm:spPr/>
      <dgm:t>
        <a:bodyPr/>
        <a:lstStyle/>
        <a:p>
          <a:endParaRPr lang="en-US"/>
        </a:p>
      </dgm:t>
    </dgm:pt>
    <dgm:pt modelId="{B14AD555-42F7-4D7D-B043-9666F8CCAB4D}">
      <dgm:prSet/>
      <dgm:spPr/>
      <dgm:t>
        <a:bodyPr/>
        <a:lstStyle/>
        <a:p>
          <a:r>
            <a:rPr lang="en-US"/>
            <a:t>Does set standards for high cost and higher cost loans</a:t>
          </a:r>
        </a:p>
      </dgm:t>
    </dgm:pt>
    <dgm:pt modelId="{5AE89B6C-7609-4AB3-A053-4758823750A3}" type="parTrans" cxnId="{5903097D-5342-46E9-81BB-6233235E50A1}">
      <dgm:prSet/>
      <dgm:spPr/>
      <dgm:t>
        <a:bodyPr/>
        <a:lstStyle/>
        <a:p>
          <a:endParaRPr lang="en-US"/>
        </a:p>
      </dgm:t>
    </dgm:pt>
    <dgm:pt modelId="{D6A423E7-4F03-4F0B-A8E0-52E23E9F873F}" type="sibTrans" cxnId="{5903097D-5342-46E9-81BB-6233235E50A1}">
      <dgm:prSet/>
      <dgm:spPr/>
      <dgm:t>
        <a:bodyPr/>
        <a:lstStyle/>
        <a:p>
          <a:endParaRPr lang="en-US"/>
        </a:p>
      </dgm:t>
    </dgm:pt>
    <dgm:pt modelId="{AE3CA446-901B-4EFB-8416-9DDA85286EAD}" type="pres">
      <dgm:prSet presAssocID="{AB3E53BD-5DBB-48DE-818C-1BE7032B9544}" presName="linear" presStyleCnt="0">
        <dgm:presLayoutVars>
          <dgm:animLvl val="lvl"/>
          <dgm:resizeHandles val="exact"/>
        </dgm:presLayoutVars>
      </dgm:prSet>
      <dgm:spPr/>
    </dgm:pt>
    <dgm:pt modelId="{436C035E-A802-4708-AA00-ABE6FA30FD93}" type="pres">
      <dgm:prSet presAssocID="{9290A49E-2EED-4284-85E3-5F7CC51C49CF}" presName="parentText" presStyleLbl="node1" presStyleIdx="0" presStyleCnt="3">
        <dgm:presLayoutVars>
          <dgm:chMax val="0"/>
          <dgm:bulletEnabled val="1"/>
        </dgm:presLayoutVars>
      </dgm:prSet>
      <dgm:spPr/>
    </dgm:pt>
    <dgm:pt modelId="{69223106-885B-467D-B1C2-410A18FA113E}" type="pres">
      <dgm:prSet presAssocID="{0F4DDD04-E0D5-464C-9404-E8F217A0543E}" presName="spacer" presStyleCnt="0"/>
      <dgm:spPr/>
    </dgm:pt>
    <dgm:pt modelId="{1D5718BD-40DF-465E-822A-29D18074FEB3}" type="pres">
      <dgm:prSet presAssocID="{71140C8C-73B6-462D-8CB4-B4D0AE191FBD}" presName="parentText" presStyleLbl="node1" presStyleIdx="1" presStyleCnt="3">
        <dgm:presLayoutVars>
          <dgm:chMax val="0"/>
          <dgm:bulletEnabled val="1"/>
        </dgm:presLayoutVars>
      </dgm:prSet>
      <dgm:spPr/>
    </dgm:pt>
    <dgm:pt modelId="{F44B8E4E-C627-4278-A7A7-8D49EDE9334B}" type="pres">
      <dgm:prSet presAssocID="{3D6D9D49-E225-41D8-A9E2-E133DD8AFB64}" presName="spacer" presStyleCnt="0"/>
      <dgm:spPr/>
    </dgm:pt>
    <dgm:pt modelId="{7220675F-F666-4421-A334-7007525ADD30}" type="pres">
      <dgm:prSet presAssocID="{B14AD555-42F7-4D7D-B043-9666F8CCAB4D}" presName="parentText" presStyleLbl="node1" presStyleIdx="2" presStyleCnt="3">
        <dgm:presLayoutVars>
          <dgm:chMax val="0"/>
          <dgm:bulletEnabled val="1"/>
        </dgm:presLayoutVars>
      </dgm:prSet>
      <dgm:spPr/>
    </dgm:pt>
  </dgm:ptLst>
  <dgm:cxnLst>
    <dgm:cxn modelId="{E86C6E2C-2017-4C2D-9E0A-4BB351CCF9CE}" type="presOf" srcId="{9290A49E-2EED-4284-85E3-5F7CC51C49CF}" destId="{436C035E-A802-4708-AA00-ABE6FA30FD93}" srcOrd="0" destOrd="0" presId="urn:microsoft.com/office/officeart/2005/8/layout/vList2"/>
    <dgm:cxn modelId="{BA30E141-8C86-4AB0-8FCD-50B1288DABE7}" type="presOf" srcId="{B14AD555-42F7-4D7D-B043-9666F8CCAB4D}" destId="{7220675F-F666-4421-A334-7007525ADD30}" srcOrd="0" destOrd="0" presId="urn:microsoft.com/office/officeart/2005/8/layout/vList2"/>
    <dgm:cxn modelId="{A3DD796E-E3C3-40C8-ADAE-D8BD536932D8}" type="presOf" srcId="{AB3E53BD-5DBB-48DE-818C-1BE7032B9544}" destId="{AE3CA446-901B-4EFB-8416-9DDA85286EAD}" srcOrd="0" destOrd="0" presId="urn:microsoft.com/office/officeart/2005/8/layout/vList2"/>
    <dgm:cxn modelId="{83108371-B7AB-41B8-A6E4-C02A7688F6AF}" srcId="{AB3E53BD-5DBB-48DE-818C-1BE7032B9544}" destId="{71140C8C-73B6-462D-8CB4-B4D0AE191FBD}" srcOrd="1" destOrd="0" parTransId="{99E7A784-7211-48A5-BE7F-CFDC1979682A}" sibTransId="{3D6D9D49-E225-41D8-A9E2-E133DD8AFB64}"/>
    <dgm:cxn modelId="{5903097D-5342-46E9-81BB-6233235E50A1}" srcId="{AB3E53BD-5DBB-48DE-818C-1BE7032B9544}" destId="{B14AD555-42F7-4D7D-B043-9666F8CCAB4D}" srcOrd="2" destOrd="0" parTransId="{5AE89B6C-7609-4AB3-A053-4758823750A3}" sibTransId="{D6A423E7-4F03-4F0B-A8E0-52E23E9F873F}"/>
    <dgm:cxn modelId="{D339FE86-E0B3-41B6-9B35-A906942F4BFD}" type="presOf" srcId="{71140C8C-73B6-462D-8CB4-B4D0AE191FBD}" destId="{1D5718BD-40DF-465E-822A-29D18074FEB3}" srcOrd="0" destOrd="0" presId="urn:microsoft.com/office/officeart/2005/8/layout/vList2"/>
    <dgm:cxn modelId="{9E25D8D6-BC8C-43F2-A3A4-9F02EAF94BAA}" srcId="{AB3E53BD-5DBB-48DE-818C-1BE7032B9544}" destId="{9290A49E-2EED-4284-85E3-5F7CC51C49CF}" srcOrd="0" destOrd="0" parTransId="{A9927AFC-FDB9-4B56-87D0-F2FDFFD0CF38}" sibTransId="{0F4DDD04-E0D5-464C-9404-E8F217A0543E}"/>
    <dgm:cxn modelId="{6CA9C33C-CDB4-4F09-9981-71755C200E54}" type="presParOf" srcId="{AE3CA446-901B-4EFB-8416-9DDA85286EAD}" destId="{436C035E-A802-4708-AA00-ABE6FA30FD93}" srcOrd="0" destOrd="0" presId="urn:microsoft.com/office/officeart/2005/8/layout/vList2"/>
    <dgm:cxn modelId="{2DF53C8A-C2C7-4779-B89F-78493E49A5D6}" type="presParOf" srcId="{AE3CA446-901B-4EFB-8416-9DDA85286EAD}" destId="{69223106-885B-467D-B1C2-410A18FA113E}" srcOrd="1" destOrd="0" presId="urn:microsoft.com/office/officeart/2005/8/layout/vList2"/>
    <dgm:cxn modelId="{C70926CC-9812-4A25-9E3C-B058209BEE98}" type="presParOf" srcId="{AE3CA446-901B-4EFB-8416-9DDA85286EAD}" destId="{1D5718BD-40DF-465E-822A-29D18074FEB3}" srcOrd="2" destOrd="0" presId="urn:microsoft.com/office/officeart/2005/8/layout/vList2"/>
    <dgm:cxn modelId="{D283DED2-1938-4046-A694-F6B3BC8CF6DB}" type="presParOf" srcId="{AE3CA446-901B-4EFB-8416-9DDA85286EAD}" destId="{F44B8E4E-C627-4278-A7A7-8D49EDE9334B}" srcOrd="3" destOrd="0" presId="urn:microsoft.com/office/officeart/2005/8/layout/vList2"/>
    <dgm:cxn modelId="{5FD1D930-56CF-4A98-9092-D970E79B3227}" type="presParOf" srcId="{AE3CA446-901B-4EFB-8416-9DDA85286EAD}" destId="{7220675F-F666-4421-A334-7007525ADD30}"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0A50F69-F4CB-4447-808C-72DD43AD3EF5}"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A44F3CDD-82BA-4EBC-BDE6-BF83BCCD7506}">
      <dgm:prSet/>
      <dgm:spPr/>
      <dgm:t>
        <a:bodyPr/>
        <a:lstStyle/>
        <a:p>
          <a:r>
            <a:rPr lang="en-US"/>
            <a:t>Ability to repay</a:t>
          </a:r>
        </a:p>
      </dgm:t>
    </dgm:pt>
    <dgm:pt modelId="{43E8DBD3-4D1C-4D0D-ABDF-D41D5C4B5010}" type="parTrans" cxnId="{623A16E3-2E8F-4012-A70D-C561F3578DC2}">
      <dgm:prSet/>
      <dgm:spPr/>
      <dgm:t>
        <a:bodyPr/>
        <a:lstStyle/>
        <a:p>
          <a:endParaRPr lang="en-US"/>
        </a:p>
      </dgm:t>
    </dgm:pt>
    <dgm:pt modelId="{1077A495-8AF3-49E2-A390-59161877AEF9}" type="sibTrans" cxnId="{623A16E3-2E8F-4012-A70D-C561F3578DC2}">
      <dgm:prSet/>
      <dgm:spPr/>
      <dgm:t>
        <a:bodyPr/>
        <a:lstStyle/>
        <a:p>
          <a:endParaRPr lang="en-US"/>
        </a:p>
      </dgm:t>
    </dgm:pt>
    <dgm:pt modelId="{6792CB18-7214-448D-9B43-E52AAA35C2A3}">
      <dgm:prSet/>
      <dgm:spPr/>
      <dgm:t>
        <a:bodyPr/>
        <a:lstStyle/>
        <a:p>
          <a:r>
            <a:rPr lang="en-US"/>
            <a:t>Right of recession for refinances</a:t>
          </a:r>
        </a:p>
      </dgm:t>
    </dgm:pt>
    <dgm:pt modelId="{4A240ECD-ABCD-4D03-90F1-6AAD19B81E4A}" type="parTrans" cxnId="{33E45958-D8CB-4DBF-B46E-AE738F846DEC}">
      <dgm:prSet/>
      <dgm:spPr/>
      <dgm:t>
        <a:bodyPr/>
        <a:lstStyle/>
        <a:p>
          <a:endParaRPr lang="en-US"/>
        </a:p>
      </dgm:t>
    </dgm:pt>
    <dgm:pt modelId="{09614C8A-2C26-4E0D-B9AE-A9291458D9AD}" type="sibTrans" cxnId="{33E45958-D8CB-4DBF-B46E-AE738F846DEC}">
      <dgm:prSet/>
      <dgm:spPr/>
      <dgm:t>
        <a:bodyPr/>
        <a:lstStyle/>
        <a:p>
          <a:endParaRPr lang="en-US"/>
        </a:p>
      </dgm:t>
    </dgm:pt>
    <dgm:pt modelId="{69152F72-5B57-499C-B228-3FE8264094E1}">
      <dgm:prSet/>
      <dgm:spPr/>
      <dgm:t>
        <a:bodyPr/>
        <a:lstStyle/>
        <a:p>
          <a:r>
            <a:rPr lang="en-US"/>
            <a:t>Special notices</a:t>
          </a:r>
        </a:p>
      </dgm:t>
    </dgm:pt>
    <dgm:pt modelId="{296032BC-CAAE-48D7-AEA5-0994BE6290AA}" type="parTrans" cxnId="{1387B3EF-765A-4726-A01D-9352D28DD98B}">
      <dgm:prSet/>
      <dgm:spPr/>
      <dgm:t>
        <a:bodyPr/>
        <a:lstStyle/>
        <a:p>
          <a:endParaRPr lang="en-US"/>
        </a:p>
      </dgm:t>
    </dgm:pt>
    <dgm:pt modelId="{6D37DEA5-E7BD-4E70-B5FF-A999D46DBEEF}" type="sibTrans" cxnId="{1387B3EF-765A-4726-A01D-9352D28DD98B}">
      <dgm:prSet/>
      <dgm:spPr/>
      <dgm:t>
        <a:bodyPr/>
        <a:lstStyle/>
        <a:p>
          <a:endParaRPr lang="en-US"/>
        </a:p>
      </dgm:t>
    </dgm:pt>
    <dgm:pt modelId="{6C83391D-39F8-481B-B559-3B66B44B666F}">
      <dgm:prSet/>
      <dgm:spPr/>
      <dgm:t>
        <a:bodyPr/>
        <a:lstStyle/>
        <a:p>
          <a:r>
            <a:rPr lang="en-US"/>
            <a:t>Pre-loan counseling</a:t>
          </a:r>
        </a:p>
      </dgm:t>
    </dgm:pt>
    <dgm:pt modelId="{8DA4CA13-CEA9-4829-AF81-80C62BCAEFF5}" type="parTrans" cxnId="{917D1333-91E3-4A8C-9F64-9B364D4B25F3}">
      <dgm:prSet/>
      <dgm:spPr/>
      <dgm:t>
        <a:bodyPr/>
        <a:lstStyle/>
        <a:p>
          <a:endParaRPr lang="en-US"/>
        </a:p>
      </dgm:t>
    </dgm:pt>
    <dgm:pt modelId="{4291B4EE-EB41-49A3-AAD9-F76D16E99E06}" type="sibTrans" cxnId="{917D1333-91E3-4A8C-9F64-9B364D4B25F3}">
      <dgm:prSet/>
      <dgm:spPr/>
      <dgm:t>
        <a:bodyPr/>
        <a:lstStyle/>
        <a:p>
          <a:endParaRPr lang="en-US"/>
        </a:p>
      </dgm:t>
    </dgm:pt>
    <dgm:pt modelId="{C8B36E14-6CCC-4967-BE33-E269F853FA3D}">
      <dgm:prSet/>
      <dgm:spPr/>
      <dgm:t>
        <a:bodyPr/>
        <a:lstStyle/>
        <a:p>
          <a:r>
            <a:rPr lang="en-US"/>
            <a:t>No financing of points and fees</a:t>
          </a:r>
        </a:p>
      </dgm:t>
    </dgm:pt>
    <dgm:pt modelId="{70B0E202-BFCB-47C5-A1AF-374B712F8215}" type="parTrans" cxnId="{403DD960-6CAE-418C-B1FE-954C7C91ACC2}">
      <dgm:prSet/>
      <dgm:spPr/>
      <dgm:t>
        <a:bodyPr/>
        <a:lstStyle/>
        <a:p>
          <a:endParaRPr lang="en-US"/>
        </a:p>
      </dgm:t>
    </dgm:pt>
    <dgm:pt modelId="{153CFC08-0342-4CD5-9387-26FE8E267BDC}" type="sibTrans" cxnId="{403DD960-6CAE-418C-B1FE-954C7C91ACC2}">
      <dgm:prSet/>
      <dgm:spPr/>
      <dgm:t>
        <a:bodyPr/>
        <a:lstStyle/>
        <a:p>
          <a:endParaRPr lang="en-US"/>
        </a:p>
      </dgm:t>
    </dgm:pt>
    <dgm:pt modelId="{5DDA5454-6127-4752-BD3F-8C424F355FB2}" type="pres">
      <dgm:prSet presAssocID="{90A50F69-F4CB-4447-808C-72DD43AD3EF5}" presName="linear" presStyleCnt="0">
        <dgm:presLayoutVars>
          <dgm:animLvl val="lvl"/>
          <dgm:resizeHandles val="exact"/>
        </dgm:presLayoutVars>
      </dgm:prSet>
      <dgm:spPr/>
    </dgm:pt>
    <dgm:pt modelId="{ED9C62F1-8176-40C6-BDAE-B8BB03C0396B}" type="pres">
      <dgm:prSet presAssocID="{A44F3CDD-82BA-4EBC-BDE6-BF83BCCD7506}" presName="parentText" presStyleLbl="node1" presStyleIdx="0" presStyleCnt="5">
        <dgm:presLayoutVars>
          <dgm:chMax val="0"/>
          <dgm:bulletEnabled val="1"/>
        </dgm:presLayoutVars>
      </dgm:prSet>
      <dgm:spPr/>
    </dgm:pt>
    <dgm:pt modelId="{9555B634-ACEF-4110-82C3-D65D9469E263}" type="pres">
      <dgm:prSet presAssocID="{1077A495-8AF3-49E2-A390-59161877AEF9}" presName="spacer" presStyleCnt="0"/>
      <dgm:spPr/>
    </dgm:pt>
    <dgm:pt modelId="{AFC129A5-1CBF-4270-9584-DF52747B7C97}" type="pres">
      <dgm:prSet presAssocID="{6792CB18-7214-448D-9B43-E52AAA35C2A3}" presName="parentText" presStyleLbl="node1" presStyleIdx="1" presStyleCnt="5">
        <dgm:presLayoutVars>
          <dgm:chMax val="0"/>
          <dgm:bulletEnabled val="1"/>
        </dgm:presLayoutVars>
      </dgm:prSet>
      <dgm:spPr/>
    </dgm:pt>
    <dgm:pt modelId="{77E56397-CE87-4248-AA66-10F0F273F2E4}" type="pres">
      <dgm:prSet presAssocID="{09614C8A-2C26-4E0D-B9AE-A9291458D9AD}" presName="spacer" presStyleCnt="0"/>
      <dgm:spPr/>
    </dgm:pt>
    <dgm:pt modelId="{05E332D3-ED8D-411B-B718-7132255565DA}" type="pres">
      <dgm:prSet presAssocID="{69152F72-5B57-499C-B228-3FE8264094E1}" presName="parentText" presStyleLbl="node1" presStyleIdx="2" presStyleCnt="5">
        <dgm:presLayoutVars>
          <dgm:chMax val="0"/>
          <dgm:bulletEnabled val="1"/>
        </dgm:presLayoutVars>
      </dgm:prSet>
      <dgm:spPr/>
    </dgm:pt>
    <dgm:pt modelId="{54DB8A32-AD02-413F-910D-9683C1684C11}" type="pres">
      <dgm:prSet presAssocID="{6D37DEA5-E7BD-4E70-B5FF-A999D46DBEEF}" presName="spacer" presStyleCnt="0"/>
      <dgm:spPr/>
    </dgm:pt>
    <dgm:pt modelId="{215900FC-6EED-4C62-A04F-5DA3B0F8D95F}" type="pres">
      <dgm:prSet presAssocID="{6C83391D-39F8-481B-B559-3B66B44B666F}" presName="parentText" presStyleLbl="node1" presStyleIdx="3" presStyleCnt="5">
        <dgm:presLayoutVars>
          <dgm:chMax val="0"/>
          <dgm:bulletEnabled val="1"/>
        </dgm:presLayoutVars>
      </dgm:prSet>
      <dgm:spPr/>
    </dgm:pt>
    <dgm:pt modelId="{F7A44A75-457A-4396-BC06-9CDFDA492F08}" type="pres">
      <dgm:prSet presAssocID="{4291B4EE-EB41-49A3-AAD9-F76D16E99E06}" presName="spacer" presStyleCnt="0"/>
      <dgm:spPr/>
    </dgm:pt>
    <dgm:pt modelId="{37AF5D4B-297E-4927-ADC5-77EEC284448A}" type="pres">
      <dgm:prSet presAssocID="{C8B36E14-6CCC-4967-BE33-E269F853FA3D}" presName="parentText" presStyleLbl="node1" presStyleIdx="4" presStyleCnt="5">
        <dgm:presLayoutVars>
          <dgm:chMax val="0"/>
          <dgm:bulletEnabled val="1"/>
        </dgm:presLayoutVars>
      </dgm:prSet>
      <dgm:spPr/>
    </dgm:pt>
  </dgm:ptLst>
  <dgm:cxnLst>
    <dgm:cxn modelId="{917D1333-91E3-4A8C-9F64-9B364D4B25F3}" srcId="{90A50F69-F4CB-4447-808C-72DD43AD3EF5}" destId="{6C83391D-39F8-481B-B559-3B66B44B666F}" srcOrd="3" destOrd="0" parTransId="{8DA4CA13-CEA9-4829-AF81-80C62BCAEFF5}" sibTransId="{4291B4EE-EB41-49A3-AAD9-F76D16E99E06}"/>
    <dgm:cxn modelId="{403DD960-6CAE-418C-B1FE-954C7C91ACC2}" srcId="{90A50F69-F4CB-4447-808C-72DD43AD3EF5}" destId="{C8B36E14-6CCC-4967-BE33-E269F853FA3D}" srcOrd="4" destOrd="0" parTransId="{70B0E202-BFCB-47C5-A1AF-374B712F8215}" sibTransId="{153CFC08-0342-4CD5-9387-26FE8E267BDC}"/>
    <dgm:cxn modelId="{33E45958-D8CB-4DBF-B46E-AE738F846DEC}" srcId="{90A50F69-F4CB-4447-808C-72DD43AD3EF5}" destId="{6792CB18-7214-448D-9B43-E52AAA35C2A3}" srcOrd="1" destOrd="0" parTransId="{4A240ECD-ABCD-4D03-90F1-6AAD19B81E4A}" sibTransId="{09614C8A-2C26-4E0D-B9AE-A9291458D9AD}"/>
    <dgm:cxn modelId="{C08BC758-0163-4D26-ACF7-9B5B0B21D70E}" type="presOf" srcId="{6792CB18-7214-448D-9B43-E52AAA35C2A3}" destId="{AFC129A5-1CBF-4270-9584-DF52747B7C97}" srcOrd="0" destOrd="0" presId="urn:microsoft.com/office/officeart/2005/8/layout/vList2"/>
    <dgm:cxn modelId="{BA683CB9-2E95-4039-93DE-1FAA2A3A78CE}" type="presOf" srcId="{69152F72-5B57-499C-B228-3FE8264094E1}" destId="{05E332D3-ED8D-411B-B718-7132255565DA}" srcOrd="0" destOrd="0" presId="urn:microsoft.com/office/officeart/2005/8/layout/vList2"/>
    <dgm:cxn modelId="{E2925FC1-3FAE-4BF6-B60F-A397D90501A7}" type="presOf" srcId="{C8B36E14-6CCC-4967-BE33-E269F853FA3D}" destId="{37AF5D4B-297E-4927-ADC5-77EEC284448A}" srcOrd="0" destOrd="0" presId="urn:microsoft.com/office/officeart/2005/8/layout/vList2"/>
    <dgm:cxn modelId="{623A16E3-2E8F-4012-A70D-C561F3578DC2}" srcId="{90A50F69-F4CB-4447-808C-72DD43AD3EF5}" destId="{A44F3CDD-82BA-4EBC-BDE6-BF83BCCD7506}" srcOrd="0" destOrd="0" parTransId="{43E8DBD3-4D1C-4D0D-ABDF-D41D5C4B5010}" sibTransId="{1077A495-8AF3-49E2-A390-59161877AEF9}"/>
    <dgm:cxn modelId="{D17678E3-89EE-4E3B-9446-91C2AFFD0CAB}" type="presOf" srcId="{90A50F69-F4CB-4447-808C-72DD43AD3EF5}" destId="{5DDA5454-6127-4752-BD3F-8C424F355FB2}" srcOrd="0" destOrd="0" presId="urn:microsoft.com/office/officeart/2005/8/layout/vList2"/>
    <dgm:cxn modelId="{C4AC90E5-07C9-43FA-A811-96D35FAB5B5C}" type="presOf" srcId="{A44F3CDD-82BA-4EBC-BDE6-BF83BCCD7506}" destId="{ED9C62F1-8176-40C6-BDAE-B8BB03C0396B}" srcOrd="0" destOrd="0" presId="urn:microsoft.com/office/officeart/2005/8/layout/vList2"/>
    <dgm:cxn modelId="{1387B3EF-765A-4726-A01D-9352D28DD98B}" srcId="{90A50F69-F4CB-4447-808C-72DD43AD3EF5}" destId="{69152F72-5B57-499C-B228-3FE8264094E1}" srcOrd="2" destOrd="0" parTransId="{296032BC-CAAE-48D7-AEA5-0994BE6290AA}" sibTransId="{6D37DEA5-E7BD-4E70-B5FF-A999D46DBEEF}"/>
    <dgm:cxn modelId="{1952D5F8-3207-48D1-8B0F-E73B5062CC78}" type="presOf" srcId="{6C83391D-39F8-481B-B559-3B66B44B666F}" destId="{215900FC-6EED-4C62-A04F-5DA3B0F8D95F}" srcOrd="0" destOrd="0" presId="urn:microsoft.com/office/officeart/2005/8/layout/vList2"/>
    <dgm:cxn modelId="{8440E311-1016-4E51-AC27-A627F9A08686}" type="presParOf" srcId="{5DDA5454-6127-4752-BD3F-8C424F355FB2}" destId="{ED9C62F1-8176-40C6-BDAE-B8BB03C0396B}" srcOrd="0" destOrd="0" presId="urn:microsoft.com/office/officeart/2005/8/layout/vList2"/>
    <dgm:cxn modelId="{31873101-6928-4E36-8B4D-4618CD1C441A}" type="presParOf" srcId="{5DDA5454-6127-4752-BD3F-8C424F355FB2}" destId="{9555B634-ACEF-4110-82C3-D65D9469E263}" srcOrd="1" destOrd="0" presId="urn:microsoft.com/office/officeart/2005/8/layout/vList2"/>
    <dgm:cxn modelId="{7A9ABDAD-CE1A-4230-ACCC-873DC72C2336}" type="presParOf" srcId="{5DDA5454-6127-4752-BD3F-8C424F355FB2}" destId="{AFC129A5-1CBF-4270-9584-DF52747B7C97}" srcOrd="2" destOrd="0" presId="urn:microsoft.com/office/officeart/2005/8/layout/vList2"/>
    <dgm:cxn modelId="{87E5E8B4-A062-4655-A78A-29191F07E38A}" type="presParOf" srcId="{5DDA5454-6127-4752-BD3F-8C424F355FB2}" destId="{77E56397-CE87-4248-AA66-10F0F273F2E4}" srcOrd="3" destOrd="0" presId="urn:microsoft.com/office/officeart/2005/8/layout/vList2"/>
    <dgm:cxn modelId="{C152A251-5D51-4A6B-9BA9-AF6DF4E5B155}" type="presParOf" srcId="{5DDA5454-6127-4752-BD3F-8C424F355FB2}" destId="{05E332D3-ED8D-411B-B718-7132255565DA}" srcOrd="4" destOrd="0" presId="urn:microsoft.com/office/officeart/2005/8/layout/vList2"/>
    <dgm:cxn modelId="{78BF4BC5-3FD0-4995-B46D-3A210DFF530E}" type="presParOf" srcId="{5DDA5454-6127-4752-BD3F-8C424F355FB2}" destId="{54DB8A32-AD02-413F-910D-9683C1684C11}" srcOrd="5" destOrd="0" presId="urn:microsoft.com/office/officeart/2005/8/layout/vList2"/>
    <dgm:cxn modelId="{71B28C2E-0056-47FD-862D-0A93913FEE9A}" type="presParOf" srcId="{5DDA5454-6127-4752-BD3F-8C424F355FB2}" destId="{215900FC-6EED-4C62-A04F-5DA3B0F8D95F}" srcOrd="6" destOrd="0" presId="urn:microsoft.com/office/officeart/2005/8/layout/vList2"/>
    <dgm:cxn modelId="{B7F0D558-6B74-4BBD-A833-4F20BAFF14F9}" type="presParOf" srcId="{5DDA5454-6127-4752-BD3F-8C424F355FB2}" destId="{F7A44A75-457A-4396-BC06-9CDFDA492F08}" srcOrd="7" destOrd="0" presId="urn:microsoft.com/office/officeart/2005/8/layout/vList2"/>
    <dgm:cxn modelId="{D3C91EC7-37BE-4BE0-9ED3-AB99536BE90D}" type="presParOf" srcId="{5DDA5454-6127-4752-BD3F-8C424F355FB2}" destId="{37AF5D4B-297E-4927-ADC5-77EEC284448A}"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70F881A-F3B3-4B76-A870-845FAB07ECE0}" type="doc">
      <dgm:prSet loTypeId="urn:microsoft.com/office/officeart/2005/8/layout/process4" loCatId="process" qsTypeId="urn:microsoft.com/office/officeart/2005/8/quickstyle/simple1" qsCatId="simple" csTypeId="urn:microsoft.com/office/officeart/2005/8/colors/colorful2" csCatId="colorful"/>
      <dgm:spPr/>
      <dgm:t>
        <a:bodyPr/>
        <a:lstStyle/>
        <a:p>
          <a:endParaRPr lang="en-US"/>
        </a:p>
      </dgm:t>
    </dgm:pt>
    <dgm:pt modelId="{18DB242E-11D1-4FC4-B2FC-2339F13ACE75}">
      <dgm:prSet/>
      <dgm:spPr/>
      <dgm:t>
        <a:bodyPr/>
        <a:lstStyle/>
        <a:p>
          <a:r>
            <a:rPr lang="en-US"/>
            <a:t>analysis of whether the consumer has the ability to repay the loan.</a:t>
          </a:r>
        </a:p>
      </dgm:t>
    </dgm:pt>
    <dgm:pt modelId="{DD8D7AF0-E8DB-47F4-8468-08EA722008AE}" type="parTrans" cxnId="{E03FE88A-D9D9-48FA-B32E-4DCF71E690A2}">
      <dgm:prSet/>
      <dgm:spPr/>
      <dgm:t>
        <a:bodyPr/>
        <a:lstStyle/>
        <a:p>
          <a:endParaRPr lang="en-US"/>
        </a:p>
      </dgm:t>
    </dgm:pt>
    <dgm:pt modelId="{3946D507-3507-49F0-B5F8-5FCC05D09612}" type="sibTrans" cxnId="{E03FE88A-D9D9-48FA-B32E-4DCF71E690A2}">
      <dgm:prSet/>
      <dgm:spPr/>
      <dgm:t>
        <a:bodyPr/>
        <a:lstStyle/>
        <a:p>
          <a:endParaRPr lang="en-US"/>
        </a:p>
      </dgm:t>
    </dgm:pt>
    <dgm:pt modelId="{6FE8FC34-D046-407E-83D1-46AA74C841F4}">
      <dgm:prSet/>
      <dgm:spPr/>
      <dgm:t>
        <a:bodyPr/>
        <a:lstStyle/>
        <a:p>
          <a:r>
            <a:rPr lang="en-US"/>
            <a:t>establish an escrow account maintained in compliance with the Real Estate Settlement Procedures Act. 15 USC §1639d (f)</a:t>
          </a:r>
        </a:p>
      </dgm:t>
    </dgm:pt>
    <dgm:pt modelId="{0C5107FF-D8F8-4DBB-9965-17943CD77C58}" type="parTrans" cxnId="{6A4D63F6-50F2-4812-846D-CC926CCB5A16}">
      <dgm:prSet/>
      <dgm:spPr/>
      <dgm:t>
        <a:bodyPr/>
        <a:lstStyle/>
        <a:p>
          <a:endParaRPr lang="en-US"/>
        </a:p>
      </dgm:t>
    </dgm:pt>
    <dgm:pt modelId="{F54A0E71-7432-416F-A290-B6F8A26A5E27}" type="sibTrans" cxnId="{6A4D63F6-50F2-4812-846D-CC926CCB5A16}">
      <dgm:prSet/>
      <dgm:spPr/>
      <dgm:t>
        <a:bodyPr/>
        <a:lstStyle/>
        <a:p>
          <a:endParaRPr lang="en-US"/>
        </a:p>
      </dgm:t>
    </dgm:pt>
    <dgm:pt modelId="{1F1D1A79-7511-408D-BFF4-972FE1DAB752}">
      <dgm:prSet/>
      <dgm:spPr/>
      <dgm:t>
        <a:bodyPr/>
        <a:lstStyle/>
        <a:p>
          <a:r>
            <a:rPr lang="en-US"/>
            <a:t>obtain an appraisal of the property and to provide a copy to the consumer</a:t>
          </a:r>
        </a:p>
      </dgm:t>
    </dgm:pt>
    <dgm:pt modelId="{E8C7AA83-035E-4599-822F-77040BE4A27F}" type="parTrans" cxnId="{E6F9BB77-B5E0-4B3E-A764-CA6D91C4357D}">
      <dgm:prSet/>
      <dgm:spPr/>
      <dgm:t>
        <a:bodyPr/>
        <a:lstStyle/>
        <a:p>
          <a:endParaRPr lang="en-US"/>
        </a:p>
      </dgm:t>
    </dgm:pt>
    <dgm:pt modelId="{8369B31A-F5A0-41A7-ABFF-C63AD96C6EE0}" type="sibTrans" cxnId="{E6F9BB77-B5E0-4B3E-A764-CA6D91C4357D}">
      <dgm:prSet/>
      <dgm:spPr/>
      <dgm:t>
        <a:bodyPr/>
        <a:lstStyle/>
        <a:p>
          <a:endParaRPr lang="en-US"/>
        </a:p>
      </dgm:t>
    </dgm:pt>
    <dgm:pt modelId="{FC086939-7FE4-47AC-BBE8-68A718C97D92}" type="pres">
      <dgm:prSet presAssocID="{670F881A-F3B3-4B76-A870-845FAB07ECE0}" presName="Name0" presStyleCnt="0">
        <dgm:presLayoutVars>
          <dgm:dir/>
          <dgm:animLvl val="lvl"/>
          <dgm:resizeHandles val="exact"/>
        </dgm:presLayoutVars>
      </dgm:prSet>
      <dgm:spPr/>
    </dgm:pt>
    <dgm:pt modelId="{ED8368E4-9F92-4D9D-BD26-158B5C6B2824}" type="pres">
      <dgm:prSet presAssocID="{1F1D1A79-7511-408D-BFF4-972FE1DAB752}" presName="boxAndChildren" presStyleCnt="0"/>
      <dgm:spPr/>
    </dgm:pt>
    <dgm:pt modelId="{3C15F62B-324D-4720-A389-CC3C90D08386}" type="pres">
      <dgm:prSet presAssocID="{1F1D1A79-7511-408D-BFF4-972FE1DAB752}" presName="parentTextBox" presStyleLbl="node1" presStyleIdx="0" presStyleCnt="3"/>
      <dgm:spPr/>
    </dgm:pt>
    <dgm:pt modelId="{BB2EF32D-DF13-415B-8FC6-8D730465EBB2}" type="pres">
      <dgm:prSet presAssocID="{F54A0E71-7432-416F-A290-B6F8A26A5E27}" presName="sp" presStyleCnt="0"/>
      <dgm:spPr/>
    </dgm:pt>
    <dgm:pt modelId="{0BE59880-7D69-48F5-8E2B-CF573460D685}" type="pres">
      <dgm:prSet presAssocID="{6FE8FC34-D046-407E-83D1-46AA74C841F4}" presName="arrowAndChildren" presStyleCnt="0"/>
      <dgm:spPr/>
    </dgm:pt>
    <dgm:pt modelId="{97E1CCEB-F5E6-4DF2-B0A7-80A5CC8B7335}" type="pres">
      <dgm:prSet presAssocID="{6FE8FC34-D046-407E-83D1-46AA74C841F4}" presName="parentTextArrow" presStyleLbl="node1" presStyleIdx="1" presStyleCnt="3"/>
      <dgm:spPr/>
    </dgm:pt>
    <dgm:pt modelId="{B907C980-D99F-4D17-A2E1-F02A39EB2E76}" type="pres">
      <dgm:prSet presAssocID="{3946D507-3507-49F0-B5F8-5FCC05D09612}" presName="sp" presStyleCnt="0"/>
      <dgm:spPr/>
    </dgm:pt>
    <dgm:pt modelId="{1987B2A3-0C95-43F8-9363-D474AA173ED1}" type="pres">
      <dgm:prSet presAssocID="{18DB242E-11D1-4FC4-B2FC-2339F13ACE75}" presName="arrowAndChildren" presStyleCnt="0"/>
      <dgm:spPr/>
    </dgm:pt>
    <dgm:pt modelId="{2985B85A-8156-4C91-AEDF-BCF0DCB3F8DF}" type="pres">
      <dgm:prSet presAssocID="{18DB242E-11D1-4FC4-B2FC-2339F13ACE75}" presName="parentTextArrow" presStyleLbl="node1" presStyleIdx="2" presStyleCnt="3"/>
      <dgm:spPr/>
    </dgm:pt>
  </dgm:ptLst>
  <dgm:cxnLst>
    <dgm:cxn modelId="{13E82F39-1E9F-4D3F-A5B5-C0B1D02CC86E}" type="presOf" srcId="{1F1D1A79-7511-408D-BFF4-972FE1DAB752}" destId="{3C15F62B-324D-4720-A389-CC3C90D08386}" srcOrd="0" destOrd="0" presId="urn:microsoft.com/office/officeart/2005/8/layout/process4"/>
    <dgm:cxn modelId="{E6F9BB77-B5E0-4B3E-A764-CA6D91C4357D}" srcId="{670F881A-F3B3-4B76-A870-845FAB07ECE0}" destId="{1F1D1A79-7511-408D-BFF4-972FE1DAB752}" srcOrd="2" destOrd="0" parTransId="{E8C7AA83-035E-4599-822F-77040BE4A27F}" sibTransId="{8369B31A-F5A0-41A7-ABFF-C63AD96C6EE0}"/>
    <dgm:cxn modelId="{E03FE88A-D9D9-48FA-B32E-4DCF71E690A2}" srcId="{670F881A-F3B3-4B76-A870-845FAB07ECE0}" destId="{18DB242E-11D1-4FC4-B2FC-2339F13ACE75}" srcOrd="0" destOrd="0" parTransId="{DD8D7AF0-E8DB-47F4-8468-08EA722008AE}" sibTransId="{3946D507-3507-49F0-B5F8-5FCC05D09612}"/>
    <dgm:cxn modelId="{AD8222A3-2FFA-4ACD-B0CD-79DC9ECF2ECB}" type="presOf" srcId="{670F881A-F3B3-4B76-A870-845FAB07ECE0}" destId="{FC086939-7FE4-47AC-BBE8-68A718C97D92}" srcOrd="0" destOrd="0" presId="urn:microsoft.com/office/officeart/2005/8/layout/process4"/>
    <dgm:cxn modelId="{28D133A6-83F7-437C-86C8-AA68468E4B3C}" type="presOf" srcId="{18DB242E-11D1-4FC4-B2FC-2339F13ACE75}" destId="{2985B85A-8156-4C91-AEDF-BCF0DCB3F8DF}" srcOrd="0" destOrd="0" presId="urn:microsoft.com/office/officeart/2005/8/layout/process4"/>
    <dgm:cxn modelId="{86133FD7-DC82-4E40-B4F1-AB299AAA5282}" type="presOf" srcId="{6FE8FC34-D046-407E-83D1-46AA74C841F4}" destId="{97E1CCEB-F5E6-4DF2-B0A7-80A5CC8B7335}" srcOrd="0" destOrd="0" presId="urn:microsoft.com/office/officeart/2005/8/layout/process4"/>
    <dgm:cxn modelId="{6A4D63F6-50F2-4812-846D-CC926CCB5A16}" srcId="{670F881A-F3B3-4B76-A870-845FAB07ECE0}" destId="{6FE8FC34-D046-407E-83D1-46AA74C841F4}" srcOrd="1" destOrd="0" parTransId="{0C5107FF-D8F8-4DBB-9965-17943CD77C58}" sibTransId="{F54A0E71-7432-416F-A290-B6F8A26A5E27}"/>
    <dgm:cxn modelId="{2327B46D-CB86-48E9-9E26-5F5CD660D148}" type="presParOf" srcId="{FC086939-7FE4-47AC-BBE8-68A718C97D92}" destId="{ED8368E4-9F92-4D9D-BD26-158B5C6B2824}" srcOrd="0" destOrd="0" presId="urn:microsoft.com/office/officeart/2005/8/layout/process4"/>
    <dgm:cxn modelId="{7188C4ED-B235-445E-A190-F9580DB406C5}" type="presParOf" srcId="{ED8368E4-9F92-4D9D-BD26-158B5C6B2824}" destId="{3C15F62B-324D-4720-A389-CC3C90D08386}" srcOrd="0" destOrd="0" presId="urn:microsoft.com/office/officeart/2005/8/layout/process4"/>
    <dgm:cxn modelId="{8ECE902E-7A72-46FA-9709-EC01E3577B3A}" type="presParOf" srcId="{FC086939-7FE4-47AC-BBE8-68A718C97D92}" destId="{BB2EF32D-DF13-415B-8FC6-8D730465EBB2}" srcOrd="1" destOrd="0" presId="urn:microsoft.com/office/officeart/2005/8/layout/process4"/>
    <dgm:cxn modelId="{793D5FBF-D762-483A-88F4-7EE3B2E01A32}" type="presParOf" srcId="{FC086939-7FE4-47AC-BBE8-68A718C97D92}" destId="{0BE59880-7D69-48F5-8E2B-CF573460D685}" srcOrd="2" destOrd="0" presId="urn:microsoft.com/office/officeart/2005/8/layout/process4"/>
    <dgm:cxn modelId="{8CD26CCE-C7B2-4FF8-83EF-C23BFEEDDA61}" type="presParOf" srcId="{0BE59880-7D69-48F5-8E2B-CF573460D685}" destId="{97E1CCEB-F5E6-4DF2-B0A7-80A5CC8B7335}" srcOrd="0" destOrd="0" presId="urn:microsoft.com/office/officeart/2005/8/layout/process4"/>
    <dgm:cxn modelId="{0713B6C5-294D-4143-892B-25BC8A9B34E5}" type="presParOf" srcId="{FC086939-7FE4-47AC-BBE8-68A718C97D92}" destId="{B907C980-D99F-4D17-A2E1-F02A39EB2E76}" srcOrd="3" destOrd="0" presId="urn:microsoft.com/office/officeart/2005/8/layout/process4"/>
    <dgm:cxn modelId="{13D2FA1B-19EC-4231-899C-1FFA588D4735}" type="presParOf" srcId="{FC086939-7FE4-47AC-BBE8-68A718C97D92}" destId="{1987B2A3-0C95-43F8-9363-D474AA173ED1}" srcOrd="4" destOrd="0" presId="urn:microsoft.com/office/officeart/2005/8/layout/process4"/>
    <dgm:cxn modelId="{2B0883AF-A1B7-4396-A06F-98591A1FC6DA}" type="presParOf" srcId="{1987B2A3-0C95-43F8-9363-D474AA173ED1}" destId="{2985B85A-8156-4C91-AEDF-BCF0DCB3F8DF}"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CCC5A4-E25D-4D38-A0B2-EC96C67BCAC1}">
      <dsp:nvSpPr>
        <dsp:cNvPr id="0" name=""/>
        <dsp:cNvSpPr/>
      </dsp:nvSpPr>
      <dsp:spPr>
        <a:xfrm rot="5400000">
          <a:off x="-717245" y="1450493"/>
          <a:ext cx="1633806" cy="185090"/>
        </a:xfrm>
        <a:prstGeom prst="corner">
          <a:avLst>
            <a:gd name="adj1" fmla="val 1000"/>
            <a:gd name="adj2" fmla="val 1000"/>
          </a:avLst>
        </a:prstGeom>
        <a:solidFill>
          <a:schemeClr val="lt1">
            <a:hueOff val="0"/>
            <a:satOff val="0"/>
            <a:lumOff val="0"/>
            <a:alphaOff val="0"/>
          </a:schemeClr>
        </a:solidFill>
        <a:ln w="9525"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C2D9776-2371-45CF-98A9-50B1460C565A}">
      <dsp:nvSpPr>
        <dsp:cNvPr id="0" name=""/>
        <dsp:cNvSpPr/>
      </dsp:nvSpPr>
      <dsp:spPr>
        <a:xfrm>
          <a:off x="7112" y="2359942"/>
          <a:ext cx="2313631" cy="544602"/>
        </a:xfrm>
        <a:prstGeom prst="homePlate">
          <a:avLst>
            <a:gd name="adj" fmla="val 25000"/>
          </a:avLst>
        </a:prstGeom>
        <a:gradFill rotWithShape="0">
          <a:gsLst>
            <a:gs pos="0">
              <a:schemeClr val="accent2">
                <a:hueOff val="0"/>
                <a:satOff val="0"/>
                <a:lumOff val="0"/>
                <a:alphaOff val="0"/>
                <a:tint val="98000"/>
                <a:hueMod val="94000"/>
                <a:satMod val="130000"/>
                <a:lumMod val="128000"/>
              </a:schemeClr>
            </a:gs>
            <a:gs pos="100000">
              <a:schemeClr val="accent2">
                <a:hueOff val="0"/>
                <a:satOff val="0"/>
                <a:lumOff val="0"/>
                <a:alphaOff val="0"/>
                <a:shade val="94000"/>
                <a:lumMod val="88000"/>
              </a:schemeClr>
            </a:gs>
          </a:gsLst>
          <a:lin ang="5400000" scaled="0"/>
        </a:gradFill>
        <a:ln w="9525" cap="rnd" cmpd="sng" algn="ctr">
          <a:solidFill>
            <a:schemeClr val="accent2">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txBody>
        <a:bodyPr spcFirstLastPara="0" vert="horz" wrap="square" lIns="82550" tIns="165100" rIns="82550" bIns="165100" numCol="1" spcCol="1270" anchor="ctr" anchorCtr="0">
          <a:noAutofit/>
        </a:bodyPr>
        <a:lstStyle/>
        <a:p>
          <a:pPr marL="0" lvl="0" indent="0" algn="ctr" defTabSz="577850">
            <a:lnSpc>
              <a:spcPct val="90000"/>
            </a:lnSpc>
            <a:spcBef>
              <a:spcPct val="0"/>
            </a:spcBef>
            <a:spcAft>
              <a:spcPct val="35000"/>
            </a:spcAft>
            <a:buNone/>
          </a:pPr>
          <a:r>
            <a:rPr lang="en-US" sz="1300" kern="1200"/>
            <a:t>2010</a:t>
          </a:r>
        </a:p>
      </dsp:txBody>
      <dsp:txXfrm>
        <a:off x="7112" y="2359942"/>
        <a:ext cx="2245556" cy="544602"/>
      </dsp:txXfrm>
    </dsp:sp>
    <dsp:sp modelId="{748AB706-2F22-448C-A28C-6A7AF06652CE}">
      <dsp:nvSpPr>
        <dsp:cNvPr id="0" name=""/>
        <dsp:cNvSpPr/>
      </dsp:nvSpPr>
      <dsp:spPr>
        <a:xfrm>
          <a:off x="192202" y="837190"/>
          <a:ext cx="1878668" cy="1091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77850">
            <a:lnSpc>
              <a:spcPct val="90000"/>
            </a:lnSpc>
            <a:spcBef>
              <a:spcPct val="0"/>
            </a:spcBef>
            <a:spcAft>
              <a:spcPct val="35000"/>
            </a:spcAft>
            <a:buNone/>
          </a:pPr>
          <a:r>
            <a:rPr lang="en-US" sz="1300" kern="1200"/>
            <a:t>HUD Pilot Program to sell non-performing loans</a:t>
          </a:r>
        </a:p>
      </dsp:txBody>
      <dsp:txXfrm>
        <a:off x="192202" y="837190"/>
        <a:ext cx="1878668" cy="1091178"/>
      </dsp:txXfrm>
    </dsp:sp>
    <dsp:sp modelId="{70063624-D049-494C-9B4C-66F7DD38F3F0}">
      <dsp:nvSpPr>
        <dsp:cNvPr id="0" name=""/>
        <dsp:cNvSpPr/>
      </dsp:nvSpPr>
      <dsp:spPr>
        <a:xfrm rot="5400000">
          <a:off x="1503840" y="1450493"/>
          <a:ext cx="1633806" cy="185090"/>
        </a:xfrm>
        <a:prstGeom prst="corner">
          <a:avLst>
            <a:gd name="adj1" fmla="val 1000"/>
            <a:gd name="adj2" fmla="val 1000"/>
          </a:avLst>
        </a:prstGeom>
        <a:solidFill>
          <a:schemeClr val="lt1">
            <a:hueOff val="0"/>
            <a:satOff val="0"/>
            <a:lumOff val="0"/>
            <a:alphaOff val="0"/>
          </a:schemeClr>
        </a:solidFill>
        <a:ln w="9525" cap="rnd"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AC61973-B0DE-4E36-A3A8-F4AE73F3DEC3}">
      <dsp:nvSpPr>
        <dsp:cNvPr id="0" name=""/>
        <dsp:cNvSpPr/>
      </dsp:nvSpPr>
      <dsp:spPr>
        <a:xfrm>
          <a:off x="2228198" y="2359942"/>
          <a:ext cx="2313631" cy="544602"/>
        </a:xfrm>
        <a:prstGeom prst="chevron">
          <a:avLst>
            <a:gd name="adj" fmla="val 25000"/>
          </a:avLst>
        </a:prstGeom>
        <a:gradFill rotWithShape="0">
          <a:gsLst>
            <a:gs pos="0">
              <a:schemeClr val="accent3">
                <a:hueOff val="0"/>
                <a:satOff val="0"/>
                <a:lumOff val="0"/>
                <a:alphaOff val="0"/>
                <a:tint val="98000"/>
                <a:hueMod val="94000"/>
                <a:satMod val="130000"/>
                <a:lumMod val="128000"/>
              </a:schemeClr>
            </a:gs>
            <a:gs pos="100000">
              <a:schemeClr val="accent3">
                <a:hueOff val="0"/>
                <a:satOff val="0"/>
                <a:lumOff val="0"/>
                <a:alphaOff val="0"/>
                <a:shade val="94000"/>
                <a:lumMod val="88000"/>
              </a:schemeClr>
            </a:gs>
          </a:gsLst>
          <a:lin ang="5400000" scaled="0"/>
        </a:gradFill>
        <a:ln w="9525" cap="rnd" cmpd="sng" algn="ctr">
          <a:solidFill>
            <a:schemeClr val="accent3">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txBody>
        <a:bodyPr spcFirstLastPara="0" vert="horz" wrap="square" lIns="82550" tIns="165100" rIns="82550" bIns="165100" numCol="1" spcCol="1270" anchor="ctr" anchorCtr="0">
          <a:noAutofit/>
        </a:bodyPr>
        <a:lstStyle/>
        <a:p>
          <a:pPr marL="0" lvl="0" indent="0" algn="ctr" defTabSz="577850">
            <a:lnSpc>
              <a:spcPct val="90000"/>
            </a:lnSpc>
            <a:spcBef>
              <a:spcPct val="0"/>
            </a:spcBef>
            <a:spcAft>
              <a:spcPct val="35000"/>
            </a:spcAft>
            <a:buNone/>
          </a:pPr>
          <a:r>
            <a:rPr lang="en-US" sz="1300" kern="1200"/>
            <a:t>2012</a:t>
          </a:r>
        </a:p>
      </dsp:txBody>
      <dsp:txXfrm>
        <a:off x="2364349" y="2359942"/>
        <a:ext cx="2041330" cy="544602"/>
      </dsp:txXfrm>
    </dsp:sp>
    <dsp:sp modelId="{33A8938E-00E3-4E10-941F-56D87C192C56}">
      <dsp:nvSpPr>
        <dsp:cNvPr id="0" name=""/>
        <dsp:cNvSpPr/>
      </dsp:nvSpPr>
      <dsp:spPr>
        <a:xfrm>
          <a:off x="2413288" y="837190"/>
          <a:ext cx="1878668" cy="1091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77850">
            <a:lnSpc>
              <a:spcPct val="90000"/>
            </a:lnSpc>
            <a:spcBef>
              <a:spcPct val="0"/>
            </a:spcBef>
            <a:spcAft>
              <a:spcPct val="35000"/>
            </a:spcAft>
            <a:buNone/>
          </a:pPr>
          <a:r>
            <a:rPr lang="en-US" sz="1300" kern="1200"/>
            <a:t>HUD announced DASP (Distressed Asset Stabilization Program)</a:t>
          </a:r>
        </a:p>
      </dsp:txBody>
      <dsp:txXfrm>
        <a:off x="2413288" y="837190"/>
        <a:ext cx="1878668" cy="1091178"/>
      </dsp:txXfrm>
    </dsp:sp>
    <dsp:sp modelId="{CE32BE95-38D3-4FD2-A6B9-4088C22A69C5}">
      <dsp:nvSpPr>
        <dsp:cNvPr id="0" name=""/>
        <dsp:cNvSpPr/>
      </dsp:nvSpPr>
      <dsp:spPr>
        <a:xfrm rot="5400000">
          <a:off x="3724926" y="1450493"/>
          <a:ext cx="1633806" cy="185090"/>
        </a:xfrm>
        <a:prstGeom prst="corner">
          <a:avLst>
            <a:gd name="adj1" fmla="val 1000"/>
            <a:gd name="adj2" fmla="val 1000"/>
          </a:avLst>
        </a:prstGeom>
        <a:solidFill>
          <a:schemeClr val="lt1">
            <a:hueOff val="0"/>
            <a:satOff val="0"/>
            <a:lumOff val="0"/>
            <a:alphaOff val="0"/>
          </a:schemeClr>
        </a:solidFill>
        <a:ln w="9525" cap="rnd"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0A76018-05B8-4741-8D31-260622E0504B}">
      <dsp:nvSpPr>
        <dsp:cNvPr id="0" name=""/>
        <dsp:cNvSpPr/>
      </dsp:nvSpPr>
      <dsp:spPr>
        <a:xfrm>
          <a:off x="4449284" y="2359942"/>
          <a:ext cx="2313631" cy="544602"/>
        </a:xfrm>
        <a:prstGeom prst="chevron">
          <a:avLst>
            <a:gd name="adj" fmla="val 25000"/>
          </a:avLst>
        </a:prstGeom>
        <a:gradFill rotWithShape="0">
          <a:gsLst>
            <a:gs pos="0">
              <a:schemeClr val="accent4">
                <a:hueOff val="0"/>
                <a:satOff val="0"/>
                <a:lumOff val="0"/>
                <a:alphaOff val="0"/>
                <a:tint val="98000"/>
                <a:hueMod val="94000"/>
                <a:satMod val="130000"/>
                <a:lumMod val="128000"/>
              </a:schemeClr>
            </a:gs>
            <a:gs pos="100000">
              <a:schemeClr val="accent4">
                <a:hueOff val="0"/>
                <a:satOff val="0"/>
                <a:lumOff val="0"/>
                <a:alphaOff val="0"/>
                <a:shade val="94000"/>
                <a:lumMod val="88000"/>
              </a:schemeClr>
            </a:gs>
          </a:gsLst>
          <a:lin ang="5400000" scaled="0"/>
        </a:gradFill>
        <a:ln w="9525" cap="rnd" cmpd="sng" algn="ctr">
          <a:solidFill>
            <a:schemeClr val="accent4">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txBody>
        <a:bodyPr spcFirstLastPara="0" vert="horz" wrap="square" lIns="82550" tIns="165100" rIns="82550" bIns="165100" numCol="1" spcCol="1270" anchor="ctr" anchorCtr="0">
          <a:noAutofit/>
        </a:bodyPr>
        <a:lstStyle/>
        <a:p>
          <a:pPr marL="0" lvl="0" indent="0" algn="ctr" defTabSz="577850">
            <a:lnSpc>
              <a:spcPct val="90000"/>
            </a:lnSpc>
            <a:spcBef>
              <a:spcPct val="0"/>
            </a:spcBef>
            <a:spcAft>
              <a:spcPct val="35000"/>
            </a:spcAft>
            <a:buNone/>
          </a:pPr>
          <a:r>
            <a:rPr lang="en-US" sz="1300" kern="1200"/>
            <a:t>2014</a:t>
          </a:r>
        </a:p>
      </dsp:txBody>
      <dsp:txXfrm>
        <a:off x="4585435" y="2359942"/>
        <a:ext cx="2041330" cy="544602"/>
      </dsp:txXfrm>
    </dsp:sp>
    <dsp:sp modelId="{A40F4EB2-39FD-4062-9C45-EDFBA2985022}">
      <dsp:nvSpPr>
        <dsp:cNvPr id="0" name=""/>
        <dsp:cNvSpPr/>
      </dsp:nvSpPr>
      <dsp:spPr>
        <a:xfrm>
          <a:off x="4634374" y="837190"/>
          <a:ext cx="1878668" cy="1091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77850">
            <a:lnSpc>
              <a:spcPct val="90000"/>
            </a:lnSpc>
            <a:spcBef>
              <a:spcPct val="0"/>
            </a:spcBef>
            <a:spcAft>
              <a:spcPct val="35000"/>
            </a:spcAft>
            <a:buNone/>
          </a:pPr>
          <a:r>
            <a:rPr lang="en-US" sz="1300" kern="1200"/>
            <a:t>Freddie Mac</a:t>
          </a:r>
        </a:p>
      </dsp:txBody>
      <dsp:txXfrm>
        <a:off x="4634374" y="837190"/>
        <a:ext cx="1878668" cy="1091178"/>
      </dsp:txXfrm>
    </dsp:sp>
    <dsp:sp modelId="{E303EB70-7B53-451E-9980-AD2073929ABD}">
      <dsp:nvSpPr>
        <dsp:cNvPr id="0" name=""/>
        <dsp:cNvSpPr/>
      </dsp:nvSpPr>
      <dsp:spPr>
        <a:xfrm rot="5400000">
          <a:off x="5946012" y="1450493"/>
          <a:ext cx="1633806" cy="185090"/>
        </a:xfrm>
        <a:prstGeom prst="corner">
          <a:avLst>
            <a:gd name="adj1" fmla="val 1000"/>
            <a:gd name="adj2" fmla="val 1000"/>
          </a:avLst>
        </a:prstGeom>
        <a:solidFill>
          <a:schemeClr val="lt1">
            <a:hueOff val="0"/>
            <a:satOff val="0"/>
            <a:lumOff val="0"/>
            <a:alphaOff val="0"/>
          </a:schemeClr>
        </a:solidFill>
        <a:ln w="9525" cap="rnd"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0CDC103-81FB-4D0F-A5D3-A1CA1BBF0B5F}">
      <dsp:nvSpPr>
        <dsp:cNvPr id="0" name=""/>
        <dsp:cNvSpPr/>
      </dsp:nvSpPr>
      <dsp:spPr>
        <a:xfrm>
          <a:off x="6670370" y="2359942"/>
          <a:ext cx="2313631" cy="544602"/>
        </a:xfrm>
        <a:prstGeom prst="chevron">
          <a:avLst>
            <a:gd name="adj" fmla="val 25000"/>
          </a:avLst>
        </a:prstGeom>
        <a:gradFill rotWithShape="0">
          <a:gsLst>
            <a:gs pos="0">
              <a:schemeClr val="accent5">
                <a:hueOff val="0"/>
                <a:satOff val="0"/>
                <a:lumOff val="0"/>
                <a:alphaOff val="0"/>
                <a:tint val="98000"/>
                <a:hueMod val="94000"/>
                <a:satMod val="130000"/>
                <a:lumMod val="128000"/>
              </a:schemeClr>
            </a:gs>
            <a:gs pos="100000">
              <a:schemeClr val="accent5">
                <a:hueOff val="0"/>
                <a:satOff val="0"/>
                <a:lumOff val="0"/>
                <a:alphaOff val="0"/>
                <a:shade val="94000"/>
                <a:lumMod val="88000"/>
              </a:schemeClr>
            </a:gs>
          </a:gsLst>
          <a:lin ang="5400000" scaled="0"/>
        </a:gradFill>
        <a:ln w="9525" cap="rnd" cmpd="sng" algn="ctr">
          <a:solidFill>
            <a:schemeClr val="accent5">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txBody>
        <a:bodyPr spcFirstLastPara="0" vert="horz" wrap="square" lIns="82550" tIns="165100" rIns="82550" bIns="165100" numCol="1" spcCol="1270" anchor="ctr" anchorCtr="0">
          <a:noAutofit/>
        </a:bodyPr>
        <a:lstStyle/>
        <a:p>
          <a:pPr marL="0" lvl="0" indent="0" algn="ctr" defTabSz="577850">
            <a:lnSpc>
              <a:spcPct val="90000"/>
            </a:lnSpc>
            <a:spcBef>
              <a:spcPct val="0"/>
            </a:spcBef>
            <a:spcAft>
              <a:spcPct val="35000"/>
            </a:spcAft>
            <a:buNone/>
          </a:pPr>
          <a:r>
            <a:rPr lang="en-US" sz="1300" kern="1200"/>
            <a:t>2015</a:t>
          </a:r>
        </a:p>
      </dsp:txBody>
      <dsp:txXfrm>
        <a:off x="6806521" y="2359942"/>
        <a:ext cx="2041330" cy="544602"/>
      </dsp:txXfrm>
    </dsp:sp>
    <dsp:sp modelId="{8AA212CA-CD03-4679-8F35-79BA6BEEF949}">
      <dsp:nvSpPr>
        <dsp:cNvPr id="0" name=""/>
        <dsp:cNvSpPr/>
      </dsp:nvSpPr>
      <dsp:spPr>
        <a:xfrm>
          <a:off x="6855461" y="837190"/>
          <a:ext cx="1878668" cy="1091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77850">
            <a:lnSpc>
              <a:spcPct val="90000"/>
            </a:lnSpc>
            <a:spcBef>
              <a:spcPct val="0"/>
            </a:spcBef>
            <a:spcAft>
              <a:spcPct val="35000"/>
            </a:spcAft>
            <a:buNone/>
          </a:pPr>
          <a:r>
            <a:rPr lang="en-US" sz="1300" kern="1200"/>
            <a:t>All three</a:t>
          </a:r>
        </a:p>
      </dsp:txBody>
      <dsp:txXfrm>
        <a:off x="6855461" y="837190"/>
        <a:ext cx="1878668" cy="10911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ED61E4-9CBA-46A5-9BE4-DCB7BB7ED09F}">
      <dsp:nvSpPr>
        <dsp:cNvPr id="0" name=""/>
        <dsp:cNvSpPr/>
      </dsp:nvSpPr>
      <dsp:spPr>
        <a:xfrm>
          <a:off x="0" y="280299"/>
          <a:ext cx="8991114" cy="403200"/>
        </a:xfrm>
        <a:prstGeom prst="rect">
          <a:avLst/>
        </a:prstGeom>
        <a:solidFill>
          <a:schemeClr val="lt1">
            <a:alpha val="90000"/>
            <a:hueOff val="0"/>
            <a:satOff val="0"/>
            <a:lumOff val="0"/>
            <a:alphaOff val="0"/>
          </a:schemeClr>
        </a:solidFill>
        <a:ln w="9525"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6578C77-C5FA-4E71-A5CB-E73E54AD0813}">
      <dsp:nvSpPr>
        <dsp:cNvPr id="0" name=""/>
        <dsp:cNvSpPr/>
      </dsp:nvSpPr>
      <dsp:spPr>
        <a:xfrm>
          <a:off x="449555" y="44139"/>
          <a:ext cx="6293779" cy="472320"/>
        </a:xfrm>
        <a:prstGeom prst="roundRect">
          <a:avLst/>
        </a:prstGeom>
        <a:gradFill rotWithShape="0">
          <a:gsLst>
            <a:gs pos="0">
              <a:schemeClr val="accent2">
                <a:hueOff val="0"/>
                <a:satOff val="0"/>
                <a:lumOff val="0"/>
                <a:alphaOff val="0"/>
                <a:tint val="98000"/>
                <a:hueMod val="94000"/>
                <a:satMod val="130000"/>
                <a:lumMod val="128000"/>
              </a:schemeClr>
            </a:gs>
            <a:gs pos="100000">
              <a:schemeClr val="accent2">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237890" tIns="0" rIns="237890" bIns="0" numCol="1" spcCol="1270" anchor="ctr" anchorCtr="0">
          <a:noAutofit/>
        </a:bodyPr>
        <a:lstStyle/>
        <a:p>
          <a:pPr marL="0" lvl="0" indent="0" algn="l" defTabSz="711200">
            <a:lnSpc>
              <a:spcPct val="90000"/>
            </a:lnSpc>
            <a:spcBef>
              <a:spcPct val="0"/>
            </a:spcBef>
            <a:spcAft>
              <a:spcPct val="35000"/>
            </a:spcAft>
            <a:buNone/>
          </a:pPr>
          <a:r>
            <a:rPr lang="en-US" sz="1600" kern="1200"/>
            <a:t>Wayne County, MI (Detroit)</a:t>
          </a:r>
        </a:p>
      </dsp:txBody>
      <dsp:txXfrm>
        <a:off x="472612" y="67196"/>
        <a:ext cx="6247665" cy="426206"/>
      </dsp:txXfrm>
    </dsp:sp>
    <dsp:sp modelId="{F432C03A-EFCF-4679-B6BA-71193E09818B}">
      <dsp:nvSpPr>
        <dsp:cNvPr id="0" name=""/>
        <dsp:cNvSpPr/>
      </dsp:nvSpPr>
      <dsp:spPr>
        <a:xfrm>
          <a:off x="0" y="1006059"/>
          <a:ext cx="8991114" cy="403200"/>
        </a:xfrm>
        <a:prstGeom prst="rect">
          <a:avLst/>
        </a:prstGeom>
        <a:solidFill>
          <a:schemeClr val="lt1">
            <a:alpha val="90000"/>
            <a:hueOff val="0"/>
            <a:satOff val="0"/>
            <a:lumOff val="0"/>
            <a:alphaOff val="0"/>
          </a:schemeClr>
        </a:solidFill>
        <a:ln w="9525" cap="rnd"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2D04D87-36E3-448E-B1D7-50D570AA58E5}">
      <dsp:nvSpPr>
        <dsp:cNvPr id="0" name=""/>
        <dsp:cNvSpPr/>
      </dsp:nvSpPr>
      <dsp:spPr>
        <a:xfrm>
          <a:off x="449555" y="769900"/>
          <a:ext cx="6293779" cy="472320"/>
        </a:xfrm>
        <a:prstGeom prst="roundRect">
          <a:avLst/>
        </a:prstGeom>
        <a:gradFill rotWithShape="0">
          <a:gsLst>
            <a:gs pos="0">
              <a:schemeClr val="accent3">
                <a:hueOff val="0"/>
                <a:satOff val="0"/>
                <a:lumOff val="0"/>
                <a:alphaOff val="0"/>
                <a:tint val="98000"/>
                <a:hueMod val="94000"/>
                <a:satMod val="130000"/>
                <a:lumMod val="128000"/>
              </a:schemeClr>
            </a:gs>
            <a:gs pos="100000">
              <a:schemeClr val="accent3">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237890" tIns="0" rIns="237890" bIns="0" numCol="1" spcCol="1270" anchor="ctr" anchorCtr="0">
          <a:noAutofit/>
        </a:bodyPr>
        <a:lstStyle/>
        <a:p>
          <a:pPr marL="0" lvl="0" indent="0" algn="l" defTabSz="711200">
            <a:lnSpc>
              <a:spcPct val="90000"/>
            </a:lnSpc>
            <a:spcBef>
              <a:spcPct val="0"/>
            </a:spcBef>
            <a:spcAft>
              <a:spcPct val="35000"/>
            </a:spcAft>
            <a:buNone/>
          </a:pPr>
          <a:r>
            <a:rPr lang="en-US" sz="1600" kern="1200"/>
            <a:t>Genesee County, MI (Flint)</a:t>
          </a:r>
        </a:p>
      </dsp:txBody>
      <dsp:txXfrm>
        <a:off x="472612" y="792957"/>
        <a:ext cx="6247665" cy="426206"/>
      </dsp:txXfrm>
    </dsp:sp>
    <dsp:sp modelId="{AE1C2052-ACC5-43E2-8DD4-51C7899C8D18}">
      <dsp:nvSpPr>
        <dsp:cNvPr id="0" name=""/>
        <dsp:cNvSpPr/>
      </dsp:nvSpPr>
      <dsp:spPr>
        <a:xfrm>
          <a:off x="0" y="1731819"/>
          <a:ext cx="8991114" cy="403200"/>
        </a:xfrm>
        <a:prstGeom prst="rect">
          <a:avLst/>
        </a:prstGeom>
        <a:solidFill>
          <a:schemeClr val="lt1">
            <a:alpha val="90000"/>
            <a:hueOff val="0"/>
            <a:satOff val="0"/>
            <a:lumOff val="0"/>
            <a:alphaOff val="0"/>
          </a:schemeClr>
        </a:solidFill>
        <a:ln w="9525" cap="rnd"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3EB2B10-3067-4750-B90D-A6EC67BD3BA6}">
      <dsp:nvSpPr>
        <dsp:cNvPr id="0" name=""/>
        <dsp:cNvSpPr/>
      </dsp:nvSpPr>
      <dsp:spPr>
        <a:xfrm>
          <a:off x="449555" y="1495660"/>
          <a:ext cx="6293779" cy="472320"/>
        </a:xfrm>
        <a:prstGeom prst="roundRect">
          <a:avLst/>
        </a:prstGeom>
        <a:gradFill rotWithShape="0">
          <a:gsLst>
            <a:gs pos="0">
              <a:schemeClr val="accent4">
                <a:hueOff val="0"/>
                <a:satOff val="0"/>
                <a:lumOff val="0"/>
                <a:alphaOff val="0"/>
                <a:tint val="98000"/>
                <a:hueMod val="94000"/>
                <a:satMod val="130000"/>
                <a:lumMod val="128000"/>
              </a:schemeClr>
            </a:gs>
            <a:gs pos="100000">
              <a:schemeClr val="accent4">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237890" tIns="0" rIns="237890" bIns="0" numCol="1" spcCol="1270" anchor="ctr" anchorCtr="0">
          <a:noAutofit/>
        </a:bodyPr>
        <a:lstStyle/>
        <a:p>
          <a:pPr marL="0" lvl="0" indent="0" algn="l" defTabSz="711200">
            <a:lnSpc>
              <a:spcPct val="90000"/>
            </a:lnSpc>
            <a:spcBef>
              <a:spcPct val="0"/>
            </a:spcBef>
            <a:spcAft>
              <a:spcPct val="35000"/>
            </a:spcAft>
            <a:buNone/>
          </a:pPr>
          <a:r>
            <a:rPr lang="en-US" sz="1600" kern="1200"/>
            <a:t>Trumbull County, OH (Youngstown)</a:t>
          </a:r>
        </a:p>
      </dsp:txBody>
      <dsp:txXfrm>
        <a:off x="472612" y="1518717"/>
        <a:ext cx="6247665" cy="426206"/>
      </dsp:txXfrm>
    </dsp:sp>
    <dsp:sp modelId="{C1C1E663-95E9-4347-A16F-72FB4186329B}">
      <dsp:nvSpPr>
        <dsp:cNvPr id="0" name=""/>
        <dsp:cNvSpPr/>
      </dsp:nvSpPr>
      <dsp:spPr>
        <a:xfrm>
          <a:off x="0" y="2457579"/>
          <a:ext cx="8991114" cy="403200"/>
        </a:xfrm>
        <a:prstGeom prst="rect">
          <a:avLst/>
        </a:prstGeom>
        <a:solidFill>
          <a:schemeClr val="lt1">
            <a:alpha val="90000"/>
            <a:hueOff val="0"/>
            <a:satOff val="0"/>
            <a:lumOff val="0"/>
            <a:alphaOff val="0"/>
          </a:schemeClr>
        </a:solidFill>
        <a:ln w="9525" cap="rnd"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009529B-B08D-449C-8708-EA0767CA22EE}">
      <dsp:nvSpPr>
        <dsp:cNvPr id="0" name=""/>
        <dsp:cNvSpPr/>
      </dsp:nvSpPr>
      <dsp:spPr>
        <a:xfrm>
          <a:off x="449555" y="2221419"/>
          <a:ext cx="6293779" cy="472320"/>
        </a:xfrm>
        <a:prstGeom prst="roundRect">
          <a:avLst/>
        </a:prstGeom>
        <a:gradFill rotWithShape="0">
          <a:gsLst>
            <a:gs pos="0">
              <a:schemeClr val="accent5">
                <a:hueOff val="0"/>
                <a:satOff val="0"/>
                <a:lumOff val="0"/>
                <a:alphaOff val="0"/>
                <a:tint val="98000"/>
                <a:hueMod val="94000"/>
                <a:satMod val="130000"/>
                <a:lumMod val="128000"/>
              </a:schemeClr>
            </a:gs>
            <a:gs pos="100000">
              <a:schemeClr val="accent5">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237890" tIns="0" rIns="237890" bIns="0" numCol="1" spcCol="1270" anchor="ctr" anchorCtr="0">
          <a:noAutofit/>
        </a:bodyPr>
        <a:lstStyle/>
        <a:p>
          <a:pPr marL="0" lvl="0" indent="0" algn="l" defTabSz="711200">
            <a:lnSpc>
              <a:spcPct val="90000"/>
            </a:lnSpc>
            <a:spcBef>
              <a:spcPct val="0"/>
            </a:spcBef>
            <a:spcAft>
              <a:spcPct val="35000"/>
            </a:spcAft>
            <a:buNone/>
          </a:pPr>
          <a:r>
            <a:rPr lang="en-US" sz="1600" kern="1200"/>
            <a:t>Marion County, IN (Indianapolis)</a:t>
          </a:r>
        </a:p>
      </dsp:txBody>
      <dsp:txXfrm>
        <a:off x="472612" y="2244476"/>
        <a:ext cx="6247665" cy="426206"/>
      </dsp:txXfrm>
    </dsp:sp>
    <dsp:sp modelId="{8F16F83D-8150-405F-806A-4DFA5522380A}">
      <dsp:nvSpPr>
        <dsp:cNvPr id="0" name=""/>
        <dsp:cNvSpPr/>
      </dsp:nvSpPr>
      <dsp:spPr>
        <a:xfrm>
          <a:off x="0" y="3183340"/>
          <a:ext cx="8991114" cy="403200"/>
        </a:xfrm>
        <a:prstGeom prst="rect">
          <a:avLst/>
        </a:prstGeom>
        <a:solidFill>
          <a:schemeClr val="lt1">
            <a:alpha val="90000"/>
            <a:hueOff val="0"/>
            <a:satOff val="0"/>
            <a:lumOff val="0"/>
            <a:alphaOff val="0"/>
          </a:schemeClr>
        </a:solidFill>
        <a:ln w="9525" cap="rnd"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747D1D6-08FF-412A-AF6F-CE2EA92D2297}">
      <dsp:nvSpPr>
        <dsp:cNvPr id="0" name=""/>
        <dsp:cNvSpPr/>
      </dsp:nvSpPr>
      <dsp:spPr>
        <a:xfrm>
          <a:off x="449555" y="2947180"/>
          <a:ext cx="6293779" cy="472320"/>
        </a:xfrm>
        <a:prstGeom prst="roundRect">
          <a:avLst/>
        </a:prstGeom>
        <a:gradFill rotWithShape="0">
          <a:gsLst>
            <a:gs pos="0">
              <a:schemeClr val="accent6">
                <a:hueOff val="0"/>
                <a:satOff val="0"/>
                <a:lumOff val="0"/>
                <a:alphaOff val="0"/>
                <a:tint val="98000"/>
                <a:hueMod val="94000"/>
                <a:satMod val="130000"/>
                <a:lumMod val="128000"/>
              </a:schemeClr>
            </a:gs>
            <a:gs pos="100000">
              <a:schemeClr val="accent6">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237890" tIns="0" rIns="237890" bIns="0" numCol="1" spcCol="1270" anchor="ctr" anchorCtr="0">
          <a:noAutofit/>
        </a:bodyPr>
        <a:lstStyle/>
        <a:p>
          <a:pPr marL="0" lvl="0" indent="0" algn="l" defTabSz="711200">
            <a:lnSpc>
              <a:spcPct val="90000"/>
            </a:lnSpc>
            <a:spcBef>
              <a:spcPct val="0"/>
            </a:spcBef>
            <a:spcAft>
              <a:spcPct val="35000"/>
            </a:spcAft>
            <a:buNone/>
          </a:pPr>
          <a:r>
            <a:rPr lang="en-US" sz="1600" kern="1200"/>
            <a:t>St. Joseph County, IN (South Bend)</a:t>
          </a:r>
        </a:p>
      </dsp:txBody>
      <dsp:txXfrm>
        <a:off x="472612" y="2970237"/>
        <a:ext cx="6247665" cy="4262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B21840-E687-4456-8D0C-9364D7AB38A9}">
      <dsp:nvSpPr>
        <dsp:cNvPr id="0" name=""/>
        <dsp:cNvSpPr/>
      </dsp:nvSpPr>
      <dsp:spPr>
        <a:xfrm>
          <a:off x="4468216" y="29567"/>
          <a:ext cx="1004691" cy="10046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kern="1200" dirty="0"/>
            <a:t>Redlining</a:t>
          </a:r>
        </a:p>
      </dsp:txBody>
      <dsp:txXfrm>
        <a:off x="4468216" y="29567"/>
        <a:ext cx="1004691" cy="1004691"/>
      </dsp:txXfrm>
    </dsp:sp>
    <dsp:sp modelId="{75C3360E-34EC-45D3-912E-A025097203E8}">
      <dsp:nvSpPr>
        <dsp:cNvPr id="0" name=""/>
        <dsp:cNvSpPr/>
      </dsp:nvSpPr>
      <dsp:spPr>
        <a:xfrm>
          <a:off x="-45473" y="-1488864"/>
          <a:ext cx="6049649" cy="7038576"/>
        </a:xfrm>
        <a:prstGeom prst="circularArrow">
          <a:avLst>
            <a:gd name="adj1" fmla="val 5198"/>
            <a:gd name="adj2" fmla="val 335754"/>
            <a:gd name="adj3" fmla="val 21293891"/>
            <a:gd name="adj4" fmla="val 19765670"/>
            <a:gd name="adj5" fmla="val 6064"/>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C1CBEB-EDD3-4B8F-BF56-69B09472188B}">
      <dsp:nvSpPr>
        <dsp:cNvPr id="0" name=""/>
        <dsp:cNvSpPr/>
      </dsp:nvSpPr>
      <dsp:spPr>
        <a:xfrm>
          <a:off x="5075711" y="1899245"/>
          <a:ext cx="1004691" cy="10046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kern="1200" dirty="0"/>
            <a:t>Land contracts</a:t>
          </a:r>
        </a:p>
      </dsp:txBody>
      <dsp:txXfrm>
        <a:off x="5075711" y="1899245"/>
        <a:ext cx="1004691" cy="1004691"/>
      </dsp:txXfrm>
    </dsp:sp>
    <dsp:sp modelId="{19011BA1-8541-41FD-A9D8-842C89877E06}">
      <dsp:nvSpPr>
        <dsp:cNvPr id="0" name=""/>
        <dsp:cNvSpPr/>
      </dsp:nvSpPr>
      <dsp:spPr>
        <a:xfrm>
          <a:off x="2103081" y="293"/>
          <a:ext cx="3769064" cy="3769064"/>
        </a:xfrm>
        <a:prstGeom prst="circularArrow">
          <a:avLst>
            <a:gd name="adj1" fmla="val 5198"/>
            <a:gd name="adj2" fmla="val 335754"/>
            <a:gd name="adj3" fmla="val 4015371"/>
            <a:gd name="adj4" fmla="val 2252815"/>
            <a:gd name="adj5" fmla="val 6064"/>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EC3FB4-0FF6-4A23-BFAB-01E042E597C4}">
      <dsp:nvSpPr>
        <dsp:cNvPr id="0" name=""/>
        <dsp:cNvSpPr/>
      </dsp:nvSpPr>
      <dsp:spPr>
        <a:xfrm>
          <a:off x="3485268" y="3054770"/>
          <a:ext cx="1004691" cy="10046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kern="1200" dirty="0"/>
            <a:t>Reverse redlining</a:t>
          </a:r>
        </a:p>
      </dsp:txBody>
      <dsp:txXfrm>
        <a:off x="3485268" y="3054770"/>
        <a:ext cx="1004691" cy="1004691"/>
      </dsp:txXfrm>
    </dsp:sp>
    <dsp:sp modelId="{53543574-DAE2-4D94-91B9-80B3E1FE0629}">
      <dsp:nvSpPr>
        <dsp:cNvPr id="0" name=""/>
        <dsp:cNvSpPr/>
      </dsp:nvSpPr>
      <dsp:spPr>
        <a:xfrm>
          <a:off x="2103081" y="293"/>
          <a:ext cx="3769064" cy="3769064"/>
        </a:xfrm>
        <a:prstGeom prst="circularArrow">
          <a:avLst>
            <a:gd name="adj1" fmla="val 5198"/>
            <a:gd name="adj2" fmla="val 335754"/>
            <a:gd name="adj3" fmla="val 8211431"/>
            <a:gd name="adj4" fmla="val 6448876"/>
            <a:gd name="adj5" fmla="val 6064"/>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5F4768-ABAF-4E1B-8970-68ED030B90F5}">
      <dsp:nvSpPr>
        <dsp:cNvPr id="0" name=""/>
        <dsp:cNvSpPr/>
      </dsp:nvSpPr>
      <dsp:spPr>
        <a:xfrm>
          <a:off x="1894824" y="1899245"/>
          <a:ext cx="1004691" cy="10046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kern="1200" dirty="0"/>
            <a:t>Subprime boom</a:t>
          </a:r>
        </a:p>
      </dsp:txBody>
      <dsp:txXfrm>
        <a:off x="1894824" y="1899245"/>
        <a:ext cx="1004691" cy="1004691"/>
      </dsp:txXfrm>
    </dsp:sp>
    <dsp:sp modelId="{ACD5F9D0-D19A-4FF5-AF66-67E5F0CB65DB}">
      <dsp:nvSpPr>
        <dsp:cNvPr id="0" name=""/>
        <dsp:cNvSpPr/>
      </dsp:nvSpPr>
      <dsp:spPr>
        <a:xfrm>
          <a:off x="2103081" y="293"/>
          <a:ext cx="3769064" cy="3769064"/>
        </a:xfrm>
        <a:prstGeom prst="circularArrow">
          <a:avLst>
            <a:gd name="adj1" fmla="val 5198"/>
            <a:gd name="adj2" fmla="val 335754"/>
            <a:gd name="adj3" fmla="val 12298576"/>
            <a:gd name="adj4" fmla="val 10770355"/>
            <a:gd name="adj5" fmla="val 6064"/>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F3B645-5671-4448-BCEE-80A0DF9EA483}">
      <dsp:nvSpPr>
        <dsp:cNvPr id="0" name=""/>
        <dsp:cNvSpPr/>
      </dsp:nvSpPr>
      <dsp:spPr>
        <a:xfrm>
          <a:off x="2502320" y="29567"/>
          <a:ext cx="1004691" cy="10046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kern="1200" dirty="0"/>
            <a:t>Foreclosure</a:t>
          </a:r>
        </a:p>
      </dsp:txBody>
      <dsp:txXfrm>
        <a:off x="2502320" y="29567"/>
        <a:ext cx="1004691" cy="1004691"/>
      </dsp:txXfrm>
    </dsp:sp>
    <dsp:sp modelId="{8D13C9AC-1BBA-4603-9ED5-F76F809A5162}">
      <dsp:nvSpPr>
        <dsp:cNvPr id="0" name=""/>
        <dsp:cNvSpPr/>
      </dsp:nvSpPr>
      <dsp:spPr>
        <a:xfrm>
          <a:off x="2103081" y="293"/>
          <a:ext cx="3769064" cy="3769064"/>
        </a:xfrm>
        <a:prstGeom prst="circularArrow">
          <a:avLst>
            <a:gd name="adj1" fmla="val 5198"/>
            <a:gd name="adj2" fmla="val 335754"/>
            <a:gd name="adj3" fmla="val 16866357"/>
            <a:gd name="adj4" fmla="val 15197889"/>
            <a:gd name="adj5" fmla="val 6064"/>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202956-E0D6-418F-995F-4D5B9A38B787}">
      <dsp:nvSpPr>
        <dsp:cNvPr id="0" name=""/>
        <dsp:cNvSpPr/>
      </dsp:nvSpPr>
      <dsp:spPr>
        <a:xfrm>
          <a:off x="945405" y="2857"/>
          <a:ext cx="2613886" cy="1568332"/>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a:t>Failure to record the land contract</a:t>
          </a:r>
          <a:endParaRPr lang="en-US" sz="2400" kern="1200"/>
        </a:p>
      </dsp:txBody>
      <dsp:txXfrm>
        <a:off x="945405" y="2857"/>
        <a:ext cx="2613886" cy="1568332"/>
      </dsp:txXfrm>
    </dsp:sp>
    <dsp:sp modelId="{3B5EE3FA-9EE8-4DB7-9777-1DD44D0E3CC0}">
      <dsp:nvSpPr>
        <dsp:cNvPr id="0" name=""/>
        <dsp:cNvSpPr/>
      </dsp:nvSpPr>
      <dsp:spPr>
        <a:xfrm>
          <a:off x="3820681" y="2857"/>
          <a:ext cx="2613886" cy="1568332"/>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a:t>Summary eviction even after substantial payments</a:t>
          </a:r>
          <a:endParaRPr lang="en-US" sz="2400" kern="1200"/>
        </a:p>
      </dsp:txBody>
      <dsp:txXfrm>
        <a:off x="3820681" y="2857"/>
        <a:ext cx="2613886" cy="1568332"/>
      </dsp:txXfrm>
    </dsp:sp>
    <dsp:sp modelId="{67848AF4-F550-4DFD-9E93-8DAD2D1C9F33}">
      <dsp:nvSpPr>
        <dsp:cNvPr id="0" name=""/>
        <dsp:cNvSpPr/>
      </dsp:nvSpPr>
      <dsp:spPr>
        <a:xfrm>
          <a:off x="6695957" y="2857"/>
          <a:ext cx="2613886" cy="1568332"/>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a:t>Burdens of ownership without the benefits</a:t>
          </a:r>
          <a:endParaRPr lang="en-US" sz="2400" kern="1200"/>
        </a:p>
      </dsp:txBody>
      <dsp:txXfrm>
        <a:off x="6695957" y="2857"/>
        <a:ext cx="2613886" cy="1568332"/>
      </dsp:txXfrm>
    </dsp:sp>
    <dsp:sp modelId="{33EECBD4-D060-44C8-8574-0689C43B015C}">
      <dsp:nvSpPr>
        <dsp:cNvPr id="0" name=""/>
        <dsp:cNvSpPr/>
      </dsp:nvSpPr>
      <dsp:spPr>
        <a:xfrm>
          <a:off x="945405" y="1832578"/>
          <a:ext cx="2613886" cy="1568332"/>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a:t>Most do not result in ownership</a:t>
          </a:r>
          <a:endParaRPr lang="en-US" sz="2400" kern="1200"/>
        </a:p>
      </dsp:txBody>
      <dsp:txXfrm>
        <a:off x="945405" y="1832578"/>
        <a:ext cx="2613886" cy="1568332"/>
      </dsp:txXfrm>
    </dsp:sp>
    <dsp:sp modelId="{214A7F68-8B40-4668-8033-67D12CB4D0D5}">
      <dsp:nvSpPr>
        <dsp:cNvPr id="0" name=""/>
        <dsp:cNvSpPr/>
      </dsp:nvSpPr>
      <dsp:spPr>
        <a:xfrm>
          <a:off x="3820681" y="1832578"/>
          <a:ext cx="2613886" cy="1568332"/>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a:t>Prevents access to emergency disaster programs</a:t>
          </a:r>
          <a:endParaRPr lang="en-US" sz="2400" kern="1200"/>
        </a:p>
      </dsp:txBody>
      <dsp:txXfrm>
        <a:off x="3820681" y="1832578"/>
        <a:ext cx="2613886" cy="1568332"/>
      </dsp:txXfrm>
    </dsp:sp>
    <dsp:sp modelId="{69578CB8-F9CF-43DE-BE13-2CCD5344A6F2}">
      <dsp:nvSpPr>
        <dsp:cNvPr id="0" name=""/>
        <dsp:cNvSpPr/>
      </dsp:nvSpPr>
      <dsp:spPr>
        <a:xfrm>
          <a:off x="6695957" y="1832578"/>
          <a:ext cx="2613886" cy="1568332"/>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a:t>Denial of homestead exemptions</a:t>
          </a:r>
          <a:endParaRPr lang="en-US" sz="2400" kern="1200"/>
        </a:p>
      </dsp:txBody>
      <dsp:txXfrm>
        <a:off x="6695957" y="1832578"/>
        <a:ext cx="2613886" cy="156833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6C035E-A802-4708-AA00-ABE6FA30FD93}">
      <dsp:nvSpPr>
        <dsp:cNvPr id="0" name=""/>
        <dsp:cNvSpPr/>
      </dsp:nvSpPr>
      <dsp:spPr>
        <a:xfrm>
          <a:off x="0" y="695506"/>
          <a:ext cx="6190459" cy="1074060"/>
        </a:xfrm>
        <a:prstGeom prst="round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Dodd Frank Wall Street Reform and Consumer Protection Act of 2010 </a:t>
          </a:r>
        </a:p>
      </dsp:txBody>
      <dsp:txXfrm>
        <a:off x="52431" y="747937"/>
        <a:ext cx="6085597" cy="969198"/>
      </dsp:txXfrm>
    </dsp:sp>
    <dsp:sp modelId="{1D5718BD-40DF-465E-822A-29D18074FEB3}">
      <dsp:nvSpPr>
        <dsp:cNvPr id="0" name=""/>
        <dsp:cNvSpPr/>
      </dsp:nvSpPr>
      <dsp:spPr>
        <a:xfrm>
          <a:off x="0" y="1847326"/>
          <a:ext cx="6190459" cy="1074060"/>
        </a:xfrm>
        <a:prstGeom prst="roundRect">
          <a:avLst/>
        </a:prstGeom>
        <a:solidFill>
          <a:schemeClr val="accent2">
            <a:hueOff val="-4377215"/>
            <a:satOff val="-3950"/>
            <a:lumOff val="-881"/>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Does nothing to preclude land contracts</a:t>
          </a:r>
        </a:p>
      </dsp:txBody>
      <dsp:txXfrm>
        <a:off x="52431" y="1899757"/>
        <a:ext cx="6085597" cy="969198"/>
      </dsp:txXfrm>
    </dsp:sp>
    <dsp:sp modelId="{7220675F-F666-4421-A334-7007525ADD30}">
      <dsp:nvSpPr>
        <dsp:cNvPr id="0" name=""/>
        <dsp:cNvSpPr/>
      </dsp:nvSpPr>
      <dsp:spPr>
        <a:xfrm>
          <a:off x="0" y="2999146"/>
          <a:ext cx="6190459" cy="1074060"/>
        </a:xfrm>
        <a:prstGeom prst="roundRect">
          <a:avLst/>
        </a:prstGeom>
        <a:solidFill>
          <a:schemeClr val="accent2">
            <a:hueOff val="-8754431"/>
            <a:satOff val="-7900"/>
            <a:lumOff val="-1762"/>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Does set standards for high cost and higher cost loans</a:t>
          </a:r>
        </a:p>
      </dsp:txBody>
      <dsp:txXfrm>
        <a:off x="52431" y="3051577"/>
        <a:ext cx="6085597" cy="96919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9C62F1-8176-40C6-BDAE-B8BB03C0396B}">
      <dsp:nvSpPr>
        <dsp:cNvPr id="0" name=""/>
        <dsp:cNvSpPr/>
      </dsp:nvSpPr>
      <dsp:spPr>
        <a:xfrm>
          <a:off x="0" y="412681"/>
          <a:ext cx="6190459" cy="719549"/>
        </a:xfrm>
        <a:prstGeom prst="round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Ability to repay</a:t>
          </a:r>
        </a:p>
      </dsp:txBody>
      <dsp:txXfrm>
        <a:off x="35125" y="447806"/>
        <a:ext cx="6120209" cy="649299"/>
      </dsp:txXfrm>
    </dsp:sp>
    <dsp:sp modelId="{AFC129A5-1CBF-4270-9584-DF52747B7C97}">
      <dsp:nvSpPr>
        <dsp:cNvPr id="0" name=""/>
        <dsp:cNvSpPr/>
      </dsp:nvSpPr>
      <dsp:spPr>
        <a:xfrm>
          <a:off x="0" y="1218631"/>
          <a:ext cx="6190459" cy="719549"/>
        </a:xfrm>
        <a:prstGeom prst="roundRect">
          <a:avLst/>
        </a:prstGeom>
        <a:solidFill>
          <a:schemeClr val="accent2">
            <a:hueOff val="-2188608"/>
            <a:satOff val="-1975"/>
            <a:lumOff val="-44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Right of recession for refinances</a:t>
          </a:r>
        </a:p>
      </dsp:txBody>
      <dsp:txXfrm>
        <a:off x="35125" y="1253756"/>
        <a:ext cx="6120209" cy="649299"/>
      </dsp:txXfrm>
    </dsp:sp>
    <dsp:sp modelId="{05E332D3-ED8D-411B-B718-7132255565DA}">
      <dsp:nvSpPr>
        <dsp:cNvPr id="0" name=""/>
        <dsp:cNvSpPr/>
      </dsp:nvSpPr>
      <dsp:spPr>
        <a:xfrm>
          <a:off x="0" y="2024581"/>
          <a:ext cx="6190459" cy="719549"/>
        </a:xfrm>
        <a:prstGeom prst="roundRect">
          <a:avLst/>
        </a:prstGeom>
        <a:solidFill>
          <a:schemeClr val="accent2">
            <a:hueOff val="-4377215"/>
            <a:satOff val="-3950"/>
            <a:lumOff val="-881"/>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Special notices</a:t>
          </a:r>
        </a:p>
      </dsp:txBody>
      <dsp:txXfrm>
        <a:off x="35125" y="2059706"/>
        <a:ext cx="6120209" cy="649299"/>
      </dsp:txXfrm>
    </dsp:sp>
    <dsp:sp modelId="{215900FC-6EED-4C62-A04F-5DA3B0F8D95F}">
      <dsp:nvSpPr>
        <dsp:cNvPr id="0" name=""/>
        <dsp:cNvSpPr/>
      </dsp:nvSpPr>
      <dsp:spPr>
        <a:xfrm>
          <a:off x="0" y="2830531"/>
          <a:ext cx="6190459" cy="719549"/>
        </a:xfrm>
        <a:prstGeom prst="roundRect">
          <a:avLst/>
        </a:prstGeom>
        <a:solidFill>
          <a:schemeClr val="accent2">
            <a:hueOff val="-6565823"/>
            <a:satOff val="-5925"/>
            <a:lumOff val="-1321"/>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Pre-loan counseling</a:t>
          </a:r>
        </a:p>
      </dsp:txBody>
      <dsp:txXfrm>
        <a:off x="35125" y="2865656"/>
        <a:ext cx="6120209" cy="649299"/>
      </dsp:txXfrm>
    </dsp:sp>
    <dsp:sp modelId="{37AF5D4B-297E-4927-ADC5-77EEC284448A}">
      <dsp:nvSpPr>
        <dsp:cNvPr id="0" name=""/>
        <dsp:cNvSpPr/>
      </dsp:nvSpPr>
      <dsp:spPr>
        <a:xfrm>
          <a:off x="0" y="3636481"/>
          <a:ext cx="6190459" cy="719549"/>
        </a:xfrm>
        <a:prstGeom prst="roundRect">
          <a:avLst/>
        </a:prstGeom>
        <a:solidFill>
          <a:schemeClr val="accent2">
            <a:hueOff val="-8754431"/>
            <a:satOff val="-7900"/>
            <a:lumOff val="-1762"/>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No financing of points and fees</a:t>
          </a:r>
        </a:p>
      </dsp:txBody>
      <dsp:txXfrm>
        <a:off x="35125" y="3671606"/>
        <a:ext cx="6120209" cy="64929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15F62B-324D-4720-A389-CC3C90D08386}">
      <dsp:nvSpPr>
        <dsp:cNvPr id="0" name=""/>
        <dsp:cNvSpPr/>
      </dsp:nvSpPr>
      <dsp:spPr>
        <a:xfrm>
          <a:off x="0" y="2562196"/>
          <a:ext cx="10255250" cy="840970"/>
        </a:xfrm>
        <a:prstGeom prst="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a:t>obtain an appraisal of the property and to provide a copy to the consumer</a:t>
          </a:r>
        </a:p>
      </dsp:txBody>
      <dsp:txXfrm>
        <a:off x="0" y="2562196"/>
        <a:ext cx="10255250" cy="840970"/>
      </dsp:txXfrm>
    </dsp:sp>
    <dsp:sp modelId="{97E1CCEB-F5E6-4DF2-B0A7-80A5CC8B7335}">
      <dsp:nvSpPr>
        <dsp:cNvPr id="0" name=""/>
        <dsp:cNvSpPr/>
      </dsp:nvSpPr>
      <dsp:spPr>
        <a:xfrm rot="10800000">
          <a:off x="0" y="1281398"/>
          <a:ext cx="10255250" cy="1293411"/>
        </a:xfrm>
        <a:prstGeom prst="upArrowCallout">
          <a:avLst/>
        </a:prstGeom>
        <a:solidFill>
          <a:schemeClr val="accent2">
            <a:hueOff val="-4377215"/>
            <a:satOff val="-3950"/>
            <a:lumOff val="-881"/>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a:t>establish an escrow account maintained in compliance with the Real Estate Settlement Procedures Act. 15 USC §1639d (f)</a:t>
          </a:r>
        </a:p>
      </dsp:txBody>
      <dsp:txXfrm rot="10800000">
        <a:off x="0" y="1281398"/>
        <a:ext cx="10255250" cy="840420"/>
      </dsp:txXfrm>
    </dsp:sp>
    <dsp:sp modelId="{2985B85A-8156-4C91-AEDF-BCF0DCB3F8DF}">
      <dsp:nvSpPr>
        <dsp:cNvPr id="0" name=""/>
        <dsp:cNvSpPr/>
      </dsp:nvSpPr>
      <dsp:spPr>
        <a:xfrm rot="10800000">
          <a:off x="0" y="601"/>
          <a:ext cx="10255250" cy="1293411"/>
        </a:xfrm>
        <a:prstGeom prst="upArrowCallout">
          <a:avLst/>
        </a:prstGeom>
        <a:solidFill>
          <a:schemeClr val="accent2">
            <a:hueOff val="-8754431"/>
            <a:satOff val="-7900"/>
            <a:lumOff val="-1762"/>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a:t>analysis of whether the consumer has the ability to repay the loan.</a:t>
          </a:r>
        </a:p>
      </dsp:txBody>
      <dsp:txXfrm rot="10800000">
        <a:off x="0" y="601"/>
        <a:ext cx="10255250" cy="840420"/>
      </dsp:txXfrm>
    </dsp:sp>
  </dsp:spTree>
</dsp:drawing>
</file>

<file path=ppt/diagrams/layout1.xml><?xml version="1.0" encoding="utf-8"?>
<dgm:layoutDef xmlns:dgm="http://schemas.openxmlformats.org/drawingml/2006/diagram" xmlns:a="http://schemas.openxmlformats.org/drawingml/2006/main" uniqueId="urn:microsoft.com/office/officeart/2016/7/layout/AccentHomeChevronProcess">
  <dgm:title val="Accent Home Chevron Process"/>
  <dgm:desc val="Use to show a progression; a timeline; sequential steps in a task, process, or workflow; or to emphasize movement or direction. Level 1 text appears inside an chevron shape, except the first shape which comes in a home shape, while Level 2 text appears above the invisible rectangle shapes."/>
  <dgm:catLst>
    <dgm:cat type="process" pri="500"/>
    <dgm:cat type="timeline"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contrsBasedOnsibTransCount">
      <dgm:if name="oneSibTrans" axis="ch" ptType="sibTrans" func="cnt" op="equ" val="1">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2"/>
          <dgm:constr type="w" for="ch" ptType="sibTrans" op="equ"/>
        </dgm:constrLst>
      </dgm:if>
      <dgm:else name="moreThanOneSibTrans">
        <dgm:choose name="contrsForMoreThanOneSibTrans">
          <dgm:if name="twoSibTrans" axis="ch" ptType="sibTrans" func="cnt" op="equ" val="2">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3"/>
              <dgm:constr type="w" for="ch" ptType="sibTrans" op="equ"/>
            </dgm:constrLst>
          </dgm:if>
          <dgm:else name="moreThanTwoSibTrans">
            <dgm:choose name="contrsForMoreThanTwoSibTrans">
              <dgm:if name="threeSibTrans" axis="ch" ptType="sibTrans" func="cnt" op="equ" val="3">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4"/>
                  <dgm:constr type="w" for="ch" ptType="sibTrans" op="equ"/>
                </dgm:constrLst>
              </dgm:if>
              <dgm:else name="moreThanThreeSibTrans">
                <dgm:choose name="contrsForMoreThanThreeSibTrans">
                  <dgm:if name="fourToSixSibTrans" axis="ch" ptType="sibTrans" func="cnt" op="lte" val="6">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5"/>
                      <dgm:constr type="w" for="ch" ptType="sibTrans" op="equ"/>
                    </dgm:constrLst>
                  </dgm:if>
                  <dgm:else name="moreThanSixSibTrans">
                    <dgm:choose name="contrsForMoreThanSixSibTrans">
                      <dgm:if name="sevenToEightSibTrans" axis="ch" ptType="sibTrans" func="cnt" op="lte" val="8">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7"/>
                          <dgm:constr type="w" for="ch" ptType="sibTrans" op="equ"/>
                        </dgm:constrLst>
                      </dgm:if>
                      <dgm:else name="moreThanEightSibTrans">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9"/>
                          <dgm:constr type="w" for="ch" ptType="sibTrans" op="equ"/>
                        </dgm:constrLst>
                      </dgm:else>
                    </dgm:choose>
                  </dgm:else>
                </dgm:choose>
              </dgm:else>
            </dgm:choose>
          </dgm:else>
        </dgm:choose>
      </dgm:else>
    </dgm:choose>
    <dgm:ruleLst/>
    <dgm:forEach name="Name6" axis="ch" ptType="node">
      <dgm:layoutNode name="composite">
        <dgm:alg type="composite"/>
        <dgm:shape xmlns:r="http://schemas.openxmlformats.org/officeDocument/2006/relationships" r:blip="">
          <dgm:adjLst/>
        </dgm:shape>
        <dgm:presOf/>
        <dgm:choose name="LayoutLTRorRTL">
          <dgm:if name="LayoutLTR" func="var" arg="dir" op="equ" val="norm">
            <dgm:constrLst>
              <dgm:constr type="w" for="ch" forName="L" refType="w" fact="0.08"/>
              <dgm:constr type="h" for="ch" forName="L" refType="h" fact="0.75"/>
              <dgm:constr type="l" for="ch" forName="L"/>
              <dgm:constr type="l" for="ch" forName="parTx"/>
              <dgm:constr type="w" for="ch" forName="parTx" refType="w"/>
              <dgm:constr type="h" for="ch" forName="parTx" refType="h" fact="0.25"/>
              <dgm:constr type="t" for="ch" forName="parTx" refType="b" refFor="ch" refForName="L"/>
              <dgm:constr type="t" for="ch" forName="desTx" refType="w" refFor="ch" refForName="L" fact="0.6"/>
              <dgm:constr type="b" for="ch" forName="desTx" refType="t" refFor="ch" refForName="EmptyPlaceHolder"/>
              <dgm:constr type="l" for="ch" forName="desTx" refType="r" refFor="ch" refForName="L"/>
              <dgm:constr type="w" for="ch" forName="desTx" refType="w" fact="0.812"/>
              <dgm:constr type="w" for="ch" forName="EmptyPlaceHolder" refType="w" fact="0.82"/>
              <dgm:constr type="l" for="ch" forName="EmptyPlaceHolder" refType="r" refFor="ch" refForName="L"/>
              <dgm:constr type="b" for="ch" forName="EmptyPlaceHolder" refType="b" refFor="ch" refForName="L"/>
              <dgm:constr type="h" for="ch" forName="EmptyPlaceHolder" refType="t" refFor="ch" refForName="desTx"/>
            </dgm:constrLst>
          </dgm:if>
          <dgm:else name="LayoutRTL">
            <dgm:constrLst>
              <dgm:constr type="w" for="ch" forName="L" refType="w" fact="0.08"/>
              <dgm:constr type="h" for="ch" forName="L" refType="h" fact="0.75"/>
              <dgm:constr type="r" for="ch" forName="L" refType="w"/>
              <dgm:constr type="r" for="ch" forName="parTx" refType="w"/>
              <dgm:constr type="w" for="ch" forName="parTx" refType="w"/>
              <dgm:constr type="h" for="ch" forName="parTx" refType="h" fact="0.25"/>
              <dgm:constr type="t" for="ch" forName="parTx" refType="b" refFor="ch" refForName="L"/>
              <dgm:constr type="t" for="ch" forName="desTx" refType="w" refFor="ch" refForName="L" fact="0.6"/>
              <dgm:constr type="b" for="ch" forName="desTx" refType="t" refFor="ch" refForName="EmptyPlaceHolder"/>
              <dgm:constr type="r" for="ch" forName="desTx" refType="l" refFor="ch" refForName="L"/>
              <dgm:constr type="w" for="ch" forName="desTx" refType="w" fact="0.812"/>
              <dgm:constr type="w" for="ch" forName="EmptyPlaceHolder" refType="w" fact="0.82"/>
              <dgm:constr type="h" for="ch" forName="EmptyPlaceHolder" refType="w" refFor="ch" refForName="L" fact="0.6"/>
              <dgm:constr type="b" for="ch" forName="EmptyPlaceHolder" refType="b" refFor="ch" refForName="L"/>
            </dgm:constrLst>
          </dgm:else>
        </dgm:choose>
        <dgm:layoutNode name="L" styleLbl="solidFgAcc1" moveWith="parTx">
          <dgm:varLst>
            <dgm:chMax val="0"/>
            <dgm:chPref val="0"/>
          </dgm:varLst>
          <dgm:alg type="sp"/>
          <dgm:choose name="Name310">
            <dgm:if name="Name311" func="var" arg="dir" op="equ" val="norm">
              <dgm:shape xmlns:r="http://schemas.openxmlformats.org/officeDocument/2006/relationships" rot="90" type="corner" r:blip="">
                <dgm:adjLst>
                  <dgm:adj idx="1" val="0.01"/>
                  <dgm:adj idx="2" val="0.01"/>
                </dgm:adjLst>
              </dgm:shape>
            </dgm:if>
            <dgm:else name="Name312">
              <dgm:shape xmlns:r="http://schemas.openxmlformats.org/officeDocument/2006/relationships" rot="180" type="corner" r:blip="">
                <dgm:adjLst>
                  <dgm:adj idx="1" val="0.01"/>
                  <dgm:adj idx="2" val="0.01"/>
                </dgm:adjLst>
              </dgm:shape>
            </dgm:else>
          </dgm:choose>
          <dgm:presOf/>
          <dgm:constrLst/>
          <dgm:ruleLst/>
        </dgm:layoutNode>
        <dgm:layoutNode name="parTx" styleLbl="alignNode1">
          <dgm:varLst>
            <dgm:chMax val="0"/>
            <dgm:chPref val="0"/>
            <dgm:bulletEnabled val="1"/>
          </dgm:varLst>
          <dgm:alg type="tx">
            <dgm:param type="txAnchorVert" val="mid"/>
            <dgm:param type="parTxLTRAlign" val="ctr"/>
            <dgm:param type="parTxRTLAlign" val="ctr"/>
          </dgm:alg>
          <dgm:choose name="MakeFirstNodeHomePlate">
            <dgm:if name="IfFirstNode" axis="self" ptType="node" func="pos" op="equ" val="1">
              <dgm:choose name="Name110">
                <dgm:if name="Name111" func="var" arg="dir" op="equ" val="norm">
                  <dgm:shape xmlns:r="http://schemas.openxmlformats.org/officeDocument/2006/relationships" type="homePlate" r:blip="">
                    <dgm:adjLst>
                      <dgm:adj idx="1" val="0.25"/>
                    </dgm:adjLst>
                  </dgm:shape>
                </dgm:if>
                <dgm:else name="Name112">
                  <dgm:shape xmlns:r="http://schemas.openxmlformats.org/officeDocument/2006/relationships" rot="180" type="homePlate" r:blip="">
                    <dgm:adjLst>
                      <dgm:adj idx="1" val="0.25"/>
                    </dgm:adjLst>
                  </dgm:shape>
                </dgm:else>
              </dgm:choose>
            </dgm:if>
            <dgm:else name="MakeRestOfNodesChevrons">
              <dgm:choose name="Name10">
                <dgm:if name="Name11" func="var" arg="dir" op="equ" val="norm">
                  <dgm:shape xmlns:r="http://schemas.openxmlformats.org/officeDocument/2006/relationships" type="chevron" r:blip="">
                    <dgm:adjLst>
                      <dgm:adj idx="1" val="0.25"/>
                    </dgm:adjLst>
                  </dgm:shape>
                </dgm:if>
                <dgm:else name="Name12">
                  <dgm:shape xmlns:r="http://schemas.openxmlformats.org/officeDocument/2006/relationships" rot="180" type="chevron" r:blip="">
                    <dgm:adjLst>
                      <dgm:adj idx="1" val="0.25"/>
                    </dgm:adjLst>
                  </dgm:shape>
                </dgm:else>
              </dgm:choose>
            </dgm:else>
          </dgm:choose>
          <dgm:presOf axis="self" ptType="node"/>
          <dgm:constrLst>
            <dgm:constr type="tMarg" refType="primFontSz"/>
            <dgm:constr type="bMarg" refType="primFontSz"/>
            <dgm:constr type="lMarg" refType="primFontSz" fact="0.5"/>
            <dgm:constr type="rMarg" refType="primFontSz" fact="0.5"/>
          </dgm:constrLst>
          <dgm:ruleLst>
            <dgm:rule type="primFontSz" val="13" fact="NaN" max="NaN"/>
          </dgm:ruleLst>
        </dgm:layoutNode>
        <dgm:layoutNode name="desTx" styleLbl="revTx" moveWith="parTx">
          <dgm:varLst>
            <dgm:chMax val="0"/>
            <dgm:chPref val="0"/>
            <dgm:bulletEnabled val="1"/>
          </dgm:varLst>
          <dgm:choose name="Name210">
            <dgm:if name="Name211" func="var" arg="dir" op="equ" val="norm">
              <dgm:alg type="tx">
                <dgm:param type="txAnchorVert" val="t"/>
                <dgm:param type="parTxLTRAlign" val="l"/>
                <dgm:param type="shpTxLTRAlignCh" val="l"/>
                <dgm:param type="parTxRTLAlign" val="l"/>
                <dgm:param type="shpTxRTLAlignCh" val="l"/>
              </dgm:alg>
            </dgm:if>
            <dgm:else name="Name212">
              <dgm:alg type="tx">
                <dgm:param type="txAnchorVert" val="t"/>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 ptType="node"/>
          <dgm:constrLst>
            <dgm:constr type="tMarg"/>
            <dgm:constr type="bMarg"/>
            <dgm:constr type="lMarg"/>
            <dgm:constr type="rMarg"/>
          </dgm:constrLst>
          <dgm:ruleLst>
            <dgm:rule type="primFontSz" val="11" fact="NaN" max="NaN"/>
            <dgm:rule type="secFontSz" val="9" fact="NaN" max="NaN"/>
          </dgm:ruleLst>
        </dgm:layoutNode>
        <dgm:layoutNode name="EmptyPlaceHolder">
          <dgm:alg type="sp"/>
          <dgm:shape xmlns:r="http://schemas.openxmlformats.org/officeDocument/2006/relationships" r:blip="">
            <dgm:adjLst/>
          </dgm:shape>
          <dgm:presOf/>
          <dgm:constr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0.20122</cdr:x>
      <cdr:y>0.36511</cdr:y>
    </cdr:from>
    <cdr:to>
      <cdr:x>0.27854</cdr:x>
      <cdr:y>0.43145</cdr:y>
    </cdr:to>
    <cdr:sp macro="" textlink="">
      <cdr:nvSpPr>
        <cdr:cNvPr id="2" name="TextBox 1">
          <a:extLst xmlns:a="http://schemas.openxmlformats.org/drawingml/2006/main">
            <a:ext uri="{FF2B5EF4-FFF2-40B4-BE49-F238E27FC236}">
              <a16:creationId xmlns:a16="http://schemas.microsoft.com/office/drawing/2014/main" id="{9DB3DD75-0265-4356-B710-E218E38A6C78}"/>
            </a:ext>
          </a:extLst>
        </cdr:cNvPr>
        <cdr:cNvSpPr txBox="1"/>
      </cdr:nvSpPr>
      <cdr:spPr>
        <a:xfrm xmlns:a="http://schemas.openxmlformats.org/drawingml/2006/main">
          <a:off x="1214178" y="1712167"/>
          <a:ext cx="466530" cy="31108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26%</a:t>
          </a:r>
        </a:p>
      </cdr:txBody>
    </cdr:sp>
  </cdr:relSizeAnchor>
  <cdr:relSizeAnchor xmlns:cdr="http://schemas.openxmlformats.org/drawingml/2006/chartDrawing">
    <cdr:from>
      <cdr:x>0.40997</cdr:x>
      <cdr:y>0.70137</cdr:y>
    </cdr:from>
    <cdr:to>
      <cdr:x>0.5</cdr:x>
      <cdr:y>0.74514</cdr:y>
    </cdr:to>
    <cdr:sp macro="" textlink="">
      <cdr:nvSpPr>
        <cdr:cNvPr id="3" name="TextBox 2">
          <a:extLst xmlns:a="http://schemas.openxmlformats.org/drawingml/2006/main">
            <a:ext uri="{FF2B5EF4-FFF2-40B4-BE49-F238E27FC236}">
              <a16:creationId xmlns:a16="http://schemas.microsoft.com/office/drawing/2014/main" id="{B1BD374C-2CEC-4F6C-9BA3-B49D735F013E}"/>
            </a:ext>
          </a:extLst>
        </cdr:cNvPr>
        <cdr:cNvSpPr txBox="1"/>
      </cdr:nvSpPr>
      <cdr:spPr>
        <a:xfrm xmlns:a="http://schemas.openxmlformats.org/drawingml/2006/main">
          <a:off x="2473810" y="3289041"/>
          <a:ext cx="543233" cy="20527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47%</a:t>
          </a:r>
        </a:p>
      </cdr:txBody>
    </cdr:sp>
  </cdr:relSizeAnchor>
  <cdr:relSizeAnchor xmlns:cdr="http://schemas.openxmlformats.org/drawingml/2006/chartDrawing">
    <cdr:from>
      <cdr:x>0.4842</cdr:x>
      <cdr:y>0.29149</cdr:y>
    </cdr:from>
    <cdr:to>
      <cdr:x>0.57852</cdr:x>
      <cdr:y>0.39893</cdr:y>
    </cdr:to>
    <cdr:sp macro="" textlink="">
      <cdr:nvSpPr>
        <cdr:cNvPr id="4" name="TextBox 3">
          <a:extLst xmlns:a="http://schemas.openxmlformats.org/drawingml/2006/main">
            <a:ext uri="{FF2B5EF4-FFF2-40B4-BE49-F238E27FC236}">
              <a16:creationId xmlns:a16="http://schemas.microsoft.com/office/drawing/2014/main" id="{8A2C191F-FA4A-4955-9AE8-DDD95A188BC1}"/>
            </a:ext>
          </a:extLst>
        </cdr:cNvPr>
        <cdr:cNvSpPr txBox="1"/>
      </cdr:nvSpPr>
      <cdr:spPr>
        <a:xfrm xmlns:a="http://schemas.openxmlformats.org/drawingml/2006/main">
          <a:off x="2921680" y="1366935"/>
          <a:ext cx="569167" cy="50385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15%</a:t>
          </a:r>
        </a:p>
      </cdr:txBody>
    </cdr:sp>
  </cdr:relSizeAnchor>
  <cdr:relSizeAnchor xmlns:cdr="http://schemas.openxmlformats.org/drawingml/2006/chartDrawing">
    <cdr:from>
      <cdr:x>0.61873</cdr:x>
      <cdr:y>0.46061</cdr:y>
    </cdr:from>
    <cdr:to>
      <cdr:x>0.7146</cdr:x>
      <cdr:y>0.53622</cdr:y>
    </cdr:to>
    <cdr:sp macro="" textlink="">
      <cdr:nvSpPr>
        <cdr:cNvPr id="5" name="TextBox 4">
          <a:extLst xmlns:a="http://schemas.openxmlformats.org/drawingml/2006/main">
            <a:ext uri="{FF2B5EF4-FFF2-40B4-BE49-F238E27FC236}">
              <a16:creationId xmlns:a16="http://schemas.microsoft.com/office/drawing/2014/main" id="{8B81F2E4-BAA6-4FFE-B684-5E3EF33F24E9}"/>
            </a:ext>
          </a:extLst>
        </cdr:cNvPr>
        <cdr:cNvSpPr txBox="1"/>
      </cdr:nvSpPr>
      <cdr:spPr>
        <a:xfrm xmlns:a="http://schemas.openxmlformats.org/drawingml/2006/main">
          <a:off x="3733443" y="2160036"/>
          <a:ext cx="578498" cy="35456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12%</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7072"/>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idx="1"/>
          </p:nvPr>
        </p:nvSpPr>
        <p:spPr>
          <a:xfrm>
            <a:off x="3939466" y="0"/>
            <a:ext cx="3013763" cy="467072"/>
          </a:xfrm>
          <a:prstGeom prst="rect">
            <a:avLst/>
          </a:prstGeom>
        </p:spPr>
        <p:txBody>
          <a:bodyPr vert="horz" lIns="92930" tIns="46465" rIns="92930" bIns="46465" rtlCol="0"/>
          <a:lstStyle>
            <a:lvl1pPr algn="r">
              <a:defRPr sz="1200"/>
            </a:lvl1pPr>
          </a:lstStyle>
          <a:p>
            <a:fld id="{B15A6CE8-AAD8-4A6E-94F0-24C18F0BD7AF}" type="datetimeFigureOut">
              <a:rPr lang="en-US" smtClean="0"/>
              <a:t>4/21/2021</a:t>
            </a:fld>
            <a:endParaRPr lang="en-US"/>
          </a:p>
        </p:txBody>
      </p:sp>
      <p:sp>
        <p:nvSpPr>
          <p:cNvPr id="4" name="Slide Image Placeholder 3"/>
          <p:cNvSpPr>
            <a:spLocks noGrp="1" noRot="1" noChangeAspect="1"/>
          </p:cNvSpPr>
          <p:nvPr>
            <p:ph type="sldImg" idx="2"/>
          </p:nvPr>
        </p:nvSpPr>
        <p:spPr>
          <a:xfrm>
            <a:off x="685800" y="1163638"/>
            <a:ext cx="5583238" cy="3141662"/>
          </a:xfrm>
          <a:prstGeom prst="rect">
            <a:avLst/>
          </a:prstGeom>
          <a:noFill/>
          <a:ln w="12700">
            <a:solidFill>
              <a:prstClr val="black"/>
            </a:solidFill>
          </a:ln>
        </p:spPr>
        <p:txBody>
          <a:bodyPr vert="horz" lIns="92930" tIns="46465" rIns="92930" bIns="46465" rtlCol="0" anchor="ctr"/>
          <a:lstStyle/>
          <a:p>
            <a:endParaRPr lang="en-US"/>
          </a:p>
        </p:txBody>
      </p:sp>
      <p:sp>
        <p:nvSpPr>
          <p:cNvPr id="5" name="Notes Placeholder 4"/>
          <p:cNvSpPr>
            <a:spLocks noGrp="1"/>
          </p:cNvSpPr>
          <p:nvPr>
            <p:ph type="body" sz="quarter" idx="3"/>
          </p:nvPr>
        </p:nvSpPr>
        <p:spPr>
          <a:xfrm>
            <a:off x="695484" y="4480004"/>
            <a:ext cx="5563870" cy="3665458"/>
          </a:xfrm>
          <a:prstGeom prst="rect">
            <a:avLst/>
          </a:prstGeom>
        </p:spPr>
        <p:txBody>
          <a:bodyPr vert="horz" lIns="92930" tIns="46465" rIns="92930" bIns="4646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13763" cy="467071"/>
          </a:xfrm>
          <a:prstGeom prst="rect">
            <a:avLst/>
          </a:prstGeom>
        </p:spPr>
        <p:txBody>
          <a:bodyPr vert="horz" lIns="92930" tIns="46465" rIns="92930" bIns="46465"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842030"/>
            <a:ext cx="3013763" cy="467071"/>
          </a:xfrm>
          <a:prstGeom prst="rect">
            <a:avLst/>
          </a:prstGeom>
        </p:spPr>
        <p:txBody>
          <a:bodyPr vert="horz" lIns="92930" tIns="46465" rIns="92930" bIns="46465" rtlCol="0" anchor="b"/>
          <a:lstStyle>
            <a:lvl1pPr algn="r">
              <a:defRPr sz="1200"/>
            </a:lvl1pPr>
          </a:lstStyle>
          <a:p>
            <a:fld id="{9F711025-E218-4F41-B8A0-FDF8F2600410}" type="slidenum">
              <a:rPr lang="en-US" smtClean="0"/>
              <a:t>‹#›</a:t>
            </a:fld>
            <a:endParaRPr lang="en-US"/>
          </a:p>
        </p:txBody>
      </p:sp>
    </p:spTree>
    <p:extLst>
      <p:ext uri="{BB962C8B-B14F-4D97-AF65-F5344CB8AC3E}">
        <p14:creationId xmlns:p14="http://schemas.microsoft.com/office/powerpoint/2010/main" val="698710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indybizlaw.com/wp-content/uploads/RE-Lease-Options-Land-Contracts-e-Book.pdf"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previous speakers provided a picture of the housing crisis currently facing Americans and the consequences of that crisis.  I am going to bring the story closer to home to  talk about some specific housing challenges faced by Indiana.</a:t>
            </a:r>
          </a:p>
        </p:txBody>
      </p:sp>
      <p:sp>
        <p:nvSpPr>
          <p:cNvPr id="4" name="Slide Number Placeholder 3"/>
          <p:cNvSpPr>
            <a:spLocks noGrp="1"/>
          </p:cNvSpPr>
          <p:nvPr>
            <p:ph type="sldNum" sz="quarter" idx="10"/>
          </p:nvPr>
        </p:nvSpPr>
        <p:spPr/>
        <p:txBody>
          <a:bodyPr/>
          <a:lstStyle/>
          <a:p>
            <a:fld id="{9F711025-E218-4F41-B8A0-FDF8F2600410}" type="slidenum">
              <a:rPr lang="en-US" smtClean="0"/>
              <a:t>1</a:t>
            </a:fld>
            <a:endParaRPr lang="en-US"/>
          </a:p>
        </p:txBody>
      </p:sp>
    </p:spTree>
    <p:extLst>
      <p:ext uri="{BB962C8B-B14F-4D97-AF65-F5344CB8AC3E}">
        <p14:creationId xmlns:p14="http://schemas.microsoft.com/office/powerpoint/2010/main" val="35546056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305">
              <a:defRPr/>
            </a:pPr>
            <a:r>
              <a:rPr lang="en-US" baseline="0" dirty="0"/>
              <a:t>A land contract is a way of selling the property where the seller remains the record owner until the buyer has made all the payments</a:t>
            </a:r>
            <a:endParaRPr lang="en-US" dirty="0"/>
          </a:p>
          <a:p>
            <a:r>
              <a:rPr lang="en-US" dirty="0"/>
              <a:t>Land contracts</a:t>
            </a:r>
            <a:r>
              <a:rPr lang="en-US" baseline="0" dirty="0"/>
              <a:t> have been around for a long time.  They were never particularly popular in the Midwest, mostly seen as a Southern problem. Not all land contracts are predatory, but they do have a long history of predatory practices.  The federal government tracked land contracts until 2009.  Their numbers had been steadily declining, largely because subprime mortgage loans were replacing the market.  </a:t>
            </a:r>
          </a:p>
          <a:p>
            <a:endParaRPr lang="en-US" baseline="0" dirty="0"/>
          </a:p>
          <a:p>
            <a:r>
              <a:rPr lang="en-US" baseline="0" dirty="0"/>
              <a:t>Since the crisis, however, land contract buying has increased, especially in the Midwest where many abandoned properties made great targets for predatory investors.  </a:t>
            </a:r>
            <a:endParaRPr lang="en-US" dirty="0"/>
          </a:p>
        </p:txBody>
      </p:sp>
      <p:sp>
        <p:nvSpPr>
          <p:cNvPr id="4" name="Slide Number Placeholder 3"/>
          <p:cNvSpPr>
            <a:spLocks noGrp="1"/>
          </p:cNvSpPr>
          <p:nvPr>
            <p:ph type="sldNum" sz="quarter" idx="10"/>
          </p:nvPr>
        </p:nvSpPr>
        <p:spPr/>
        <p:txBody>
          <a:bodyPr/>
          <a:lstStyle/>
          <a:p>
            <a:fld id="{FE9213DF-E0FC-41A9-986C-734204D6F5C7}" type="slidenum">
              <a:rPr lang="en-US" smtClean="0"/>
              <a:t>15</a:t>
            </a:fld>
            <a:endParaRPr lang="en-US"/>
          </a:p>
        </p:txBody>
      </p:sp>
    </p:spTree>
    <p:extLst>
      <p:ext uri="{BB962C8B-B14F-4D97-AF65-F5344CB8AC3E}">
        <p14:creationId xmlns:p14="http://schemas.microsoft.com/office/powerpoint/2010/main" val="29514623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711025-E218-4F41-B8A0-FDF8F2600410}" type="slidenum">
              <a:rPr lang="en-US" smtClean="0"/>
              <a:t>16</a:t>
            </a:fld>
            <a:endParaRPr lang="en-US"/>
          </a:p>
        </p:txBody>
      </p:sp>
    </p:spTree>
    <p:extLst>
      <p:ext uri="{BB962C8B-B14F-4D97-AF65-F5344CB8AC3E}">
        <p14:creationId xmlns:p14="http://schemas.microsoft.com/office/powerpoint/2010/main" val="40576222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Muc</a:t>
            </a:r>
            <a:r>
              <a:rPr lang="en-US" baseline="0" dirty="0"/>
              <a:t>h of the litigation in this space has involved the Fair Housing Act (and its state equivalent).  What we have seen historically:  Minorities (primarily African Americans) were denied access to loans through governmental redlining.  As a result, many were forced to buy through abusive land contracts.  During the subprime boom we saw reverse redlining, where these same populations were targeted for bad loans.  There is now a substantial body of research that shows, even when income and credit scores were the same. African Americans were given high interest subprime loans.  Many of these homes were foreclosed during the crisis, the homes sold to hedge funds and now those entities are offering predatory land contract.</a:t>
            </a:r>
            <a:endParaRPr lang="en-US" dirty="0"/>
          </a:p>
        </p:txBody>
      </p:sp>
      <p:sp>
        <p:nvSpPr>
          <p:cNvPr id="4" name="Slide Number Placeholder 3"/>
          <p:cNvSpPr>
            <a:spLocks noGrp="1"/>
          </p:cNvSpPr>
          <p:nvPr>
            <p:ph type="sldNum" sz="quarter" idx="10"/>
          </p:nvPr>
        </p:nvSpPr>
        <p:spPr/>
        <p:txBody>
          <a:bodyPr/>
          <a:lstStyle/>
          <a:p>
            <a:fld id="{9F711025-E218-4F41-B8A0-FDF8F2600410}" type="slidenum">
              <a:rPr lang="en-US" smtClean="0"/>
              <a:t>17</a:t>
            </a:fld>
            <a:endParaRPr lang="en-US"/>
          </a:p>
        </p:txBody>
      </p:sp>
    </p:spTree>
    <p:extLst>
      <p:ext uri="{BB962C8B-B14F-4D97-AF65-F5344CB8AC3E}">
        <p14:creationId xmlns:p14="http://schemas.microsoft.com/office/powerpoint/2010/main" val="22986492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am aware of two cases currently involving Indiana homes (there</a:t>
            </a:r>
            <a:r>
              <a:rPr lang="en-US" baseline="0" dirty="0"/>
              <a:t> may be more).  The first involving Rainbow Realty is pending.  The second, involving Marshall </a:t>
            </a:r>
            <a:r>
              <a:rPr lang="en-US" baseline="0" dirty="0" err="1"/>
              <a:t>Welton</a:t>
            </a:r>
            <a:r>
              <a:rPr lang="en-US" baseline="0" dirty="0"/>
              <a:t> and Casas </a:t>
            </a:r>
            <a:r>
              <a:rPr lang="en-US" baseline="0" dirty="0" err="1"/>
              <a:t>Baratas</a:t>
            </a:r>
            <a:r>
              <a:rPr lang="en-US" baseline="0" dirty="0"/>
              <a:t> settled on Nov 8.  Both involved rent-to-buy schemes that targeted minority buyers with inflated sales prices, high interest rates, and properties that did not meet habitability standards.</a:t>
            </a:r>
            <a:endParaRPr lang="en-US" dirty="0"/>
          </a:p>
        </p:txBody>
      </p:sp>
      <p:sp>
        <p:nvSpPr>
          <p:cNvPr id="4" name="Slide Number Placeholder 3"/>
          <p:cNvSpPr>
            <a:spLocks noGrp="1"/>
          </p:cNvSpPr>
          <p:nvPr>
            <p:ph type="sldNum" sz="quarter" idx="10"/>
          </p:nvPr>
        </p:nvSpPr>
        <p:spPr/>
        <p:txBody>
          <a:bodyPr/>
          <a:lstStyle/>
          <a:p>
            <a:fld id="{9F711025-E218-4F41-B8A0-FDF8F2600410}" type="slidenum">
              <a:rPr lang="en-US" smtClean="0"/>
              <a:t>18</a:t>
            </a:fld>
            <a:endParaRPr lang="en-US"/>
          </a:p>
        </p:txBody>
      </p:sp>
    </p:spTree>
    <p:extLst>
      <p:ext uri="{BB962C8B-B14F-4D97-AF65-F5344CB8AC3E}">
        <p14:creationId xmlns:p14="http://schemas.microsoft.com/office/powerpoint/2010/main" val="33524200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did the sellers want to re-characterize</a:t>
            </a:r>
            <a:r>
              <a:rPr lang="en-US" baseline="0" dirty="0"/>
              <a:t> these as rent-to-own?  They were trying to get around this case.  In 1973 our Supreme Court (in a decision that is consistent with most states) held that a land contract is a present sale.  Sellers cannot simply go to small claims court to evict., unless the buyer has paid a minimal amount and abandons.</a:t>
            </a:r>
          </a:p>
          <a:p>
            <a:endParaRPr lang="en-US" baseline="0" dirty="0"/>
          </a:p>
          <a:p>
            <a:r>
              <a:rPr lang="en-US" baseline="0" dirty="0"/>
              <a:t>This was to avoid the inequitable result of having a buyer pay for 5 or 10 or even 15 years on a house and be evicted for one late payment, with a loss of all their payments.  A foreclosure accounts for that equity. </a:t>
            </a:r>
          </a:p>
          <a:p>
            <a:endParaRPr lang="en-US" dirty="0"/>
          </a:p>
          <a:p>
            <a:r>
              <a:rPr lang="en-US" dirty="0"/>
              <a:t>With</a:t>
            </a:r>
            <a:r>
              <a:rPr lang="en-US" baseline="0" dirty="0"/>
              <a:t> the lease option or rent-to-buy, the seller takes a large </a:t>
            </a:r>
            <a:r>
              <a:rPr lang="en-US" baseline="0" dirty="0" err="1"/>
              <a:t>downpayment</a:t>
            </a:r>
            <a:r>
              <a:rPr lang="en-US" baseline="0" dirty="0"/>
              <a:t> (or option) and then “rents “ the property to the buyer for a period of time, applying the rent payments to the purchase.  </a:t>
            </a:r>
            <a:endParaRPr lang="en-US" dirty="0"/>
          </a:p>
        </p:txBody>
      </p:sp>
      <p:sp>
        <p:nvSpPr>
          <p:cNvPr id="4" name="Slide Number Placeholder 3"/>
          <p:cNvSpPr>
            <a:spLocks noGrp="1"/>
          </p:cNvSpPr>
          <p:nvPr>
            <p:ph type="sldNum" sz="quarter" idx="10"/>
          </p:nvPr>
        </p:nvSpPr>
        <p:spPr/>
        <p:txBody>
          <a:bodyPr/>
          <a:lstStyle/>
          <a:p>
            <a:fld id="{9F711025-E218-4F41-B8A0-FDF8F2600410}" type="slidenum">
              <a:rPr lang="en-US" smtClean="0"/>
              <a:t>20</a:t>
            </a:fld>
            <a:endParaRPr lang="en-US"/>
          </a:p>
        </p:txBody>
      </p:sp>
    </p:spTree>
    <p:extLst>
      <p:ext uri="{BB962C8B-B14F-4D97-AF65-F5344CB8AC3E}">
        <p14:creationId xmlns:p14="http://schemas.microsoft.com/office/powerpoint/2010/main" val="25320802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ECB97C-8852-4B5B-A38D-76026BE4DF8E}" type="slidenum">
              <a:rPr lang="en-US" smtClean="0"/>
              <a:t>21</a:t>
            </a:fld>
            <a:endParaRPr lang="en-US"/>
          </a:p>
        </p:txBody>
      </p:sp>
    </p:spTree>
    <p:extLst>
      <p:ext uri="{BB962C8B-B14F-4D97-AF65-F5344CB8AC3E}">
        <p14:creationId xmlns:p14="http://schemas.microsoft.com/office/powerpoint/2010/main" val="310260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ECB97C-8852-4B5B-A38D-76026BE4DF8E}" type="slidenum">
              <a:rPr lang="en-US" smtClean="0"/>
              <a:t>23</a:t>
            </a:fld>
            <a:endParaRPr lang="en-US"/>
          </a:p>
        </p:txBody>
      </p:sp>
    </p:spTree>
    <p:extLst>
      <p:ext uri="{BB962C8B-B14F-4D97-AF65-F5344CB8AC3E}">
        <p14:creationId xmlns:p14="http://schemas.microsoft.com/office/powerpoint/2010/main" val="25791432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ECB97C-8852-4B5B-A38D-76026BE4DF8E}" type="slidenum">
              <a:rPr lang="en-US" smtClean="0"/>
              <a:t>25</a:t>
            </a:fld>
            <a:endParaRPr lang="en-US"/>
          </a:p>
        </p:txBody>
      </p:sp>
    </p:spTree>
    <p:extLst>
      <p:ext uri="{BB962C8B-B14F-4D97-AF65-F5344CB8AC3E}">
        <p14:creationId xmlns:p14="http://schemas.microsoft.com/office/powerpoint/2010/main" val="41561068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ECB97C-8852-4B5B-A38D-76026BE4DF8E}" type="slidenum">
              <a:rPr lang="en-US" smtClean="0"/>
              <a:t>26</a:t>
            </a:fld>
            <a:endParaRPr lang="en-US"/>
          </a:p>
        </p:txBody>
      </p:sp>
    </p:spTree>
    <p:extLst>
      <p:ext uri="{BB962C8B-B14F-4D97-AF65-F5344CB8AC3E}">
        <p14:creationId xmlns:p14="http://schemas.microsoft.com/office/powerpoint/2010/main" val="34659128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Land</a:t>
            </a:r>
            <a:r>
              <a:rPr lang="en-US" baseline="0" dirty="0"/>
              <a:t> contracts, and most particularly the versions we see recently (rent to own, rent with options that are really land contracts) raise multiple other concerns:</a:t>
            </a:r>
          </a:p>
          <a:p>
            <a:r>
              <a:rPr lang="en-US" baseline="0" dirty="0"/>
              <a:t>Failure to record:  many buyers do not know that they should record the land contract.  The seller then either sells the contract or encumbers the property with a mortgage.  They pay off the loan, only to find they cannot get title.  </a:t>
            </a:r>
          </a:p>
          <a:p>
            <a:r>
              <a:rPr lang="en-US" baseline="0" dirty="0"/>
              <a:t>Summary eviction:  neither parties or courts seem to understand that you cannot forfeit and evict when there is a land contract.  You need to foreclose, just as if it were a mortgage</a:t>
            </a:r>
          </a:p>
          <a:p>
            <a:r>
              <a:rPr lang="en-US" baseline="0" dirty="0"/>
              <a:t>Buyers do all the maintenance and improvements that any home owner does, but they are unable to retain the benefits because most buyers never gain title to the property</a:t>
            </a:r>
          </a:p>
          <a:p>
            <a:r>
              <a:rPr lang="en-US" baseline="0" dirty="0"/>
              <a:t>When a crisis occurs (such as the recent Midwest floods, or a tornado or hurricane), the land contract buyer is not eligible for FEMA aid, only the record owner is.  The record owner is rarely interested in applying for a loan to aid the buyer.</a:t>
            </a:r>
          </a:p>
          <a:p>
            <a:r>
              <a:rPr lang="en-US" baseline="0" dirty="0"/>
              <a:t>The land contract buyer is eligible for homestead credits, but only if the land contract is recorded and the owner cooperates</a:t>
            </a:r>
            <a:endParaRPr lang="en-US" dirty="0"/>
          </a:p>
        </p:txBody>
      </p:sp>
      <p:sp>
        <p:nvSpPr>
          <p:cNvPr id="4" name="Slide Number Placeholder 3"/>
          <p:cNvSpPr>
            <a:spLocks noGrp="1"/>
          </p:cNvSpPr>
          <p:nvPr>
            <p:ph type="sldNum" sz="quarter" idx="10"/>
          </p:nvPr>
        </p:nvSpPr>
        <p:spPr/>
        <p:txBody>
          <a:bodyPr/>
          <a:lstStyle/>
          <a:p>
            <a:fld id="{9F711025-E218-4F41-B8A0-FDF8F2600410}" type="slidenum">
              <a:rPr lang="en-US" smtClean="0"/>
              <a:t>27</a:t>
            </a:fld>
            <a:endParaRPr lang="en-US"/>
          </a:p>
        </p:txBody>
      </p:sp>
    </p:spTree>
    <p:extLst>
      <p:ext uri="{BB962C8B-B14F-4D97-AF65-F5344CB8AC3E}">
        <p14:creationId xmlns:p14="http://schemas.microsoft.com/office/powerpoint/2010/main" val="3722969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start:  I need to provide a little history.  The foreclosure crisis caused many homes in Indiana to become vacant and abandoned housing.</a:t>
            </a:r>
          </a:p>
          <a:p>
            <a:endParaRPr lang="en-US" dirty="0"/>
          </a:p>
          <a:p>
            <a:r>
              <a:rPr lang="en-US" dirty="0"/>
              <a:t>From 2000-2010, the number of vacant and abandoned properties in Indiana increased by nearly 50%. </a:t>
            </a:r>
          </a:p>
          <a:p>
            <a:endParaRPr lang="en-US" dirty="0"/>
          </a:p>
          <a:p>
            <a:r>
              <a:rPr lang="en-US" dirty="0"/>
              <a:t>While that number is currently decreasing, it is still above 2005 levels</a:t>
            </a:r>
          </a:p>
          <a:p>
            <a:endParaRPr lang="en-US" dirty="0"/>
          </a:p>
          <a:p>
            <a:r>
              <a:rPr lang="en-US" dirty="0"/>
              <a:t>Specific numbers are often hard to obtain.  Cities seem reluctant to publish the numbers and small and rural communities do not typically have the resources to even count. However, I was able to piece together some numbers:</a:t>
            </a:r>
          </a:p>
          <a:p>
            <a:endParaRPr lang="en-US" dirty="0"/>
          </a:p>
          <a:p>
            <a:r>
              <a:rPr lang="en-US" dirty="0"/>
              <a:t>As of Nov 8, Indianapolis reported 7,244 abandoned properties.  News reports claim Gary may have as many as 13,00 abandoned properties.</a:t>
            </a:r>
          </a:p>
        </p:txBody>
      </p:sp>
      <p:sp>
        <p:nvSpPr>
          <p:cNvPr id="4" name="Slide Number Placeholder 3"/>
          <p:cNvSpPr>
            <a:spLocks noGrp="1"/>
          </p:cNvSpPr>
          <p:nvPr>
            <p:ph type="sldNum" sz="quarter" idx="10"/>
          </p:nvPr>
        </p:nvSpPr>
        <p:spPr/>
        <p:txBody>
          <a:bodyPr/>
          <a:lstStyle/>
          <a:p>
            <a:fld id="{9F711025-E218-4F41-B8A0-FDF8F2600410}" type="slidenum">
              <a:rPr lang="en-US" smtClean="0"/>
              <a:t>2</a:t>
            </a:fld>
            <a:endParaRPr lang="en-US"/>
          </a:p>
        </p:txBody>
      </p:sp>
    </p:spTree>
    <p:extLst>
      <p:ext uri="{BB962C8B-B14F-4D97-AF65-F5344CB8AC3E}">
        <p14:creationId xmlns:p14="http://schemas.microsoft.com/office/powerpoint/2010/main" val="27646045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94431" y="4480004"/>
            <a:ext cx="5664923" cy="3665458"/>
          </a:xfrm>
        </p:spPr>
        <p:txBody>
          <a:bodyPr/>
          <a:lstStyle/>
          <a:p>
            <a:r>
              <a:rPr lang="en-US" cap="small" dirty="0"/>
              <a:t>Get-Rich</a:t>
            </a:r>
            <a:r>
              <a:rPr lang="en-US" cap="small" baseline="0" dirty="0"/>
              <a:t> seminars began appearing, telling people how to get rich with these products.  This is party of an Indiana guide explaining the practice “ </a:t>
            </a:r>
            <a:r>
              <a:rPr lang="en-US" cap="small" dirty="0"/>
              <a:t>more and more national and regional real estate investment speakers began advocating lease-options for  residential properties . books and tapes and </a:t>
            </a:r>
            <a:r>
              <a:rPr lang="en-US" cap="small" dirty="0" err="1"/>
              <a:t>cd-roms</a:t>
            </a:r>
            <a:r>
              <a:rPr lang="en-US" cap="small" dirty="0"/>
              <a:t> full of lease-option forms proliferated in number, and investors become [sic] very aggressive about how to structure lease-options. largely based on bad advice from these national  and regional  speakers, real estate investors started taking very large “down payments” from renters.  investors went to “boot camps” and seminars, and were taught that large “down payments,” coupled with regular turnover of tenants, equated to a source of steady income of “option money,” much like monthly rent payments themselves.  eviction rates did  not fall. to the contrary, landlords were encouraged to evict tenants after collecting those large option fees.  and so, tenants who were not qualified to be buyers paid big bucks and signed “rent to own” contracts, on the promise of home ownership in the future.  later, those tenants were evicted, and new tenants took their places, signed new lease-options, and paid more options fees. and, landlords laughed all the way to the bank.”</a:t>
            </a:r>
            <a:endParaRPr lang="en-US" dirty="0"/>
          </a:p>
          <a:p>
            <a:r>
              <a:rPr lang="en-US" dirty="0"/>
              <a:t>Lease-options &amp; Land Contracts in Indiana:  An essential Guidebook for Real Estate Investors and Landlords in Indiana, </a:t>
            </a:r>
          </a:p>
          <a:p>
            <a:r>
              <a:rPr lang="en-US" dirty="0"/>
              <a:t>Griffith Law Group, 2014 </a:t>
            </a:r>
          </a:p>
          <a:p>
            <a:endParaRPr lang="en-US" dirty="0"/>
          </a:p>
          <a:p>
            <a:pPr defTabSz="929305">
              <a:defRPr/>
            </a:pPr>
            <a:r>
              <a:rPr lang="en-US" dirty="0"/>
              <a:t> The</a:t>
            </a:r>
            <a:r>
              <a:rPr lang="en-US" baseline="0" dirty="0"/>
              <a:t> investors took the lessons to heart and began to try to characterize the “sales” not as sales but as either rentals with the option to purchase or as rent-to-own where you are renting for a defined period before the land contract began.</a:t>
            </a:r>
          </a:p>
          <a:p>
            <a:endParaRPr lang="en-US" dirty="0"/>
          </a:p>
          <a:p>
            <a:endParaRPr lang="en-US" dirty="0"/>
          </a:p>
          <a:p>
            <a:r>
              <a:rPr lang="en-US" dirty="0"/>
              <a:t>Lease-options &amp; Land Contracts in Indiana:  An essential Guidebook for Real Estate Investors and Landlords in Indiana, Griffith Law Group, 2014, </a:t>
            </a:r>
            <a:r>
              <a:rPr lang="en-US" u="sng" dirty="0">
                <a:hlinkClick r:id="rId3"/>
              </a:rPr>
              <a:t>http://www.indybizlaw.com/wp-content/uploads/RE-Lease-Options-Land-Contracts-e-Book.pdf</a:t>
            </a:r>
            <a:endParaRPr lang="en-US" dirty="0"/>
          </a:p>
          <a:p>
            <a:r>
              <a:rPr lang="en-US" dirty="0"/>
              <a:t> </a:t>
            </a:r>
          </a:p>
          <a:p>
            <a:r>
              <a:rPr lang="en-US" dirty="0"/>
              <a:t> </a:t>
            </a:r>
          </a:p>
          <a:p>
            <a:endParaRPr lang="en-US" dirty="0"/>
          </a:p>
        </p:txBody>
      </p:sp>
      <p:sp>
        <p:nvSpPr>
          <p:cNvPr id="4" name="Slide Number Placeholder 3"/>
          <p:cNvSpPr>
            <a:spLocks noGrp="1"/>
          </p:cNvSpPr>
          <p:nvPr>
            <p:ph type="sldNum" sz="quarter" idx="10"/>
          </p:nvPr>
        </p:nvSpPr>
        <p:spPr/>
        <p:txBody>
          <a:bodyPr/>
          <a:lstStyle/>
          <a:p>
            <a:fld id="{FE9213DF-E0FC-41A9-986C-734204D6F5C7}" type="slidenum">
              <a:rPr lang="en-US" smtClean="0"/>
              <a:t>28</a:t>
            </a:fld>
            <a:endParaRPr lang="en-US"/>
          </a:p>
        </p:txBody>
      </p:sp>
    </p:spTree>
    <p:extLst>
      <p:ext uri="{BB962C8B-B14F-4D97-AF65-F5344CB8AC3E}">
        <p14:creationId xmlns:p14="http://schemas.microsoft.com/office/powerpoint/2010/main" val="35638286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ECB97C-8852-4B5B-A38D-76026BE4DF8E}" type="slidenum">
              <a:rPr lang="en-US" smtClean="0"/>
              <a:t>30</a:t>
            </a:fld>
            <a:endParaRPr lang="en-US"/>
          </a:p>
        </p:txBody>
      </p:sp>
    </p:spTree>
    <p:extLst>
      <p:ext uri="{BB962C8B-B14F-4D97-AF65-F5344CB8AC3E}">
        <p14:creationId xmlns:p14="http://schemas.microsoft.com/office/powerpoint/2010/main" val="14372616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t>
            </a:r>
            <a:r>
              <a:rPr lang="en-US" baseline="0" dirty="0"/>
              <a:t> recent Indiana supreme court cases affirmed what the statutes already said.  If you rent a property, it must be in safe and habitable condition and it is the landlord, not the tenant, who is required to maintain the property.</a:t>
            </a:r>
            <a:endParaRPr lang="en-US" dirty="0"/>
          </a:p>
        </p:txBody>
      </p:sp>
      <p:sp>
        <p:nvSpPr>
          <p:cNvPr id="4" name="Slide Number Placeholder 3"/>
          <p:cNvSpPr>
            <a:spLocks noGrp="1"/>
          </p:cNvSpPr>
          <p:nvPr>
            <p:ph type="sldNum" sz="quarter" idx="10"/>
          </p:nvPr>
        </p:nvSpPr>
        <p:spPr/>
        <p:txBody>
          <a:bodyPr/>
          <a:lstStyle/>
          <a:p>
            <a:fld id="{9F711025-E218-4F41-B8A0-FDF8F2600410}" type="slidenum">
              <a:rPr lang="en-US" smtClean="0"/>
              <a:t>31</a:t>
            </a:fld>
            <a:endParaRPr lang="en-US"/>
          </a:p>
        </p:txBody>
      </p:sp>
    </p:spTree>
    <p:extLst>
      <p:ext uri="{BB962C8B-B14F-4D97-AF65-F5344CB8AC3E}">
        <p14:creationId xmlns:p14="http://schemas.microsoft.com/office/powerpoint/2010/main" val="42565651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Federal law generally treats these as mortgages,</a:t>
            </a:r>
            <a:r>
              <a:rPr lang="en-US" baseline="0" dirty="0"/>
              <a:t> at least for commercial sellers.  This means that the seller must comply with Truth in Lending laws, specifically in regards to disclosing the terms, the Home Owner </a:t>
            </a:r>
            <a:r>
              <a:rPr lang="en-US" baseline="0" dirty="0" err="1"/>
              <a:t>Equiry</a:t>
            </a:r>
            <a:r>
              <a:rPr lang="en-US" baseline="0" dirty="0"/>
              <a:t> Protection Act, Equal Credit Opportunity Act, Fair Housing and the Safe Act.</a:t>
            </a:r>
          </a:p>
          <a:p>
            <a:endParaRPr lang="en-US" baseline="0" dirty="0"/>
          </a:p>
          <a:p>
            <a:r>
              <a:rPr lang="en-US" baseline="0" dirty="0"/>
              <a:t>I find that these are routinely violated, but especially the </a:t>
            </a:r>
            <a:r>
              <a:rPr lang="en-US" baseline="0" dirty="0" err="1"/>
              <a:t>SAFe</a:t>
            </a:r>
            <a:r>
              <a:rPr lang="en-US" baseline="0" dirty="0"/>
              <a:t> Act.  Sellers do not realize that they must be licensed by the state.</a:t>
            </a:r>
            <a:endParaRPr lang="en-US" dirty="0"/>
          </a:p>
        </p:txBody>
      </p:sp>
      <p:sp>
        <p:nvSpPr>
          <p:cNvPr id="4" name="Slide Number Placeholder 3"/>
          <p:cNvSpPr>
            <a:spLocks noGrp="1"/>
          </p:cNvSpPr>
          <p:nvPr>
            <p:ph type="sldNum" sz="quarter" idx="10"/>
          </p:nvPr>
        </p:nvSpPr>
        <p:spPr/>
        <p:txBody>
          <a:bodyPr/>
          <a:lstStyle/>
          <a:p>
            <a:fld id="{9F711025-E218-4F41-B8A0-FDF8F2600410}" type="slidenum">
              <a:rPr lang="en-US" smtClean="0"/>
              <a:t>34</a:t>
            </a:fld>
            <a:endParaRPr lang="en-US"/>
          </a:p>
        </p:txBody>
      </p:sp>
    </p:spTree>
    <p:extLst>
      <p:ext uri="{BB962C8B-B14F-4D97-AF65-F5344CB8AC3E}">
        <p14:creationId xmlns:p14="http://schemas.microsoft.com/office/powerpoint/2010/main" val="19072743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reasons Indiana has so many abandoned properties is that it, during the foreclosure crisis, it was the location of many abandoned foreclosures.  These are foreclosures that banks started and did not finish, finished—as in obtained judgments—but never took the properties to sale, or finished and then, incredibly “un-foreclosed.”</a:t>
            </a:r>
          </a:p>
          <a:p>
            <a:endParaRPr lang="en-US" dirty="0"/>
          </a:p>
          <a:p>
            <a:r>
              <a:rPr lang="en-US" dirty="0"/>
              <a:t>In 2010 the Government Accounting Office did a study of bank walkaways.  Both Indianapolis and Fort Wayne</a:t>
            </a:r>
            <a:r>
              <a:rPr lang="en-US" baseline="0" dirty="0"/>
              <a:t> </a:t>
            </a:r>
            <a:r>
              <a:rPr lang="en-US" dirty="0"/>
              <a:t>placed in the top 20.  In a footnote, the</a:t>
            </a:r>
            <a:r>
              <a:rPr lang="en-US" baseline="0" dirty="0"/>
              <a:t> report mentions South Bend/Mishawaka.  If you look at percent of housing as opposed to numbers of abandoned properties, South Bend/Mishawaka would also have placed in the top 20.</a:t>
            </a:r>
            <a:endParaRPr lang="en-US" dirty="0"/>
          </a:p>
          <a:p>
            <a:r>
              <a:rPr lang="en-US" dirty="0"/>
              <a:t>-</a:t>
            </a:r>
          </a:p>
          <a:p>
            <a:r>
              <a:rPr lang="en-US" dirty="0"/>
              <a:t>Un-</a:t>
            </a:r>
            <a:r>
              <a:rPr lang="en-US" dirty="0" err="1"/>
              <a:t>forclosing</a:t>
            </a:r>
            <a:r>
              <a:rPr lang="en-US" dirty="0"/>
              <a:t> on a property was something we had never seen before.  I did a research project looking at all the foreclosures filed in 2011 in St. Joseph County </a:t>
            </a:r>
            <a:r>
              <a:rPr lang="en-US" dirty="0" err="1"/>
              <a:t>andd</a:t>
            </a:r>
            <a:r>
              <a:rPr lang="en-US" dirty="0"/>
              <a:t> Elkhart Counties  found that 10% were abandoned or un-foreclosed by the lenders</a:t>
            </a:r>
          </a:p>
          <a:p>
            <a:endParaRPr lang="en-US" dirty="0"/>
          </a:p>
        </p:txBody>
      </p:sp>
      <p:sp>
        <p:nvSpPr>
          <p:cNvPr id="4" name="Slide Number Placeholder 3"/>
          <p:cNvSpPr>
            <a:spLocks noGrp="1"/>
          </p:cNvSpPr>
          <p:nvPr>
            <p:ph type="sldNum" sz="quarter" idx="10"/>
          </p:nvPr>
        </p:nvSpPr>
        <p:spPr/>
        <p:txBody>
          <a:bodyPr/>
          <a:lstStyle/>
          <a:p>
            <a:fld id="{9F711025-E218-4F41-B8A0-FDF8F2600410}" type="slidenum">
              <a:rPr lang="en-US" smtClean="0"/>
              <a:t>3</a:t>
            </a:fld>
            <a:endParaRPr lang="en-US"/>
          </a:p>
        </p:txBody>
      </p:sp>
    </p:spTree>
    <p:extLst>
      <p:ext uri="{BB962C8B-B14F-4D97-AF65-F5344CB8AC3E}">
        <p14:creationId xmlns:p14="http://schemas.microsoft.com/office/powerpoint/2010/main" val="13890014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reason many foreclosures were abandoned by their lenders was that the lenders already had too many properties, known as REOs (real estate owned) on their books.  The government agencies that insured those loans, had too many nonperforming loans.  Beginning with HUD, the three main insurers (HUD, Fannie Mae and Freddie Mac) created programs to sell these non-performing loans.  They bundled up the loans, often by geographic areas, and sold them in auctions.</a:t>
            </a:r>
          </a:p>
          <a:p>
            <a:endParaRPr lang="en-US" baseline="0" dirty="0"/>
          </a:p>
          <a:p>
            <a:r>
              <a:rPr lang="en-US" baseline="0" dirty="0"/>
              <a:t>Originally, the purpose of these sales –or at least the stated purpose—was to sell the loans to entities not bound by governmental rules so that those buyers could work with the homeowners to avoid foreclosure.  That did not happen and the GSEs soon abandoned the pretext.</a:t>
            </a:r>
          </a:p>
          <a:p>
            <a:endParaRPr lang="en-US" baseline="0" dirty="0"/>
          </a:p>
          <a:p>
            <a:r>
              <a:rPr lang="en-US" baseline="0" dirty="0"/>
              <a:t>What did happen was that the loans were originally bought by investors, largely hedge-funds.  These buyers foreclosed quickly and then set out to either rent or sell the homes.  This is where the plan went wrong.  Most of these properties were in deplorable condition.  There is evidence that many of the reverse foreclosures (those that were foreclosed and un-foreclosed) were un-foreclosed to allow the lender to include the loans in these sales.  Several lenders made that argument in cases in St. Joseph County.  I contacted HUD.  It promised to comment, but never did.</a:t>
            </a:r>
            <a:endParaRPr lang="en-US" dirty="0"/>
          </a:p>
        </p:txBody>
      </p:sp>
      <p:sp>
        <p:nvSpPr>
          <p:cNvPr id="4" name="Slide Number Placeholder 3"/>
          <p:cNvSpPr>
            <a:spLocks noGrp="1"/>
          </p:cNvSpPr>
          <p:nvPr>
            <p:ph type="sldNum" sz="quarter" idx="10"/>
          </p:nvPr>
        </p:nvSpPr>
        <p:spPr/>
        <p:txBody>
          <a:bodyPr/>
          <a:lstStyle/>
          <a:p>
            <a:fld id="{9F711025-E218-4F41-B8A0-FDF8F2600410}" type="slidenum">
              <a:rPr lang="en-US" smtClean="0"/>
              <a:t>4</a:t>
            </a:fld>
            <a:endParaRPr lang="en-US"/>
          </a:p>
        </p:txBody>
      </p:sp>
    </p:spTree>
    <p:extLst>
      <p:ext uri="{BB962C8B-B14F-4D97-AF65-F5344CB8AC3E}">
        <p14:creationId xmlns:p14="http://schemas.microsoft.com/office/powerpoint/2010/main" val="2350008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Harvard six</a:t>
            </a:r>
            <a:r>
              <a:rPr lang="en-US" baseline="0" dirty="0"/>
              <a:t> state study:  Michigan, Indiana, Ohio, Iowa, Minnesota, Wisconsin</a:t>
            </a:r>
            <a:endParaRPr lang="en-US" dirty="0"/>
          </a:p>
        </p:txBody>
      </p:sp>
      <p:sp>
        <p:nvSpPr>
          <p:cNvPr id="4" name="Slide Number Placeholder 3"/>
          <p:cNvSpPr>
            <a:spLocks noGrp="1"/>
          </p:cNvSpPr>
          <p:nvPr>
            <p:ph type="sldNum" sz="quarter" idx="10"/>
          </p:nvPr>
        </p:nvSpPr>
        <p:spPr/>
        <p:txBody>
          <a:bodyPr/>
          <a:lstStyle/>
          <a:p>
            <a:fld id="{9F711025-E218-4F41-B8A0-FDF8F2600410}" type="slidenum">
              <a:rPr lang="en-US" smtClean="0"/>
              <a:t>7</a:t>
            </a:fld>
            <a:endParaRPr lang="en-US"/>
          </a:p>
        </p:txBody>
      </p:sp>
    </p:spTree>
    <p:extLst>
      <p:ext uri="{BB962C8B-B14F-4D97-AF65-F5344CB8AC3E}">
        <p14:creationId xmlns:p14="http://schemas.microsoft.com/office/powerpoint/2010/main" val="4461879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ECB97C-8852-4B5B-A38D-76026BE4DF8E}" type="slidenum">
              <a:rPr lang="en-US" smtClean="0"/>
              <a:t>10</a:t>
            </a:fld>
            <a:endParaRPr lang="en-US"/>
          </a:p>
        </p:txBody>
      </p:sp>
    </p:spTree>
    <p:extLst>
      <p:ext uri="{BB962C8B-B14F-4D97-AF65-F5344CB8AC3E}">
        <p14:creationId xmlns:p14="http://schemas.microsoft.com/office/powerpoint/2010/main" val="23904108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land contract is an alternative way of financing a home wherein the seller retains title until all payments have been made.  Unlike a traditional mortgage, the buyer does not typically earn any equity in the property prior to completing the contract.  Land contracts go by numerous names across the county.  Sometimes, this is because of state-law conventions.  Often, however, it is an attempt to circumvent legal protections established for buyers.</a:t>
            </a:r>
          </a:p>
          <a:p>
            <a:endParaRPr lang="en-US" dirty="0"/>
          </a:p>
          <a:p>
            <a:r>
              <a:rPr lang="en-US" dirty="0"/>
              <a:t>Regardless of the name stamped on the top of a contract, if the contract is structured</a:t>
            </a:r>
            <a:r>
              <a:rPr lang="en-US" baseline="0" dirty="0"/>
              <a:t> so that you are buying the property with installments over a number of years, it is a land contract.</a:t>
            </a:r>
            <a:endParaRPr lang="en-US" dirty="0"/>
          </a:p>
          <a:p>
            <a:endParaRPr lang="en-US" dirty="0"/>
          </a:p>
          <a:p>
            <a:r>
              <a:rPr lang="en-US" dirty="0"/>
              <a:t>In addition, people</a:t>
            </a:r>
            <a:r>
              <a:rPr lang="en-US" baseline="0" dirty="0"/>
              <a:t> intent on evading legal protections tried to re-characterize the purchase as either a lease-option or a rent-to-own, where you rent for a specified period after which the contract reverts to a land contract.</a:t>
            </a:r>
            <a:endParaRPr lang="en-US" dirty="0"/>
          </a:p>
          <a:p>
            <a:endParaRPr lang="en-US" dirty="0"/>
          </a:p>
        </p:txBody>
      </p:sp>
      <p:sp>
        <p:nvSpPr>
          <p:cNvPr id="4" name="Slide Number Placeholder 3"/>
          <p:cNvSpPr>
            <a:spLocks noGrp="1"/>
          </p:cNvSpPr>
          <p:nvPr>
            <p:ph type="sldNum" sz="quarter" idx="10"/>
          </p:nvPr>
        </p:nvSpPr>
        <p:spPr/>
        <p:txBody>
          <a:bodyPr/>
          <a:lstStyle/>
          <a:p>
            <a:fld id="{FE9213DF-E0FC-41A9-986C-734204D6F5C7}" type="slidenum">
              <a:rPr lang="en-US" smtClean="0"/>
              <a:t>11</a:t>
            </a:fld>
            <a:endParaRPr lang="en-US"/>
          </a:p>
        </p:txBody>
      </p:sp>
    </p:spTree>
    <p:extLst>
      <p:ext uri="{BB962C8B-B14F-4D97-AF65-F5344CB8AC3E}">
        <p14:creationId xmlns:p14="http://schemas.microsoft.com/office/powerpoint/2010/main" val="272145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Loan</a:t>
            </a:r>
            <a:r>
              <a:rPr lang="en-US" baseline="0" dirty="0"/>
              <a:t> Star Funds, Bayview Asset Management and Selene Residential purchased the majority of the notes, but it was the practices of </a:t>
            </a:r>
            <a:r>
              <a:rPr lang="en-US" baseline="0" dirty="0" err="1"/>
              <a:t>Harbour</a:t>
            </a:r>
            <a:r>
              <a:rPr lang="en-US" baseline="0" dirty="0"/>
              <a:t> Portfolio that brought attention to this program.  </a:t>
            </a:r>
            <a:r>
              <a:rPr lang="en-US" baseline="0" dirty="0" err="1"/>
              <a:t>Harbour</a:t>
            </a:r>
            <a:r>
              <a:rPr lang="en-US" baseline="0" dirty="0"/>
              <a:t> Portfolio, along with these other active players found that the properties were too damaged to either sell or rent.  Instead, they returned to an old, predatory product, the land contracts.</a:t>
            </a:r>
            <a:endParaRPr lang="en-US" dirty="0"/>
          </a:p>
        </p:txBody>
      </p:sp>
      <p:sp>
        <p:nvSpPr>
          <p:cNvPr id="4" name="Slide Number Placeholder 3"/>
          <p:cNvSpPr>
            <a:spLocks noGrp="1"/>
          </p:cNvSpPr>
          <p:nvPr>
            <p:ph type="sldNum" sz="quarter" idx="10"/>
          </p:nvPr>
        </p:nvSpPr>
        <p:spPr/>
        <p:txBody>
          <a:bodyPr/>
          <a:lstStyle/>
          <a:p>
            <a:fld id="{9F711025-E218-4F41-B8A0-FDF8F2600410}" type="slidenum">
              <a:rPr lang="en-US" smtClean="0"/>
              <a:t>12</a:t>
            </a:fld>
            <a:endParaRPr lang="en-US"/>
          </a:p>
        </p:txBody>
      </p:sp>
    </p:spTree>
    <p:extLst>
      <p:ext uri="{BB962C8B-B14F-4D97-AF65-F5344CB8AC3E}">
        <p14:creationId xmlns:p14="http://schemas.microsoft.com/office/powerpoint/2010/main" val="3257703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Land contracts are not new.  In fact, they were significant</a:t>
            </a:r>
            <a:r>
              <a:rPr lang="en-US" baseline="0" dirty="0"/>
              <a:t> in the creation of the Fair Housing Act.  Beryl </a:t>
            </a:r>
            <a:r>
              <a:rPr lang="en-US" baseline="0" dirty="0" err="1"/>
              <a:t>Sater</a:t>
            </a:r>
            <a:r>
              <a:rPr lang="en-US" baseline="0" dirty="0"/>
              <a:t> brought attention to the product in her book, Family Properties, that discusses the use of land contracts in the 1950s and 60s (or contract buying as it was called in Chicago) to take advantage of minority borrowers shut out of traditional bank products.  </a:t>
            </a:r>
            <a:endParaRPr lang="en-US" dirty="0"/>
          </a:p>
        </p:txBody>
      </p:sp>
      <p:sp>
        <p:nvSpPr>
          <p:cNvPr id="4" name="Slide Number Placeholder 3"/>
          <p:cNvSpPr>
            <a:spLocks noGrp="1"/>
          </p:cNvSpPr>
          <p:nvPr>
            <p:ph type="sldNum" sz="quarter" idx="10"/>
          </p:nvPr>
        </p:nvSpPr>
        <p:spPr/>
        <p:txBody>
          <a:bodyPr/>
          <a:lstStyle/>
          <a:p>
            <a:fld id="{9F711025-E218-4F41-B8A0-FDF8F2600410}" type="slidenum">
              <a:rPr lang="en-US" smtClean="0"/>
              <a:t>14</a:t>
            </a:fld>
            <a:endParaRPr lang="en-US"/>
          </a:p>
        </p:txBody>
      </p:sp>
    </p:spTree>
    <p:extLst>
      <p:ext uri="{BB962C8B-B14F-4D97-AF65-F5344CB8AC3E}">
        <p14:creationId xmlns:p14="http://schemas.microsoft.com/office/powerpoint/2010/main" val="3829221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0CC5F9C-F9AA-4AEF-A8BB-072F405553E4}" type="datetimeFigureOut">
              <a:rPr lang="en-US" smtClean="0"/>
              <a:t>4/21/2021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ED55DE-1196-4906-A3B3-FDB5C8CAA4DB}"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69305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Date Placeholder 2"/>
          <p:cNvSpPr>
            <a:spLocks noGrp="1"/>
          </p:cNvSpPr>
          <p:nvPr>
            <p:ph type="dt" sz="half" idx="10"/>
          </p:nvPr>
        </p:nvSpPr>
        <p:spPr/>
        <p:txBody>
          <a:bodyPr/>
          <a:lstStyle/>
          <a:p>
            <a:fld id="{00CC5F9C-F9AA-4AEF-A8BB-072F405553E4}" type="datetimeFigureOut">
              <a:rPr lang="en-US" smtClean="0"/>
              <a:t>4/21/2021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ED55DE-1196-4906-A3B3-FDB5C8CAA4DB}" type="slidenum">
              <a:rPr lang="en-US" smtClean="0"/>
              <a:t>‹#›</a:t>
            </a:fld>
            <a:endParaRPr lang="en-US"/>
          </a:p>
        </p:txBody>
      </p:sp>
    </p:spTree>
    <p:extLst>
      <p:ext uri="{BB962C8B-B14F-4D97-AF65-F5344CB8AC3E}">
        <p14:creationId xmlns:p14="http://schemas.microsoft.com/office/powerpoint/2010/main" val="1552574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0CC5F9C-F9AA-4AEF-A8BB-072F405553E4}" type="datetimeFigureOut">
              <a:rPr lang="en-US" smtClean="0"/>
              <a:t>4/21/2021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ED55DE-1196-4906-A3B3-FDB5C8CAA4DB}" type="slidenum">
              <a:rPr lang="en-US" smtClean="0"/>
              <a:t>‹#›</a:t>
            </a:fld>
            <a:endParaRPr lang="en-US"/>
          </a:p>
        </p:txBody>
      </p:sp>
    </p:spTree>
    <p:extLst>
      <p:ext uri="{BB962C8B-B14F-4D97-AF65-F5344CB8AC3E}">
        <p14:creationId xmlns:p14="http://schemas.microsoft.com/office/powerpoint/2010/main" val="33786087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0CC5F9C-F9AA-4AEF-A8BB-072F405553E4}" type="datetimeFigureOut">
              <a:rPr lang="en-US" smtClean="0"/>
              <a:t>4/21/2021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ED55DE-1196-4906-A3B3-FDB5C8CAA4DB}"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8273398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0CC5F9C-F9AA-4AEF-A8BB-072F405553E4}" type="datetimeFigureOut">
              <a:rPr lang="en-US" smtClean="0"/>
              <a:t>4/21/2021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ED55DE-1196-4906-A3B3-FDB5C8CAA4DB}" type="slidenum">
              <a:rPr lang="en-US" smtClean="0"/>
              <a:t>‹#›</a:t>
            </a:fld>
            <a:endParaRPr lang="en-US"/>
          </a:p>
        </p:txBody>
      </p:sp>
    </p:spTree>
    <p:extLst>
      <p:ext uri="{BB962C8B-B14F-4D97-AF65-F5344CB8AC3E}">
        <p14:creationId xmlns:p14="http://schemas.microsoft.com/office/powerpoint/2010/main" val="9249006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0CC5F9C-F9AA-4AEF-A8BB-072F405553E4}" type="datetimeFigureOut">
              <a:rPr lang="en-US" smtClean="0"/>
              <a:t>4/21/2021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ED55DE-1196-4906-A3B3-FDB5C8CAA4DB}"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2080610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0CC5F9C-F9AA-4AEF-A8BB-072F405553E4}" type="datetimeFigureOut">
              <a:rPr lang="en-US" smtClean="0"/>
              <a:t>4/21/2021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ED55DE-1196-4906-A3B3-FDB5C8CAA4DB}" type="slidenum">
              <a:rPr lang="en-US" smtClean="0"/>
              <a:t>‹#›</a:t>
            </a:fld>
            <a:endParaRPr lang="en-US"/>
          </a:p>
        </p:txBody>
      </p:sp>
    </p:spTree>
    <p:extLst>
      <p:ext uri="{BB962C8B-B14F-4D97-AF65-F5344CB8AC3E}">
        <p14:creationId xmlns:p14="http://schemas.microsoft.com/office/powerpoint/2010/main" val="11049787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CC5F9C-F9AA-4AEF-A8BB-072F405553E4}" type="datetimeFigureOut">
              <a:rPr lang="en-US" smtClean="0"/>
              <a:t>4/21/2021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ED55DE-1196-4906-A3B3-FDB5C8CAA4DB}" type="slidenum">
              <a:rPr lang="en-US" smtClean="0"/>
              <a:t>‹#›</a:t>
            </a:fld>
            <a:endParaRPr lang="en-US"/>
          </a:p>
        </p:txBody>
      </p:sp>
    </p:spTree>
    <p:extLst>
      <p:ext uri="{BB962C8B-B14F-4D97-AF65-F5344CB8AC3E}">
        <p14:creationId xmlns:p14="http://schemas.microsoft.com/office/powerpoint/2010/main" val="41663187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CC5F9C-F9AA-4AEF-A8BB-072F405553E4}" type="datetimeFigureOut">
              <a:rPr lang="en-US" smtClean="0"/>
              <a:t>4/21/2021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ED55DE-1196-4906-A3B3-FDB5C8CAA4DB}" type="slidenum">
              <a:rPr lang="en-US" smtClean="0"/>
              <a:t>‹#›</a:t>
            </a:fld>
            <a:endParaRPr lang="en-US"/>
          </a:p>
        </p:txBody>
      </p:sp>
    </p:spTree>
    <p:extLst>
      <p:ext uri="{BB962C8B-B14F-4D97-AF65-F5344CB8AC3E}">
        <p14:creationId xmlns:p14="http://schemas.microsoft.com/office/powerpoint/2010/main" val="3095468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0C3BFE2-83B7-4B0A-B9D3-AB28331082B3}" type="datetimeFigureOut">
              <a:rPr lang="en-US" dirty="0"/>
              <a:t>4/21/2021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7134472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4/21/2021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800755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CC5F9C-F9AA-4AEF-A8BB-072F405553E4}" type="datetimeFigureOut">
              <a:rPr lang="en-US" smtClean="0"/>
              <a:t>4/21/2021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ED55DE-1196-4906-A3B3-FDB5C8CAA4DB}" type="slidenum">
              <a:rPr lang="en-US" smtClean="0"/>
              <a:t>‹#›</a:t>
            </a:fld>
            <a:endParaRPr lang="en-US"/>
          </a:p>
        </p:txBody>
      </p:sp>
    </p:spTree>
    <p:extLst>
      <p:ext uri="{BB962C8B-B14F-4D97-AF65-F5344CB8AC3E}">
        <p14:creationId xmlns:p14="http://schemas.microsoft.com/office/powerpoint/2010/main" val="29616192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4/21/2021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3838274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28FBA082-94DF-4C4B-A041-6624924AB0A8}" type="datetimeFigureOut">
              <a:rPr lang="en-US" dirty="0"/>
              <a:t>4/21/2021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385604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0CC5F9C-F9AA-4AEF-A8BB-072F405553E4}" type="datetimeFigureOut">
              <a:rPr lang="en-US" smtClean="0"/>
              <a:t>4/21/2021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ED55DE-1196-4906-A3B3-FDB5C8CAA4DB}" type="slidenum">
              <a:rPr lang="en-US" smtClean="0"/>
              <a:t>‹#›</a:t>
            </a:fld>
            <a:endParaRPr lang="en-US"/>
          </a:p>
        </p:txBody>
      </p:sp>
    </p:spTree>
    <p:extLst>
      <p:ext uri="{BB962C8B-B14F-4D97-AF65-F5344CB8AC3E}">
        <p14:creationId xmlns:p14="http://schemas.microsoft.com/office/powerpoint/2010/main" val="4090188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0CC5F9C-F9AA-4AEF-A8BB-072F405553E4}" type="datetimeFigureOut">
              <a:rPr lang="en-US" smtClean="0"/>
              <a:t>4/21/2021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ED55DE-1196-4906-A3B3-FDB5C8CAA4DB}" type="slidenum">
              <a:rPr lang="en-US" smtClean="0"/>
              <a:t>‹#›</a:t>
            </a:fld>
            <a:endParaRPr lang="en-US"/>
          </a:p>
        </p:txBody>
      </p:sp>
    </p:spTree>
    <p:extLst>
      <p:ext uri="{BB962C8B-B14F-4D97-AF65-F5344CB8AC3E}">
        <p14:creationId xmlns:p14="http://schemas.microsoft.com/office/powerpoint/2010/main" val="2485429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0CC5F9C-F9AA-4AEF-A8BB-072F405553E4}" type="datetimeFigureOut">
              <a:rPr lang="en-US" smtClean="0"/>
              <a:t>4/21/2021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ED55DE-1196-4906-A3B3-FDB5C8CAA4DB}" type="slidenum">
              <a:rPr lang="en-US" smtClean="0"/>
              <a:t>‹#›</a:t>
            </a:fld>
            <a:endParaRPr lang="en-US"/>
          </a:p>
        </p:txBody>
      </p:sp>
    </p:spTree>
    <p:extLst>
      <p:ext uri="{BB962C8B-B14F-4D97-AF65-F5344CB8AC3E}">
        <p14:creationId xmlns:p14="http://schemas.microsoft.com/office/powerpoint/2010/main" val="1229607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0CC5F9C-F9AA-4AEF-A8BB-072F405553E4}" type="datetimeFigureOut">
              <a:rPr lang="en-US" smtClean="0"/>
              <a:t>4/21/2021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ED55DE-1196-4906-A3B3-FDB5C8CAA4DB}" type="slidenum">
              <a:rPr lang="en-US" smtClean="0"/>
              <a:t>‹#›</a:t>
            </a:fld>
            <a:endParaRPr lang="en-US"/>
          </a:p>
        </p:txBody>
      </p:sp>
    </p:spTree>
    <p:extLst>
      <p:ext uri="{BB962C8B-B14F-4D97-AF65-F5344CB8AC3E}">
        <p14:creationId xmlns:p14="http://schemas.microsoft.com/office/powerpoint/2010/main" val="1957578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CC5F9C-F9AA-4AEF-A8BB-072F405553E4}" type="datetimeFigureOut">
              <a:rPr lang="en-US" smtClean="0"/>
              <a:t>4/21/2021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ED55DE-1196-4906-A3B3-FDB5C8CAA4DB}" type="slidenum">
              <a:rPr lang="en-US" smtClean="0"/>
              <a:t>‹#›</a:t>
            </a:fld>
            <a:endParaRPr lang="en-US"/>
          </a:p>
        </p:txBody>
      </p:sp>
    </p:spTree>
    <p:extLst>
      <p:ext uri="{BB962C8B-B14F-4D97-AF65-F5344CB8AC3E}">
        <p14:creationId xmlns:p14="http://schemas.microsoft.com/office/powerpoint/2010/main" val="1968719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0CC5F9C-F9AA-4AEF-A8BB-072F405553E4}" type="datetimeFigureOut">
              <a:rPr lang="en-US" smtClean="0"/>
              <a:t>4/21/2021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ED55DE-1196-4906-A3B3-FDB5C8CAA4DB}" type="slidenum">
              <a:rPr lang="en-US" smtClean="0"/>
              <a:t>‹#›</a:t>
            </a:fld>
            <a:endParaRPr lang="en-US"/>
          </a:p>
        </p:txBody>
      </p:sp>
    </p:spTree>
    <p:extLst>
      <p:ext uri="{BB962C8B-B14F-4D97-AF65-F5344CB8AC3E}">
        <p14:creationId xmlns:p14="http://schemas.microsoft.com/office/powerpoint/2010/main" val="1471383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0CC5F9C-F9AA-4AEF-A8BB-072F405553E4}" type="datetimeFigureOut">
              <a:rPr lang="en-US" smtClean="0"/>
              <a:t>4/21/2021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ED55DE-1196-4906-A3B3-FDB5C8CAA4DB}" type="slidenum">
              <a:rPr lang="en-US" smtClean="0"/>
              <a:t>‹#›</a:t>
            </a:fld>
            <a:endParaRPr lang="en-US"/>
          </a:p>
        </p:txBody>
      </p:sp>
    </p:spTree>
    <p:extLst>
      <p:ext uri="{BB962C8B-B14F-4D97-AF65-F5344CB8AC3E}">
        <p14:creationId xmlns:p14="http://schemas.microsoft.com/office/powerpoint/2010/main" val="782916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00CC5F9C-F9AA-4AEF-A8BB-072F405553E4}" type="datetimeFigureOut">
              <a:rPr lang="en-US" smtClean="0"/>
              <a:t>4/21/2021</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48ED55DE-1196-4906-A3B3-FDB5C8CAA4DB}" type="slidenum">
              <a:rPr lang="en-US" smtClean="0"/>
              <a:t>‹#›</a:t>
            </a:fld>
            <a:endParaRPr lang="en-US"/>
          </a:p>
        </p:txBody>
      </p:sp>
    </p:spTree>
    <p:extLst>
      <p:ext uri="{BB962C8B-B14F-4D97-AF65-F5344CB8AC3E}">
        <p14:creationId xmlns:p14="http://schemas.microsoft.com/office/powerpoint/2010/main" val="4231395564"/>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 id="2147483716" r:id="rId20"/>
    <p:sldLayoutId id="2147483717" r:id="rId21"/>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creativecommons.org/licenses/by-nc-sa/3.0/" TargetMode="External"/><Relationship Id="rId4" Type="http://schemas.openxmlformats.org/officeDocument/2006/relationships/hyperlink" Target="http://www.ihumanism.org/tag/scientific-method"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7.xml"/><Relationship Id="rId1" Type="http://schemas.openxmlformats.org/officeDocument/2006/relationships/slideLayout" Target="../slideLayouts/slideLayout19.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hyperlink" Target="https://www.jchs.harvard.edu/research-areas/working-papers/american-dream-or-just-illusion-understanding-land-contract-trend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www.freestockphotos.biz/stockphoto/15961"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pPr algn="ctr"/>
            <a:r>
              <a:rPr lang="en-US" b="1" dirty="0"/>
              <a:t>Land contracts:</a:t>
            </a:r>
            <a:br>
              <a:rPr lang="en-US" b="1" dirty="0"/>
            </a:br>
            <a:r>
              <a:rPr lang="en-US" sz="2700" b="1" dirty="0"/>
              <a:t>THE MESS THE FORECLOSURE CRISIS LEFT BEHIND</a:t>
            </a:r>
            <a:br>
              <a:rPr lang="en-US" b="1" dirty="0"/>
            </a:br>
            <a:r>
              <a:rPr lang="en-US" sz="2000" b="1" dirty="0">
                <a:solidFill>
                  <a:schemeClr val="bg1"/>
                </a:solidFill>
              </a:rPr>
              <a:t>Judith Fox, Notre Dame Law School</a:t>
            </a:r>
          </a:p>
        </p:txBody>
      </p:sp>
      <p:pic>
        <p:nvPicPr>
          <p:cNvPr id="10" name="Content Placeholder 9" descr="Reverse Mortgage Archives - Farr Law Firm"/>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44044" y="685800"/>
            <a:ext cx="3614738" cy="3614738"/>
          </a:xfrm>
        </p:spPr>
      </p:pic>
      <p:pic>
        <p:nvPicPr>
          <p:cNvPr id="13" name="Content Placeholder 12" descr="Fantasy Economies | FAIR"/>
          <p:cNvPicPr>
            <a:picLocks noGrp="1" noChangeAspect="1"/>
          </p:cNvPicPr>
          <p:nvPr>
            <p:ph sz="half" idx="4294967295"/>
          </p:nvPr>
        </p:nvPicPr>
        <p:blipFill>
          <a:blip r:embed="rId4" cstate="print">
            <a:extLst>
              <a:ext uri="{28A0092B-C50C-407E-A947-70E740481C1C}">
                <a14:useLocalDpi xmlns:a14="http://schemas.microsoft.com/office/drawing/2010/main" val="0"/>
              </a:ext>
            </a:extLst>
          </a:blip>
          <a:stretch>
            <a:fillRect/>
          </a:stretch>
        </p:blipFill>
        <p:spPr>
          <a:xfrm>
            <a:off x="12147550" y="485775"/>
            <a:ext cx="44450" cy="3614738"/>
          </a:xfrm>
        </p:spPr>
      </p:pic>
    </p:spTree>
    <p:extLst>
      <p:ext uri="{BB962C8B-B14F-4D97-AF65-F5344CB8AC3E}">
        <p14:creationId xmlns:p14="http://schemas.microsoft.com/office/powerpoint/2010/main" val="3368611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1A19049-4FE8-4A2F-AEED-CF53C86D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56F1FA-CB61-4376-AB63-A8E03ABDB2BD}"/>
              </a:ext>
            </a:extLst>
          </p:cNvPr>
          <p:cNvSpPr>
            <a:spLocks noGrp="1"/>
          </p:cNvSpPr>
          <p:nvPr>
            <p:ph type="title"/>
          </p:nvPr>
        </p:nvSpPr>
        <p:spPr>
          <a:xfrm>
            <a:off x="4661860" y="4487332"/>
            <a:ext cx="5627258" cy="1507067"/>
          </a:xfrm>
        </p:spPr>
        <p:txBody>
          <a:bodyPr>
            <a:normAutofit/>
          </a:bodyPr>
          <a:lstStyle/>
          <a:p>
            <a:r>
              <a:rPr lang="en-US">
                <a:solidFill>
                  <a:srgbClr val="FFFFFF"/>
                </a:solidFill>
              </a:rPr>
              <a:t>Land Contracts</a:t>
            </a:r>
          </a:p>
        </p:txBody>
      </p:sp>
      <p:sp useBgFill="1">
        <p:nvSpPr>
          <p:cNvPr id="17" name="Snip Diagonal Corner Rectangle 15">
            <a:extLst>
              <a:ext uri="{FF2B5EF4-FFF2-40B4-BE49-F238E27FC236}">
                <a16:creationId xmlns:a16="http://schemas.microsoft.com/office/drawing/2014/main" id="{0EDFFA12-494E-4803-98D4-7815E65B91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001" y="620722"/>
            <a:ext cx="3670674" cy="5286838"/>
          </a:xfrm>
          <a:prstGeom prst="snip2DiagRect">
            <a:avLst>
              <a:gd name="adj1" fmla="val 15804"/>
              <a:gd name="adj2" fmla="val 0"/>
            </a:avLst>
          </a:prstGeom>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10;&#10;Description automatically generated">
            <a:extLst>
              <a:ext uri="{FF2B5EF4-FFF2-40B4-BE49-F238E27FC236}">
                <a16:creationId xmlns:a16="http://schemas.microsoft.com/office/drawing/2014/main" id="{8F1D3287-6BCE-4895-88D9-5A626B5D21B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226152" y="1105354"/>
            <a:ext cx="2506990" cy="4322052"/>
          </a:xfrm>
          <a:prstGeom prst="rect">
            <a:avLst/>
          </a:prstGeom>
        </p:spPr>
      </p:pic>
      <p:sp>
        <p:nvSpPr>
          <p:cNvPr id="10" name="Content Placeholder 9">
            <a:extLst>
              <a:ext uri="{FF2B5EF4-FFF2-40B4-BE49-F238E27FC236}">
                <a16:creationId xmlns:a16="http://schemas.microsoft.com/office/drawing/2014/main" id="{BD0E90CC-B3D7-40DD-8E9A-0A9FD27C6311}"/>
              </a:ext>
            </a:extLst>
          </p:cNvPr>
          <p:cNvSpPr>
            <a:spLocks noGrp="1"/>
          </p:cNvSpPr>
          <p:nvPr>
            <p:ph idx="1"/>
          </p:nvPr>
        </p:nvSpPr>
        <p:spPr>
          <a:xfrm>
            <a:off x="4661860" y="685800"/>
            <a:ext cx="6253792" cy="3615267"/>
          </a:xfrm>
        </p:spPr>
        <p:txBody>
          <a:bodyPr>
            <a:normAutofit/>
          </a:bodyPr>
          <a:lstStyle/>
          <a:p>
            <a:r>
              <a:rPr lang="en-US">
                <a:solidFill>
                  <a:srgbClr val="0F496F"/>
                </a:solidFill>
              </a:rPr>
              <a:t>Don’t be fooled by the name:  </a:t>
            </a:r>
          </a:p>
          <a:p>
            <a:r>
              <a:rPr lang="en-US">
                <a:solidFill>
                  <a:srgbClr val="0F496F"/>
                </a:solidFill>
              </a:rPr>
              <a:t>look to the terms of the  contract</a:t>
            </a:r>
          </a:p>
          <a:p>
            <a:endParaRPr lang="en-US">
              <a:solidFill>
                <a:srgbClr val="0F496F"/>
              </a:solidFill>
            </a:endParaRPr>
          </a:p>
        </p:txBody>
      </p:sp>
      <p:grpSp>
        <p:nvGrpSpPr>
          <p:cNvPr id="19" name="Group 18">
            <a:extLst>
              <a:ext uri="{FF2B5EF4-FFF2-40B4-BE49-F238E27FC236}">
                <a16:creationId xmlns:a16="http://schemas.microsoft.com/office/drawing/2014/main" id="{4989EFA4-96C5-4503-8017-D2CE662EB8F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20" name="Straight Connector 19">
              <a:extLst>
                <a:ext uri="{FF2B5EF4-FFF2-40B4-BE49-F238E27FC236}">
                  <a16:creationId xmlns:a16="http://schemas.microsoft.com/office/drawing/2014/main" id="{25584CC7-A97D-40E0-A760-FDBBBB7A621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52DB1AE3-1E93-4048-BB83-757A3C79408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44E88C92-A5AB-4421-B94D-85AA003BAA3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857D1F43-6875-443D-A459-65454B3D81E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9289146B-3F32-4783-8CDB-4DAB8A80052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6" name="TextBox 5">
            <a:extLst>
              <a:ext uri="{FF2B5EF4-FFF2-40B4-BE49-F238E27FC236}">
                <a16:creationId xmlns:a16="http://schemas.microsoft.com/office/drawing/2014/main" id="{50A86525-30FF-4743-AF2D-8C480F87072C}"/>
              </a:ext>
            </a:extLst>
          </p:cNvPr>
          <p:cNvSpPr txBox="1"/>
          <p:nvPr/>
        </p:nvSpPr>
        <p:spPr>
          <a:xfrm>
            <a:off x="9341540" y="6657945"/>
            <a:ext cx="2850460"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www.ihumanism.org/tag/scientific-method">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c-sa/3.0/">
                  <a:extLst>
                    <a:ext uri="{A12FA001-AC4F-418D-AE19-62706E023703}">
                      <ahyp:hlinkClr xmlns:ahyp="http://schemas.microsoft.com/office/drawing/2018/hyperlinkcolor" val="tx"/>
                    </a:ext>
                  </a:extLst>
                </a:hlinkClick>
              </a:rPr>
              <a:t>CC BY-SA-NC</a:t>
            </a:r>
            <a:endParaRPr lang="en-US" sz="700">
              <a:solidFill>
                <a:srgbClr val="FFFFFF"/>
              </a:solidFill>
            </a:endParaRPr>
          </a:p>
        </p:txBody>
      </p:sp>
    </p:spTree>
    <p:extLst>
      <p:ext uri="{BB962C8B-B14F-4D97-AF65-F5344CB8AC3E}">
        <p14:creationId xmlns:p14="http://schemas.microsoft.com/office/powerpoint/2010/main" val="2218013914"/>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062D4-8A99-425D-AD3D-436F7E74B596}"/>
              </a:ext>
            </a:extLst>
          </p:cNvPr>
          <p:cNvSpPr>
            <a:spLocks noGrp="1"/>
          </p:cNvSpPr>
          <p:nvPr>
            <p:ph type="title"/>
          </p:nvPr>
        </p:nvSpPr>
        <p:spPr/>
        <p:txBody>
          <a:bodyPr/>
          <a:lstStyle/>
          <a:p>
            <a:r>
              <a:rPr lang="en-US" dirty="0"/>
              <a:t>What’s a Land Contract?</a:t>
            </a:r>
          </a:p>
        </p:txBody>
      </p:sp>
      <p:pic>
        <p:nvPicPr>
          <p:cNvPr id="4" name="Content Placeholder 3">
            <a:extLst>
              <a:ext uri="{FF2B5EF4-FFF2-40B4-BE49-F238E27FC236}">
                <a16:creationId xmlns:a16="http://schemas.microsoft.com/office/drawing/2014/main" id="{5BB9926F-48AD-4230-B345-29BF7FBC45D9}"/>
              </a:ext>
            </a:extLst>
          </p:cNvPr>
          <p:cNvPicPr>
            <a:picLocks noGrp="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231198" y="702094"/>
            <a:ext cx="6724650" cy="2095499"/>
          </a:xfrm>
          <a:prstGeom prst="rect">
            <a:avLst/>
          </a:prstGeom>
          <a:noFill/>
          <a:ln>
            <a:noFill/>
          </a:ln>
        </p:spPr>
      </p:pic>
      <p:pic>
        <p:nvPicPr>
          <p:cNvPr id="6" name="Picture 5">
            <a:extLst>
              <a:ext uri="{FF2B5EF4-FFF2-40B4-BE49-F238E27FC236}">
                <a16:creationId xmlns:a16="http://schemas.microsoft.com/office/drawing/2014/main" id="{B6EEE827-68E0-4CE1-B01B-955031DB1CA7}"/>
              </a:ext>
            </a:extLst>
          </p:cNvPr>
          <p:cNvPicPr>
            <a:picLocks noChangeAspect="1"/>
          </p:cNvPicPr>
          <p:nvPr/>
        </p:nvPicPr>
        <p:blipFill>
          <a:blip r:embed="rId4"/>
          <a:stretch>
            <a:fillRect/>
          </a:stretch>
        </p:blipFill>
        <p:spPr>
          <a:xfrm>
            <a:off x="382213" y="2460976"/>
            <a:ext cx="8610600" cy="1723631"/>
          </a:xfrm>
          <a:prstGeom prst="rect">
            <a:avLst/>
          </a:prstGeom>
        </p:spPr>
      </p:pic>
      <p:pic>
        <p:nvPicPr>
          <p:cNvPr id="8" name="Picture 7">
            <a:extLst>
              <a:ext uri="{FF2B5EF4-FFF2-40B4-BE49-F238E27FC236}">
                <a16:creationId xmlns:a16="http://schemas.microsoft.com/office/drawing/2014/main" id="{94000B09-B2F4-4FCF-B249-CC91D58AE876}"/>
              </a:ext>
            </a:extLst>
          </p:cNvPr>
          <p:cNvPicPr>
            <a:picLocks noChangeAspect="1"/>
          </p:cNvPicPr>
          <p:nvPr/>
        </p:nvPicPr>
        <p:blipFill>
          <a:blip r:embed="rId5"/>
          <a:stretch>
            <a:fillRect/>
          </a:stretch>
        </p:blipFill>
        <p:spPr>
          <a:xfrm>
            <a:off x="5522813" y="1227293"/>
            <a:ext cx="4822013" cy="1087385"/>
          </a:xfrm>
          <a:prstGeom prst="rect">
            <a:avLst/>
          </a:prstGeom>
        </p:spPr>
      </p:pic>
      <p:pic>
        <p:nvPicPr>
          <p:cNvPr id="10" name="Picture 9">
            <a:extLst>
              <a:ext uri="{FF2B5EF4-FFF2-40B4-BE49-F238E27FC236}">
                <a16:creationId xmlns:a16="http://schemas.microsoft.com/office/drawing/2014/main" id="{5B566F0F-3A0F-41B1-83D2-33B86FD218C5}"/>
              </a:ext>
            </a:extLst>
          </p:cNvPr>
          <p:cNvPicPr>
            <a:picLocks noChangeAspect="1"/>
          </p:cNvPicPr>
          <p:nvPr/>
        </p:nvPicPr>
        <p:blipFill>
          <a:blip r:embed="rId6"/>
          <a:stretch>
            <a:fillRect/>
          </a:stretch>
        </p:blipFill>
        <p:spPr>
          <a:xfrm>
            <a:off x="5738944" y="2641516"/>
            <a:ext cx="5023652" cy="1362549"/>
          </a:xfrm>
          <a:prstGeom prst="rect">
            <a:avLst/>
          </a:prstGeom>
        </p:spPr>
      </p:pic>
    </p:spTree>
    <p:extLst>
      <p:ext uri="{BB962C8B-B14F-4D97-AF65-F5344CB8AC3E}">
        <p14:creationId xmlns:p14="http://schemas.microsoft.com/office/powerpoint/2010/main" val="15670701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BADDD09E-8094-4188-9090-C1C7840FE7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20B584-1866-44D6-A8CA-3B7F63F3905A}"/>
              </a:ext>
            </a:extLst>
          </p:cNvPr>
          <p:cNvSpPr>
            <a:spLocks noGrp="1"/>
          </p:cNvSpPr>
          <p:nvPr>
            <p:ph type="title"/>
          </p:nvPr>
        </p:nvSpPr>
        <p:spPr>
          <a:xfrm>
            <a:off x="6084114" y="4487332"/>
            <a:ext cx="4205003" cy="1507067"/>
          </a:xfrm>
        </p:spPr>
        <p:txBody>
          <a:bodyPr>
            <a:normAutofit/>
          </a:bodyPr>
          <a:lstStyle/>
          <a:p>
            <a:r>
              <a:rPr lang="en-US" sz="3200" b="1"/>
              <a:t>Some of the big players</a:t>
            </a:r>
          </a:p>
        </p:txBody>
      </p:sp>
      <p:sp>
        <p:nvSpPr>
          <p:cNvPr id="73" name="Snip Diagonal Corner Rectangle 24">
            <a:extLst>
              <a:ext uri="{FF2B5EF4-FFF2-40B4-BE49-F238E27FC236}">
                <a16:creationId xmlns:a16="http://schemas.microsoft.com/office/drawing/2014/main" id="{C58F6CE0-025D-40A5-AEF1-00954E3F98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000" y="620722"/>
            <a:ext cx="5136155" cy="5286838"/>
          </a:xfrm>
          <a:prstGeom prst="snip2DiagRect">
            <a:avLst>
              <a:gd name="adj1" fmla="val 9954"/>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https://static01.nyt.com/images/2016/02/21/business/21db-deeds-top-web2/21db-deeds-top-web2-master768.jpg">
            <a:extLst>
              <a:ext uri="{FF2B5EF4-FFF2-40B4-BE49-F238E27FC236}">
                <a16:creationId xmlns:a16="http://schemas.microsoft.com/office/drawing/2014/main" id="{711CC239-7DE4-4091-AC32-129152FC9B0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923" r="-2" b="-2"/>
          <a:stretch/>
        </p:blipFill>
        <p:spPr bwMode="auto">
          <a:xfrm>
            <a:off x="797205" y="786117"/>
            <a:ext cx="4809744" cy="4956048"/>
          </a:xfrm>
          <a:custGeom>
            <a:avLst/>
            <a:gdLst/>
            <a:ahLst/>
            <a:cxnLst/>
            <a:rect l="l" t="t" r="r" b="b"/>
            <a:pathLst>
              <a:path w="4809744" h="4956048">
                <a:moveTo>
                  <a:pt x="478762" y="0"/>
                </a:moveTo>
                <a:lnTo>
                  <a:pt x="4809744" y="0"/>
                </a:lnTo>
                <a:lnTo>
                  <a:pt x="4809744" y="4477286"/>
                </a:lnTo>
                <a:lnTo>
                  <a:pt x="4330982" y="4956048"/>
                </a:lnTo>
                <a:lnTo>
                  <a:pt x="0" y="4956048"/>
                </a:lnTo>
                <a:lnTo>
                  <a:pt x="0" y="478762"/>
                </a:lnTo>
                <a:close/>
              </a:path>
            </a:pathLst>
          </a:cu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20130B54-DA1A-4758-A176-44E86BF38CC5}"/>
              </a:ext>
            </a:extLst>
          </p:cNvPr>
          <p:cNvSpPr>
            <a:spLocks noGrp="1"/>
          </p:cNvSpPr>
          <p:nvPr>
            <p:ph sz="quarter" idx="13"/>
          </p:nvPr>
        </p:nvSpPr>
        <p:spPr>
          <a:xfrm>
            <a:off x="6095998" y="685800"/>
            <a:ext cx="4819653" cy="3615267"/>
          </a:xfrm>
        </p:spPr>
        <p:txBody>
          <a:bodyPr>
            <a:normAutofit/>
          </a:bodyPr>
          <a:lstStyle/>
          <a:p>
            <a:r>
              <a:rPr lang="en-US" sz="1800" b="1"/>
              <a:t>Harbour Portfolio</a:t>
            </a:r>
          </a:p>
          <a:p>
            <a:r>
              <a:rPr lang="en-US" sz="1800" b="1"/>
              <a:t>Venture Capital</a:t>
            </a:r>
          </a:p>
          <a:p>
            <a:r>
              <a:rPr lang="en-US" sz="1800" b="1"/>
              <a:t>Kaja</a:t>
            </a:r>
          </a:p>
          <a:p>
            <a:r>
              <a:rPr lang="en-US" sz="1800" b="1"/>
              <a:t>Equity Point</a:t>
            </a:r>
          </a:p>
          <a:p>
            <a:r>
              <a:rPr lang="en-US" sz="1800" b="1"/>
              <a:t>Rainbow Realty</a:t>
            </a:r>
          </a:p>
          <a:p>
            <a:endParaRPr lang="en-US" sz="1800" b="1"/>
          </a:p>
        </p:txBody>
      </p:sp>
      <p:grpSp>
        <p:nvGrpSpPr>
          <p:cNvPr id="75" name="Group 74">
            <a:extLst>
              <a:ext uri="{FF2B5EF4-FFF2-40B4-BE49-F238E27FC236}">
                <a16:creationId xmlns:a16="http://schemas.microsoft.com/office/drawing/2014/main" id="{D8025A22-9C86-4108-A289-BD5650A8EA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76" name="Straight Connector 75">
              <a:extLst>
                <a:ext uri="{FF2B5EF4-FFF2-40B4-BE49-F238E27FC236}">
                  <a16:creationId xmlns:a16="http://schemas.microsoft.com/office/drawing/2014/main" id="{59A3623F-EF59-4F0B-9030-79CB7F9950E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9EBD0F53-A43D-414A-8653-E9F1D361034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908661C0-6128-4F64-8EDF-2D73D5F4764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C8AFEF08-AFBA-4125-B170-D3EB3E11DB6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id="{AA0E13BF-B4CA-4B20-A5DD-50ABBAEC7BB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6881532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8FD48FB1-66D8-4676-B0AA-C139A1DB78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F033F5AE-6728-4F19-8DED-658E674B31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82C7D74A-18BA-4709-A808-44E8815C443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B5164A3F-1561-4039-8185-AB0EEB713EA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2A35DB53-42BE-460E-9CA1-1294C98463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22" name="Rectangle 21">
            <a:extLst>
              <a:ext uri="{FF2B5EF4-FFF2-40B4-BE49-F238E27FC236}">
                <a16:creationId xmlns:a16="http://schemas.microsoft.com/office/drawing/2014/main" id="{D067A139-86EB-480F-AE6B-AF8092F215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7BE09D00-5B6F-4947-BEA6-E8E65BFF85E9}"/>
              </a:ext>
            </a:extLst>
          </p:cNvPr>
          <p:cNvSpPr>
            <a:spLocks noGrp="1"/>
          </p:cNvSpPr>
          <p:nvPr>
            <p:ph type="title"/>
          </p:nvPr>
        </p:nvSpPr>
        <p:spPr>
          <a:xfrm>
            <a:off x="6095999" y="628617"/>
            <a:ext cx="5408613" cy="3028983"/>
          </a:xfrm>
        </p:spPr>
        <p:txBody>
          <a:bodyPr vert="horz" lIns="91440" tIns="45720" rIns="91440" bIns="45720" rtlCol="0" anchor="b">
            <a:normAutofit/>
          </a:bodyPr>
          <a:lstStyle/>
          <a:p>
            <a:r>
              <a:rPr lang="en-US" sz="4800"/>
              <a:t>LAND CONTRACTS AND </a:t>
            </a:r>
            <a:br>
              <a:rPr lang="en-US" sz="4800"/>
            </a:br>
            <a:r>
              <a:rPr lang="en-US" sz="4800"/>
              <a:t>FAIR HOUSING ISSUE</a:t>
            </a:r>
          </a:p>
        </p:txBody>
      </p:sp>
      <p:sp>
        <p:nvSpPr>
          <p:cNvPr id="24" name="Snip Diagonal Corner Rectangle 6">
            <a:extLst>
              <a:ext uri="{FF2B5EF4-FFF2-40B4-BE49-F238E27FC236}">
                <a16:creationId xmlns:a16="http://schemas.microsoft.com/office/drawing/2014/main" id="{4E252378-AA68-427C-BF69-E4434E447D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000" y="620722"/>
            <a:ext cx="5136155" cy="5286838"/>
          </a:xfrm>
          <a:prstGeom prst="snip2DiagRect">
            <a:avLst>
              <a:gd name="adj1" fmla="val 9954"/>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3">
            <a:extLst>
              <a:ext uri="{FF2B5EF4-FFF2-40B4-BE49-F238E27FC236}">
                <a16:creationId xmlns:a16="http://schemas.microsoft.com/office/drawing/2014/main" id="{F44E2983-2F78-4ADE-B284-004CAF9281D5}"/>
              </a:ext>
            </a:extLst>
          </p:cNvPr>
          <p:cNvPicPr>
            <a:picLocks/>
          </p:cNvPicPr>
          <p:nvPr/>
        </p:nvPicPr>
        <p:blipFill rotWithShape="1">
          <a:blip r:embed="rId2">
            <a:extLst>
              <a:ext uri="{28A0092B-C50C-407E-A947-70E740481C1C}">
                <a14:useLocalDpi xmlns:a14="http://schemas.microsoft.com/office/drawing/2010/main" val="0"/>
              </a:ext>
            </a:extLst>
          </a:blip>
          <a:srcRect t="5726" r="-3" b="13630"/>
          <a:stretch/>
        </p:blipFill>
        <p:spPr>
          <a:xfrm>
            <a:off x="797205" y="786117"/>
            <a:ext cx="4809744" cy="4956048"/>
          </a:xfrm>
          <a:custGeom>
            <a:avLst/>
            <a:gdLst/>
            <a:ahLst/>
            <a:cxnLst/>
            <a:rect l="l" t="t" r="r" b="b"/>
            <a:pathLst>
              <a:path w="4809744" h="4956048">
                <a:moveTo>
                  <a:pt x="478762" y="0"/>
                </a:moveTo>
                <a:lnTo>
                  <a:pt x="4809744" y="0"/>
                </a:lnTo>
                <a:lnTo>
                  <a:pt x="4809744" y="4477286"/>
                </a:lnTo>
                <a:lnTo>
                  <a:pt x="4330982" y="4956048"/>
                </a:lnTo>
                <a:lnTo>
                  <a:pt x="0" y="4956048"/>
                </a:lnTo>
                <a:lnTo>
                  <a:pt x="0" y="478762"/>
                </a:lnTo>
                <a:close/>
              </a:path>
            </a:pathLst>
          </a:custGeom>
        </p:spPr>
      </p:pic>
      <p:grpSp>
        <p:nvGrpSpPr>
          <p:cNvPr id="26" name="Group 25">
            <a:extLst>
              <a:ext uri="{FF2B5EF4-FFF2-40B4-BE49-F238E27FC236}">
                <a16:creationId xmlns:a16="http://schemas.microsoft.com/office/drawing/2014/main" id="{65E8C853-59EA-4FCB-BB4E-1B0AEEA408E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27" name="Straight Connector 26">
              <a:extLst>
                <a:ext uri="{FF2B5EF4-FFF2-40B4-BE49-F238E27FC236}">
                  <a16:creationId xmlns:a16="http://schemas.microsoft.com/office/drawing/2014/main" id="{C58D8A51-1FB2-4FA0-A860-D57179B52AF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75C2F33D-5361-48D8-899D-50A713699D5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30608EC6-04A0-4D53-B4C8-57F06AF1417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C9C42FEC-C8F1-465B-900B-C7F552326DE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84CDCA4C-0922-4330-AF15-394E8C6DDE1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208521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799"/>
            <a:ext cx="3657600" cy="3060577"/>
          </a:xfrm>
        </p:spPr>
        <p:txBody>
          <a:bodyPr>
            <a:noAutofit/>
          </a:bodyPr>
          <a:lstStyle/>
          <a:p>
            <a:r>
              <a:rPr lang="en-US" sz="2800" b="1" dirty="0"/>
              <a:t>What’s old is new again: </a:t>
            </a:r>
            <a:br>
              <a:rPr lang="en-US" sz="2800" b="1" dirty="0"/>
            </a:br>
            <a:r>
              <a:rPr lang="en-US" sz="2800" b="1" dirty="0"/>
              <a:t>the resurgence of contract buying</a:t>
            </a:r>
          </a:p>
        </p:txBody>
      </p:sp>
      <p:pic>
        <p:nvPicPr>
          <p:cNvPr id="4" name="Content Placeholder 6" descr="C:\Users\jfox\Pictures\5190mOD8p3L._SX329_BO1,204,203,200_.jpg">
            <a:extLst>
              <a:ext uri="{FF2B5EF4-FFF2-40B4-BE49-F238E27FC236}">
                <a16:creationId xmlns:a16="http://schemas.microsoft.com/office/drawing/2014/main" id="{D5E46FD2-65B4-480C-BC1C-EA2AF26FD744}"/>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1786751" y="631767"/>
            <a:ext cx="3110653" cy="4689475"/>
          </a:xfrm>
          <a:prstGeom prst="rect">
            <a:avLst/>
          </a:prstGeom>
          <a:noFill/>
          <a:ln>
            <a:noFill/>
          </a:ln>
        </p:spPr>
      </p:pic>
    </p:spTree>
    <p:extLst>
      <p:ext uri="{BB962C8B-B14F-4D97-AF65-F5344CB8AC3E}">
        <p14:creationId xmlns:p14="http://schemas.microsoft.com/office/powerpoint/2010/main" val="28754731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15A83E9-0F79-436E-8F30-373EC6649EE5}"/>
              </a:ext>
            </a:extLst>
          </p:cNvPr>
          <p:cNvSpPr>
            <a:spLocks noGrp="1"/>
          </p:cNvSpPr>
          <p:nvPr>
            <p:ph type="title"/>
          </p:nvPr>
        </p:nvSpPr>
        <p:spPr/>
        <p:txBody>
          <a:bodyPr>
            <a:normAutofit fontScale="90000"/>
          </a:bodyPr>
          <a:lstStyle/>
          <a:p>
            <a:r>
              <a:rPr lang="en-US" dirty="0"/>
              <a:t>Historic Patterns for Land installment contracts</a:t>
            </a:r>
          </a:p>
        </p:txBody>
      </p:sp>
      <p:graphicFrame>
        <p:nvGraphicFramePr>
          <p:cNvPr id="10" name="Content Placeholder 7">
            <a:extLst>
              <a:ext uri="{FF2B5EF4-FFF2-40B4-BE49-F238E27FC236}">
                <a16:creationId xmlns:a16="http://schemas.microsoft.com/office/drawing/2014/main" id="{D9E9B905-5943-469C-BF92-77B33F479E80}"/>
              </a:ext>
            </a:extLst>
          </p:cNvPr>
          <p:cNvGraphicFramePr>
            <a:graphicFrameLocks noGrp="1"/>
          </p:cNvGraphicFramePr>
          <p:nvPr>
            <p:ph sz="quarter" idx="13"/>
          </p:nvPr>
        </p:nvGraphicFramePr>
        <p:xfrm>
          <a:off x="5046663" y="685800"/>
          <a:ext cx="6034087" cy="468947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Placeholder 5">
            <a:extLst>
              <a:ext uri="{FF2B5EF4-FFF2-40B4-BE49-F238E27FC236}">
                <a16:creationId xmlns:a16="http://schemas.microsoft.com/office/drawing/2014/main" id="{7CCBB4C9-C5ED-47D2-8E5D-7886FD320CE5}"/>
              </a:ext>
            </a:extLst>
          </p:cNvPr>
          <p:cNvSpPr>
            <a:spLocks noGrp="1"/>
          </p:cNvSpPr>
          <p:nvPr>
            <p:ph type="body" sz="half" idx="2"/>
          </p:nvPr>
        </p:nvSpPr>
        <p:spPr/>
        <p:txBody>
          <a:bodyPr/>
          <a:lstStyle/>
          <a:p>
            <a:endParaRPr lang="en-US" dirty="0"/>
          </a:p>
          <a:p>
            <a:endParaRPr lang="en-US" dirty="0"/>
          </a:p>
          <a:p>
            <a:r>
              <a:rPr lang="en-US" sz="2800" b="1" dirty="0"/>
              <a:t>26% black or Hispanic</a:t>
            </a:r>
          </a:p>
          <a:p>
            <a:r>
              <a:rPr lang="en-US" sz="2800" b="1" dirty="0"/>
              <a:t>10% elderly</a:t>
            </a:r>
          </a:p>
        </p:txBody>
      </p:sp>
    </p:spTree>
    <p:extLst>
      <p:ext uri="{BB962C8B-B14F-4D97-AF65-F5344CB8AC3E}">
        <p14:creationId xmlns:p14="http://schemas.microsoft.com/office/powerpoint/2010/main" val="18855906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76506" y="3976689"/>
            <a:ext cx="7486153" cy="3170454"/>
          </a:xfrm>
        </p:spPr>
        <p:txBody>
          <a:bodyPr/>
          <a:lstStyle/>
          <a:p>
            <a:r>
              <a:rPr lang="en-US" u="sng" dirty="0">
                <a:hlinkClick r:id="rId3"/>
              </a:rPr>
              <a:t>https://</a:t>
            </a:r>
            <a:endParaRPr lang="en-US" dirty="0"/>
          </a:p>
        </p:txBody>
      </p:sp>
      <p:pic>
        <p:nvPicPr>
          <p:cNvPr id="1026" name="Picture 2" descr="https://www.jchs.harvard.edu/sites/default/files/blog/wp-content/uploads/2019/08/harvard_jchs_contract_deed_sales_carpenter_2019_fig_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869" y="0"/>
            <a:ext cx="10694504" cy="6015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68295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E9F16-98A8-4182-A241-107990FB7D6E}"/>
              </a:ext>
            </a:extLst>
          </p:cNvPr>
          <p:cNvSpPr>
            <a:spLocks noGrp="1"/>
          </p:cNvSpPr>
          <p:nvPr>
            <p:ph type="title"/>
          </p:nvPr>
        </p:nvSpPr>
        <p:spPr/>
        <p:txBody>
          <a:bodyPr>
            <a:normAutofit/>
          </a:bodyPr>
          <a:lstStyle/>
          <a:p>
            <a:r>
              <a:rPr lang="en-US" b="1" dirty="0"/>
              <a:t>The Cycle of discrimination</a:t>
            </a:r>
          </a:p>
        </p:txBody>
      </p:sp>
      <p:graphicFrame>
        <p:nvGraphicFramePr>
          <p:cNvPr id="14" name="Diagram 13">
            <a:extLst>
              <a:ext uri="{FF2B5EF4-FFF2-40B4-BE49-F238E27FC236}">
                <a16:creationId xmlns:a16="http://schemas.microsoft.com/office/drawing/2014/main" id="{4A1385F0-449A-43C0-866F-2AF0211891E2}"/>
              </a:ext>
            </a:extLst>
          </p:cNvPr>
          <p:cNvGraphicFramePr/>
          <p:nvPr>
            <p:extLst>
              <p:ext uri="{D42A27DB-BD31-4B8C-83A1-F6EECF244321}">
                <p14:modId xmlns:p14="http://schemas.microsoft.com/office/powerpoint/2010/main" val="436847257"/>
              </p:ext>
            </p:extLst>
          </p:nvPr>
        </p:nvGraphicFramePr>
        <p:xfrm>
          <a:off x="693643" y="313765"/>
          <a:ext cx="7975228" cy="40610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90045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359229"/>
            <a:ext cx="10394707" cy="1484711"/>
          </a:xfrm>
        </p:spPr>
        <p:txBody>
          <a:bodyPr>
            <a:normAutofit/>
          </a:bodyPr>
          <a:lstStyle/>
          <a:p>
            <a:r>
              <a:rPr lang="en-US" b="1" dirty="0"/>
              <a:t>Recent Federal Cases</a:t>
            </a:r>
            <a:br>
              <a:rPr lang="en-US" b="1" dirty="0"/>
            </a:br>
            <a:r>
              <a:rPr lang="en-US" b="1" dirty="0"/>
              <a:t>southern district of </a:t>
            </a:r>
            <a:r>
              <a:rPr lang="en-US" b="1" dirty="0" err="1"/>
              <a:t>indiana</a:t>
            </a:r>
            <a:endParaRPr lang="en-US" b="1" dirty="0"/>
          </a:p>
        </p:txBody>
      </p:sp>
      <p:sp>
        <p:nvSpPr>
          <p:cNvPr id="5" name="Text Placeholder 4"/>
          <p:cNvSpPr>
            <a:spLocks noGrp="1"/>
          </p:cNvSpPr>
          <p:nvPr>
            <p:ph type="body" idx="1"/>
          </p:nvPr>
        </p:nvSpPr>
        <p:spPr>
          <a:xfrm>
            <a:off x="1026996" y="2682330"/>
            <a:ext cx="4856158" cy="679994"/>
          </a:xfrm>
        </p:spPr>
        <p:txBody>
          <a:bodyPr/>
          <a:lstStyle/>
          <a:p>
            <a:r>
              <a:rPr lang="en-US" b="1" dirty="0"/>
              <a:t>FHCI v. Rainbow Realty Group</a:t>
            </a:r>
          </a:p>
          <a:p>
            <a:r>
              <a:rPr lang="en-US" b="1" dirty="0"/>
              <a:t>1:17-cv-01782</a:t>
            </a:r>
          </a:p>
        </p:txBody>
      </p:sp>
      <p:sp>
        <p:nvSpPr>
          <p:cNvPr id="7" name="Content Placeholder 6"/>
          <p:cNvSpPr>
            <a:spLocks noGrp="1"/>
          </p:cNvSpPr>
          <p:nvPr>
            <p:ph sz="quarter" idx="13"/>
          </p:nvPr>
        </p:nvSpPr>
        <p:spPr>
          <a:xfrm>
            <a:off x="685802" y="3623733"/>
            <a:ext cx="5088712" cy="2512852"/>
          </a:xfrm>
        </p:spPr>
        <p:txBody>
          <a:bodyPr>
            <a:normAutofit lnSpcReduction="10000"/>
          </a:bodyPr>
          <a:lstStyle/>
          <a:p>
            <a:r>
              <a:rPr lang="en-US" sz="2400" b="1" dirty="0"/>
              <a:t>Violation of several state and federal law, including Fair Housing </a:t>
            </a:r>
          </a:p>
          <a:p>
            <a:r>
              <a:rPr lang="en-US" sz="2400" b="1" dirty="0"/>
              <a:t>Rent to own (lease for 2 years that converts to land contract)</a:t>
            </a:r>
          </a:p>
          <a:p>
            <a:r>
              <a:rPr lang="en-US" sz="2400" b="1" dirty="0"/>
              <a:t>Pending</a:t>
            </a:r>
          </a:p>
          <a:p>
            <a:endParaRPr lang="en-US" dirty="0"/>
          </a:p>
          <a:p>
            <a:endParaRPr lang="en-US" dirty="0"/>
          </a:p>
        </p:txBody>
      </p:sp>
      <p:sp>
        <p:nvSpPr>
          <p:cNvPr id="6" name="Text Placeholder 5"/>
          <p:cNvSpPr>
            <a:spLocks noGrp="1"/>
          </p:cNvSpPr>
          <p:nvPr>
            <p:ph type="body" sz="quarter" idx="3"/>
          </p:nvPr>
        </p:nvSpPr>
        <p:spPr>
          <a:xfrm>
            <a:off x="6218191" y="1741714"/>
            <a:ext cx="4864491" cy="2057400"/>
          </a:xfrm>
        </p:spPr>
        <p:txBody>
          <a:bodyPr/>
          <a:lstStyle/>
          <a:p>
            <a:r>
              <a:rPr lang="en-US" b="1" dirty="0"/>
              <a:t>FHCI v. Marshall </a:t>
            </a:r>
            <a:r>
              <a:rPr lang="en-US" b="1" dirty="0" err="1"/>
              <a:t>Welton</a:t>
            </a:r>
            <a:r>
              <a:rPr lang="en-US" b="1" dirty="0"/>
              <a:t> et. al.</a:t>
            </a:r>
          </a:p>
          <a:p>
            <a:r>
              <a:rPr lang="en-US" b="1" dirty="0"/>
              <a:t>1:18-cv-01098</a:t>
            </a:r>
          </a:p>
          <a:p>
            <a:endParaRPr lang="en-US" dirty="0"/>
          </a:p>
        </p:txBody>
      </p:sp>
      <p:sp>
        <p:nvSpPr>
          <p:cNvPr id="8" name="Content Placeholder 7"/>
          <p:cNvSpPr>
            <a:spLocks noGrp="1"/>
          </p:cNvSpPr>
          <p:nvPr>
            <p:ph sz="quarter" idx="14"/>
          </p:nvPr>
        </p:nvSpPr>
        <p:spPr>
          <a:xfrm>
            <a:off x="5991795" y="3362324"/>
            <a:ext cx="5088713" cy="2512852"/>
          </a:xfrm>
        </p:spPr>
        <p:txBody>
          <a:bodyPr>
            <a:noAutofit/>
          </a:bodyPr>
          <a:lstStyle/>
          <a:p>
            <a:r>
              <a:rPr lang="en-US" b="1" dirty="0"/>
              <a:t>Direct marketing to Hispanics</a:t>
            </a:r>
          </a:p>
          <a:p>
            <a:r>
              <a:rPr lang="en-US" b="1" dirty="0"/>
              <a:t>Rent with rent to own/land contracts/rent with option</a:t>
            </a:r>
          </a:p>
          <a:p>
            <a:r>
              <a:rPr lang="en-US" b="1" dirty="0"/>
              <a:t>Intentional discrimination</a:t>
            </a:r>
          </a:p>
          <a:p>
            <a:r>
              <a:rPr lang="en-US" b="1" dirty="0"/>
              <a:t>Case settled with a consent decree Nov 8: agreement to comply with federal law going forward and paying $395,000 in damages</a:t>
            </a:r>
          </a:p>
        </p:txBody>
      </p:sp>
    </p:spTree>
    <p:extLst>
      <p:ext uri="{BB962C8B-B14F-4D97-AF65-F5344CB8AC3E}">
        <p14:creationId xmlns:p14="http://schemas.microsoft.com/office/powerpoint/2010/main" val="8278152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EB90296-CFE0-401D-9CA3-32966EC4F0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8C9B4EE-7611-4ED9-B356-7BDD377C39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4A4F266A-F2F7-47CD-8BBC-E3777E982F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20D69C80-8919-4A32-B897-F2A21F9405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F427B072-CC5B-481B-9719-8CD4C54444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19" name="Rectangle 18">
            <a:extLst>
              <a:ext uri="{FF2B5EF4-FFF2-40B4-BE49-F238E27FC236}">
                <a16:creationId xmlns:a16="http://schemas.microsoft.com/office/drawing/2014/main" id="{EB88142C-D3C4-43DC-A844-A7D9ECB0F5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221042B4-A57D-4EF3-A8DE-AFF9180DFB15}"/>
              </a:ext>
            </a:extLst>
          </p:cNvPr>
          <p:cNvSpPr>
            <a:spLocks noGrp="1"/>
          </p:cNvSpPr>
          <p:nvPr>
            <p:ph type="title"/>
          </p:nvPr>
        </p:nvSpPr>
        <p:spPr>
          <a:xfrm>
            <a:off x="684213" y="685799"/>
            <a:ext cx="4781147" cy="4892676"/>
          </a:xfrm>
        </p:spPr>
        <p:txBody>
          <a:bodyPr vert="horz" lIns="91440" tIns="45720" rIns="91440" bIns="45720" rtlCol="0" anchor="ctr">
            <a:normAutofit/>
          </a:bodyPr>
          <a:lstStyle/>
          <a:p>
            <a:pPr algn="r"/>
            <a:r>
              <a:rPr lang="en-US" sz="5200"/>
              <a:t>Land Contracts and Eviction</a:t>
            </a:r>
          </a:p>
        </p:txBody>
      </p:sp>
      <p:sp>
        <p:nvSpPr>
          <p:cNvPr id="21" name="Rectangle 20">
            <a:extLst>
              <a:ext uri="{FF2B5EF4-FFF2-40B4-BE49-F238E27FC236}">
                <a16:creationId xmlns:a16="http://schemas.microsoft.com/office/drawing/2014/main" id="{416DC9EF-092A-4FEF-8A40-0E509CA798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0"/>
            <a:ext cx="6096001" cy="6858000"/>
          </a:xfrm>
          <a:prstGeom prst="rect">
            <a:avLst/>
          </a:prstGeom>
          <a:solidFill>
            <a:schemeClr val="bg2">
              <a:alpha val="97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2602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8F1EF17D-1B70-428C-8A8A-A2C5B390E1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7" name="Straight Connector 16">
              <a:extLst>
                <a:ext uri="{FF2B5EF4-FFF2-40B4-BE49-F238E27FC236}">
                  <a16:creationId xmlns:a16="http://schemas.microsoft.com/office/drawing/2014/main" id="{12FAEDF3-CEC8-4BF6-8EA7-4079C471838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398DB8F4-CD77-4FCC-8544-ADE8B478C15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22202DFE-039D-48E4-8536-FA30F248947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81F05E26-510E-4164-83C7-28E4FE9D7E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E632161A-50D4-4D96-887A-98FC920931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a:xfrm>
            <a:off x="684212" y="4487332"/>
            <a:ext cx="7350079" cy="1507067"/>
          </a:xfrm>
        </p:spPr>
        <p:txBody>
          <a:bodyPr vert="horz" lIns="91440" tIns="45720" rIns="91440" bIns="45720" rtlCol="0" anchor="ctr">
            <a:normAutofit/>
          </a:bodyPr>
          <a:lstStyle/>
          <a:p>
            <a:r>
              <a:rPr lang="en-US" sz="3600" b="1"/>
              <a:t>Vacant and Abandoned housing</a:t>
            </a:r>
          </a:p>
        </p:txBody>
      </p:sp>
      <p:sp>
        <p:nvSpPr>
          <p:cNvPr id="4" name="Text Placeholder 3"/>
          <p:cNvSpPr>
            <a:spLocks noGrp="1"/>
          </p:cNvSpPr>
          <p:nvPr>
            <p:ph type="body" sz="half" idx="2"/>
          </p:nvPr>
        </p:nvSpPr>
        <p:spPr>
          <a:xfrm>
            <a:off x="684212" y="685800"/>
            <a:ext cx="7350079" cy="3615267"/>
          </a:xfrm>
        </p:spPr>
        <p:txBody>
          <a:bodyPr vert="horz" lIns="91440" tIns="45720" rIns="91440" bIns="45720" rtlCol="0" anchor="ctr">
            <a:normAutofit/>
          </a:bodyPr>
          <a:lstStyle/>
          <a:p>
            <a:pPr>
              <a:buFont typeface="Wingdings 3" panose="05040102010807070707" pitchFamily="18" charset="2"/>
              <a:buChar char=""/>
            </a:pPr>
            <a:endParaRPr lang="en-US"/>
          </a:p>
          <a:p>
            <a:pPr>
              <a:buFont typeface="Wingdings 3" panose="05040102010807070707" pitchFamily="18" charset="2"/>
              <a:buChar char=""/>
            </a:pPr>
            <a:r>
              <a:rPr lang="en-US" b="1"/>
              <a:t>Increased nearly 50% in Indiana from 2000-2010</a:t>
            </a:r>
          </a:p>
          <a:p>
            <a:pPr>
              <a:buFont typeface="Wingdings 3" panose="05040102010807070707" pitchFamily="18" charset="2"/>
              <a:buChar char=""/>
            </a:pPr>
            <a:endParaRPr lang="en-US"/>
          </a:p>
          <a:p>
            <a:pPr>
              <a:buFont typeface="Wingdings 3" panose="05040102010807070707" pitchFamily="18" charset="2"/>
              <a:buChar char=""/>
            </a:pPr>
            <a:r>
              <a:rPr lang="en-US" b="1"/>
              <a:t>Decreasing, but still above 2005 levels</a:t>
            </a:r>
          </a:p>
        </p:txBody>
      </p:sp>
      <p:pic>
        <p:nvPicPr>
          <p:cNvPr id="11" name="Content Placeholder 10"/>
          <p:cNvPicPr>
            <a:picLocks noGrp="1" noChangeAspect="1"/>
          </p:cNvPicPr>
          <p:nvPr>
            <p:ph idx="1"/>
          </p:nvPr>
        </p:nvPicPr>
        <p:blipFill rotWithShape="1">
          <a:blip r:embed="rId3">
            <a:extLst>
              <a:ext uri="{28A0092B-C50C-407E-A947-70E740481C1C}">
                <a14:useLocalDpi xmlns:a14="http://schemas.microsoft.com/office/drawing/2010/main" val="0"/>
              </a:ext>
            </a:extLst>
          </a:blip>
          <a:srcRect r="217" b="-2"/>
          <a:stretch/>
        </p:blipFill>
        <p:spPr>
          <a:xfrm>
            <a:off x="8314288" y="732999"/>
            <a:ext cx="3239538" cy="4334450"/>
          </a:xfrm>
          <a:custGeom>
            <a:avLst/>
            <a:gdLst/>
            <a:ahLst/>
            <a:cxnLst/>
            <a:rect l="l" t="t" r="r" b="b"/>
            <a:pathLst>
              <a:path w="3239538" h="4334450">
                <a:moveTo>
                  <a:pt x="322464" y="0"/>
                </a:moveTo>
                <a:lnTo>
                  <a:pt x="3239538" y="0"/>
                </a:lnTo>
                <a:lnTo>
                  <a:pt x="3239538" y="4011987"/>
                </a:lnTo>
                <a:lnTo>
                  <a:pt x="2917075" y="4334450"/>
                </a:lnTo>
                <a:lnTo>
                  <a:pt x="0" y="4334450"/>
                </a:lnTo>
                <a:lnTo>
                  <a:pt x="0" y="322464"/>
                </a:lnTo>
                <a:close/>
              </a:path>
            </a:pathLst>
          </a:custGeom>
          <a:ln w="15875">
            <a:solidFill>
              <a:srgbClr val="FFFFFF">
                <a:alpha val="40000"/>
              </a:srgbClr>
            </a:solidFill>
          </a:ln>
          <a:effectLst>
            <a:innerShdw blurRad="57150" dist="38100" dir="14460000">
              <a:prstClr val="black">
                <a:alpha val="70000"/>
              </a:prstClr>
            </a:innerShdw>
          </a:effectLst>
        </p:spPr>
      </p:pic>
      <p:grpSp>
        <p:nvGrpSpPr>
          <p:cNvPr id="23" name="Group 22">
            <a:extLst>
              <a:ext uri="{FF2B5EF4-FFF2-40B4-BE49-F238E27FC236}">
                <a16:creationId xmlns:a16="http://schemas.microsoft.com/office/drawing/2014/main" id="{6B975FEB-EB22-4265-87DB-98C8B1A03E6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59517"/>
            <a:ext cx="2981858" cy="3208867"/>
            <a:chOff x="9206969" y="2963333"/>
            <a:chExt cx="2981858" cy="3208867"/>
          </a:xfrm>
        </p:grpSpPr>
        <p:cxnSp>
          <p:nvCxnSpPr>
            <p:cNvPr id="24" name="Straight Connector 23">
              <a:extLst>
                <a:ext uri="{FF2B5EF4-FFF2-40B4-BE49-F238E27FC236}">
                  <a16:creationId xmlns:a16="http://schemas.microsoft.com/office/drawing/2014/main" id="{165F12FA-1912-4E22-A32D-0831ADB49AC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3D85A33A-E141-4004-96FE-2B25852F784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CDBBF9A1-F02B-475F-8E25-E42F600534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C4E10861-F5C5-4FCE-BB8E-126306C8C7D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9EE8BD36-DC78-4FAA-AC76-FF2D4FAD335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1232655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81BBDC9-2DC6-4959-AC3D-49A5DCB05D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B74BB55-8517-4CFE-9389-81D0E6F81F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accent1">
              <a:lumMod val="5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grpSp>
        <p:nvGrpSpPr>
          <p:cNvPr id="20" name="Group 19">
            <a:extLst>
              <a:ext uri="{FF2B5EF4-FFF2-40B4-BE49-F238E27FC236}">
                <a16:creationId xmlns:a16="http://schemas.microsoft.com/office/drawing/2014/main" id="{A3F7C935-E41E-4E8D-91DF-D3BAB9521DF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45" y="4435646"/>
            <a:ext cx="1419541" cy="1660354"/>
            <a:chOff x="10292292" y="2963333"/>
            <a:chExt cx="1896535" cy="2218267"/>
          </a:xfrm>
        </p:grpSpPr>
        <p:cxnSp>
          <p:nvCxnSpPr>
            <p:cNvPr id="21" name="Straight Connector 20">
              <a:extLst>
                <a:ext uri="{FF2B5EF4-FFF2-40B4-BE49-F238E27FC236}">
                  <a16:creationId xmlns:a16="http://schemas.microsoft.com/office/drawing/2014/main" id="{4FB64230-1B44-4C76-9885-0BBE5C736C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D3F7F181-4FFE-4F8E-A3D0-1A8ECDEFFB3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0292292" y="3190344"/>
              <a:ext cx="1896535"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2066495D-EC57-44E4-8DED-0DC2E07AA2F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0E0DA2F2-D672-4417-8072-9ED4FA5CC59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30E8BACB-AEC7-46A5-A3AD-4D1BBE8715B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27" name="Rectangle 26">
            <a:extLst>
              <a:ext uri="{FF2B5EF4-FFF2-40B4-BE49-F238E27FC236}">
                <a16:creationId xmlns:a16="http://schemas.microsoft.com/office/drawing/2014/main" id="{08452CCF-4A27-488A-AAF4-424933CFC9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4212" y="0"/>
            <a:ext cx="4657345" cy="6858000"/>
          </a:xfrm>
          <a:prstGeom prst="rect">
            <a:avLst/>
          </a:prstGeom>
          <a:solidFill>
            <a:schemeClr val="accent1">
              <a:lumMod val="75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1834919" y="685800"/>
            <a:ext cx="3705269" cy="5308599"/>
          </a:xfrm>
        </p:spPr>
        <p:txBody>
          <a:bodyPr>
            <a:normAutofit/>
          </a:bodyPr>
          <a:lstStyle/>
          <a:p>
            <a:r>
              <a:rPr lang="en-US" sz="3200" b="1">
                <a:solidFill>
                  <a:srgbClr val="FFFFFF"/>
                </a:solidFill>
              </a:rPr>
              <a:t>Skendzel v. Marshall</a:t>
            </a:r>
            <a:br>
              <a:rPr lang="en-US" sz="3200" b="1">
                <a:solidFill>
                  <a:srgbClr val="FFFFFF"/>
                </a:solidFill>
              </a:rPr>
            </a:br>
            <a:r>
              <a:rPr lang="en-US" sz="3200" b="1">
                <a:solidFill>
                  <a:srgbClr val="FFFFFF"/>
                </a:solidFill>
              </a:rPr>
              <a:t>301 N.E. 2</a:t>
            </a:r>
            <a:r>
              <a:rPr lang="en-US" sz="3200" b="1" cap="none">
                <a:solidFill>
                  <a:srgbClr val="FFFFFF"/>
                </a:solidFill>
              </a:rPr>
              <a:t>d </a:t>
            </a:r>
            <a:r>
              <a:rPr lang="en-US" sz="3200" b="1">
                <a:solidFill>
                  <a:srgbClr val="FFFFFF"/>
                </a:solidFill>
              </a:rPr>
              <a:t>(Ind.  1973)</a:t>
            </a:r>
            <a:br>
              <a:rPr lang="en-US" sz="3200" b="1">
                <a:solidFill>
                  <a:srgbClr val="FFFFFF"/>
                </a:solidFill>
              </a:rPr>
            </a:br>
            <a:endParaRPr lang="en-US" sz="3200" b="1">
              <a:solidFill>
                <a:srgbClr val="FFFFFF"/>
              </a:solidFill>
            </a:endParaRPr>
          </a:p>
        </p:txBody>
      </p:sp>
      <p:sp>
        <p:nvSpPr>
          <p:cNvPr id="11" name="Content Placeholder 10"/>
          <p:cNvSpPr>
            <a:spLocks noGrp="1"/>
          </p:cNvSpPr>
          <p:nvPr>
            <p:ph idx="1"/>
          </p:nvPr>
        </p:nvSpPr>
        <p:spPr>
          <a:xfrm>
            <a:off x="6516553" y="685800"/>
            <a:ext cx="4754563" cy="5410200"/>
          </a:xfrm>
        </p:spPr>
        <p:txBody>
          <a:bodyPr>
            <a:normAutofit/>
          </a:bodyPr>
          <a:lstStyle/>
          <a:p>
            <a:r>
              <a:rPr lang="en-US" sz="1800" b="1">
                <a:solidFill>
                  <a:srgbClr val="FFFFFF"/>
                </a:solidFill>
              </a:rPr>
              <a:t>Land contract is a sale: an equitable mortgage</a:t>
            </a:r>
          </a:p>
          <a:p>
            <a:r>
              <a:rPr lang="en-US" sz="1800" b="1">
                <a:solidFill>
                  <a:srgbClr val="FFFFFF"/>
                </a:solidFill>
              </a:rPr>
              <a:t>Breach requires a foreclosure</a:t>
            </a:r>
          </a:p>
          <a:p>
            <a:r>
              <a:rPr lang="en-US" sz="1800" b="1">
                <a:solidFill>
                  <a:srgbClr val="FFFFFF"/>
                </a:solidFill>
              </a:rPr>
              <a:t>Forfeiture and eviction only if:</a:t>
            </a:r>
          </a:p>
          <a:p>
            <a:pPr lvl="1"/>
            <a:r>
              <a:rPr lang="en-US" b="1">
                <a:solidFill>
                  <a:srgbClr val="FFFFFF"/>
                </a:solidFill>
              </a:rPr>
              <a:t>Buyers has made minimal payments</a:t>
            </a:r>
          </a:p>
          <a:p>
            <a:pPr lvl="1"/>
            <a:r>
              <a:rPr lang="en-US" b="1">
                <a:solidFill>
                  <a:srgbClr val="FFFFFF"/>
                </a:solidFill>
              </a:rPr>
              <a:t>Buyer abandons</a:t>
            </a:r>
          </a:p>
        </p:txBody>
      </p:sp>
    </p:spTree>
    <p:extLst>
      <p:ext uri="{BB962C8B-B14F-4D97-AF65-F5344CB8AC3E}">
        <p14:creationId xmlns:p14="http://schemas.microsoft.com/office/powerpoint/2010/main" val="25329529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105" name="Rectangle 104">
            <a:extLst>
              <a:ext uri="{FF2B5EF4-FFF2-40B4-BE49-F238E27FC236}">
                <a16:creationId xmlns:a16="http://schemas.microsoft.com/office/drawing/2014/main" id="{BADDD09E-8094-4188-9090-C1C7840FE7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4A2D2BEF-27AD-45A4-99E9-3F090F58D40C}"/>
              </a:ext>
            </a:extLst>
          </p:cNvPr>
          <p:cNvSpPr>
            <a:spLocks noGrp="1"/>
          </p:cNvSpPr>
          <p:nvPr>
            <p:ph type="title"/>
          </p:nvPr>
        </p:nvSpPr>
        <p:spPr>
          <a:xfrm>
            <a:off x="6084114" y="4487332"/>
            <a:ext cx="4205003" cy="1507067"/>
          </a:xfrm>
        </p:spPr>
        <p:txBody>
          <a:bodyPr vert="horz" lIns="228600" tIns="228600" rIns="228600" bIns="0" rtlCol="0">
            <a:normAutofit/>
          </a:bodyPr>
          <a:lstStyle/>
          <a:p>
            <a:r>
              <a:rPr lang="en-US" sz="3200"/>
              <a:t>What is “less than minimal”</a:t>
            </a:r>
          </a:p>
        </p:txBody>
      </p:sp>
      <p:sp>
        <p:nvSpPr>
          <p:cNvPr id="107" name="Snip Diagonal Corner Rectangle 24">
            <a:extLst>
              <a:ext uri="{FF2B5EF4-FFF2-40B4-BE49-F238E27FC236}">
                <a16:creationId xmlns:a16="http://schemas.microsoft.com/office/drawing/2014/main" id="{C58F6CE0-025D-40A5-AEF1-00954E3F98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000" y="620722"/>
            <a:ext cx="5136155" cy="5286838"/>
          </a:xfrm>
          <a:prstGeom prst="snip2DiagRect">
            <a:avLst>
              <a:gd name="adj1" fmla="val 9954"/>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Content Placeholder 9" descr="A picture containing food, light&#10;&#10;Description automatically generated">
            <a:extLst>
              <a:ext uri="{FF2B5EF4-FFF2-40B4-BE49-F238E27FC236}">
                <a16:creationId xmlns:a16="http://schemas.microsoft.com/office/drawing/2014/main" id="{A0A8B67C-D576-4952-8C8E-0AC9E4AAC601}"/>
              </a:ext>
            </a:extLst>
          </p:cNvPr>
          <p:cNvPicPr>
            <a:picLocks noChangeAspect="1"/>
          </p:cNvPicPr>
          <p:nvPr/>
        </p:nvPicPr>
        <p:blipFill rotWithShape="1">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2951" b="-1"/>
          <a:stretch/>
        </p:blipFill>
        <p:spPr>
          <a:xfrm>
            <a:off x="797205" y="786117"/>
            <a:ext cx="4809744" cy="4956048"/>
          </a:xfrm>
          <a:custGeom>
            <a:avLst/>
            <a:gdLst/>
            <a:ahLst/>
            <a:cxnLst/>
            <a:rect l="l" t="t" r="r" b="b"/>
            <a:pathLst>
              <a:path w="4809744" h="4956048">
                <a:moveTo>
                  <a:pt x="478762" y="0"/>
                </a:moveTo>
                <a:lnTo>
                  <a:pt x="4809744" y="0"/>
                </a:lnTo>
                <a:lnTo>
                  <a:pt x="4809744" y="4477286"/>
                </a:lnTo>
                <a:lnTo>
                  <a:pt x="4330982" y="4956048"/>
                </a:lnTo>
                <a:lnTo>
                  <a:pt x="0" y="4956048"/>
                </a:lnTo>
                <a:lnTo>
                  <a:pt x="0" y="478762"/>
                </a:lnTo>
                <a:close/>
              </a:path>
            </a:pathLst>
          </a:custGeom>
        </p:spPr>
      </p:pic>
      <p:sp>
        <p:nvSpPr>
          <p:cNvPr id="100" name="Content Placeholder 99">
            <a:extLst>
              <a:ext uri="{FF2B5EF4-FFF2-40B4-BE49-F238E27FC236}">
                <a16:creationId xmlns:a16="http://schemas.microsoft.com/office/drawing/2014/main" id="{996030FD-E885-4636-A225-53E1937FD077}"/>
              </a:ext>
            </a:extLst>
          </p:cNvPr>
          <p:cNvSpPr>
            <a:spLocks noGrp="1"/>
          </p:cNvSpPr>
          <p:nvPr>
            <p:ph idx="1"/>
          </p:nvPr>
        </p:nvSpPr>
        <p:spPr>
          <a:xfrm>
            <a:off x="6095998" y="685800"/>
            <a:ext cx="4819653" cy="3615267"/>
          </a:xfrm>
        </p:spPr>
        <p:txBody>
          <a:bodyPr>
            <a:normAutofit/>
          </a:bodyPr>
          <a:lstStyle/>
          <a:p>
            <a:r>
              <a:rPr lang="en-US" sz="1800"/>
              <a:t>Must consider principal AND interest payments</a:t>
            </a:r>
          </a:p>
          <a:p>
            <a:pPr lvl="1"/>
            <a:r>
              <a:rPr lang="en-US"/>
              <a:t>Looney v. Farmers Home Admin., 794 F.2d. 310 (7</a:t>
            </a:r>
            <a:r>
              <a:rPr lang="en-US" baseline="30000"/>
              <a:t>th</a:t>
            </a:r>
            <a:r>
              <a:rPr lang="en-US"/>
              <a:t>. Cir. 1986)</a:t>
            </a:r>
          </a:p>
          <a:p>
            <a:pPr lvl="1"/>
            <a:r>
              <a:rPr lang="en-US"/>
              <a:t>Morris v. Weigle, 270 Ind. 121,122, 383 N.E.2d 341, 342 (1978)</a:t>
            </a:r>
          </a:p>
          <a:p>
            <a:pPr lvl="1"/>
            <a:r>
              <a:rPr lang="en-US"/>
              <a:t>Oles v. Plummer, 444 N,.E. ed 879,882 (Ind. App. 1983)</a:t>
            </a:r>
            <a:endParaRPr lang="en-US" dirty="0"/>
          </a:p>
        </p:txBody>
      </p:sp>
      <p:grpSp>
        <p:nvGrpSpPr>
          <p:cNvPr id="109" name="Group 108">
            <a:extLst>
              <a:ext uri="{FF2B5EF4-FFF2-40B4-BE49-F238E27FC236}">
                <a16:creationId xmlns:a16="http://schemas.microsoft.com/office/drawing/2014/main" id="{D8025A22-9C86-4108-A289-BD5650A8EA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10" name="Straight Connector 109">
              <a:extLst>
                <a:ext uri="{FF2B5EF4-FFF2-40B4-BE49-F238E27FC236}">
                  <a16:creationId xmlns:a16="http://schemas.microsoft.com/office/drawing/2014/main" id="{59A3623F-EF59-4F0B-9030-79CB7F9950E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1" name="Straight Connector 110">
              <a:extLst>
                <a:ext uri="{FF2B5EF4-FFF2-40B4-BE49-F238E27FC236}">
                  <a16:creationId xmlns:a16="http://schemas.microsoft.com/office/drawing/2014/main" id="{9EBD0F53-A43D-414A-8653-E9F1D361034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2" name="Straight Connector 111">
              <a:extLst>
                <a:ext uri="{FF2B5EF4-FFF2-40B4-BE49-F238E27FC236}">
                  <a16:creationId xmlns:a16="http://schemas.microsoft.com/office/drawing/2014/main" id="{908661C0-6128-4F64-8EDF-2D73D5F4764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3" name="Straight Connector 112">
              <a:extLst>
                <a:ext uri="{FF2B5EF4-FFF2-40B4-BE49-F238E27FC236}">
                  <a16:creationId xmlns:a16="http://schemas.microsoft.com/office/drawing/2014/main" id="{C8AFEF08-AFBA-4125-B170-D3EB3E11DB6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4" name="Straight Connector 113">
              <a:extLst>
                <a:ext uri="{FF2B5EF4-FFF2-40B4-BE49-F238E27FC236}">
                  <a16:creationId xmlns:a16="http://schemas.microsoft.com/office/drawing/2014/main" id="{AA0E13BF-B4CA-4B20-A5DD-50ABBAEC7BB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8601058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examples</a:t>
            </a:r>
          </a:p>
        </p:txBody>
      </p:sp>
      <p:sp>
        <p:nvSpPr>
          <p:cNvPr id="3" name="Content Placeholder 2"/>
          <p:cNvSpPr>
            <a:spLocks noGrp="1"/>
          </p:cNvSpPr>
          <p:nvPr>
            <p:ph sz="half" idx="1"/>
          </p:nvPr>
        </p:nvSpPr>
        <p:spPr/>
        <p:txBody>
          <a:bodyPr>
            <a:normAutofit/>
          </a:bodyPr>
          <a:lstStyle/>
          <a:p>
            <a:pPr marL="914400" lvl="2" indent="0">
              <a:buNone/>
            </a:pPr>
            <a:r>
              <a:rPr lang="en-US" sz="3000" dirty="0"/>
              <a:t>11,000 on  52,000 contract “more than minimal” </a:t>
            </a:r>
          </a:p>
          <a:p>
            <a:pPr marL="914400" lvl="2" indent="0">
              <a:buNone/>
            </a:pPr>
            <a:endParaRPr lang="en-US" sz="3000" dirty="0"/>
          </a:p>
          <a:p>
            <a:pPr lvl="2"/>
            <a:r>
              <a:rPr lang="en-US" sz="1700" dirty="0"/>
              <a:t>Johnson v. </a:t>
            </a:r>
            <a:r>
              <a:rPr lang="en-US" sz="1700" dirty="0" err="1"/>
              <a:t>Rutkoskey</a:t>
            </a:r>
            <a:r>
              <a:rPr lang="en-US" sz="1700" dirty="0"/>
              <a:t>, 472 N.E.2d 620, 620(Ind. Ct. App. 9184)</a:t>
            </a:r>
          </a:p>
          <a:p>
            <a:endParaRPr lang="en-US" dirty="0"/>
          </a:p>
        </p:txBody>
      </p:sp>
      <p:sp>
        <p:nvSpPr>
          <p:cNvPr id="4" name="Content Placeholder 3"/>
          <p:cNvSpPr>
            <a:spLocks noGrp="1"/>
          </p:cNvSpPr>
          <p:nvPr>
            <p:ph sz="half" idx="2"/>
          </p:nvPr>
        </p:nvSpPr>
        <p:spPr/>
        <p:txBody>
          <a:bodyPr>
            <a:normAutofit/>
          </a:bodyPr>
          <a:lstStyle/>
          <a:p>
            <a:r>
              <a:rPr lang="en-US" sz="3100" dirty="0"/>
              <a:t>“one third of the principal…certainly more than a ‘minimal amount’” </a:t>
            </a:r>
          </a:p>
          <a:p>
            <a:pPr lvl="2"/>
            <a:r>
              <a:rPr lang="en-US" dirty="0"/>
              <a:t>Bartlett v. Wise, 169 Ind. App. 125, 348 N.E.2d 652, 654 (1976)</a:t>
            </a:r>
          </a:p>
          <a:p>
            <a:endParaRPr lang="en-US" dirty="0"/>
          </a:p>
        </p:txBody>
      </p:sp>
    </p:spTree>
    <p:extLst>
      <p:ext uri="{BB962C8B-B14F-4D97-AF65-F5344CB8AC3E}">
        <p14:creationId xmlns:p14="http://schemas.microsoft.com/office/powerpoint/2010/main" val="30967039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509B08A-C1EC-478C-86AF-60ADE06D9B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EC0850-58C6-4C08-B0B5-68DA62EBFEF4}"/>
              </a:ext>
            </a:extLst>
          </p:cNvPr>
          <p:cNvSpPr>
            <a:spLocks noGrp="1"/>
          </p:cNvSpPr>
          <p:nvPr>
            <p:ph type="title"/>
          </p:nvPr>
        </p:nvSpPr>
        <p:spPr>
          <a:xfrm>
            <a:off x="640290" y="685800"/>
            <a:ext cx="4818656" cy="4603749"/>
          </a:xfrm>
        </p:spPr>
        <p:txBody>
          <a:bodyPr>
            <a:normAutofit/>
          </a:bodyPr>
          <a:lstStyle/>
          <a:p>
            <a:pPr algn="r"/>
            <a:r>
              <a:rPr lang="en-US" sz="5200"/>
              <a:t>Cannot contract it away</a:t>
            </a:r>
          </a:p>
        </p:txBody>
      </p:sp>
      <p:sp>
        <p:nvSpPr>
          <p:cNvPr id="10" name="Rectangle 9">
            <a:extLst>
              <a:ext uri="{FF2B5EF4-FFF2-40B4-BE49-F238E27FC236}">
                <a16:creationId xmlns:a16="http://schemas.microsoft.com/office/drawing/2014/main" id="{221CC330-4259-4C32-BF8B-5FE13FFABB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0"/>
            <a:ext cx="6096001" cy="6858000"/>
          </a:xfrm>
          <a:prstGeom prst="rect">
            <a:avLst/>
          </a:prstGeom>
          <a:solidFill>
            <a:schemeClr val="bg2">
              <a:alpha val="97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906DC95-D70E-4618-9320-54D51617199A}"/>
              </a:ext>
            </a:extLst>
          </p:cNvPr>
          <p:cNvSpPr>
            <a:spLocks noGrp="1"/>
          </p:cNvSpPr>
          <p:nvPr>
            <p:ph idx="1"/>
          </p:nvPr>
        </p:nvSpPr>
        <p:spPr>
          <a:xfrm>
            <a:off x="6625651" y="685800"/>
            <a:ext cx="4878959" cy="4603750"/>
          </a:xfrm>
        </p:spPr>
        <p:txBody>
          <a:bodyPr>
            <a:normAutofit/>
          </a:bodyPr>
          <a:lstStyle/>
          <a:p>
            <a:r>
              <a:rPr lang="en-US">
                <a:solidFill>
                  <a:schemeClr val="tx1"/>
                </a:solidFill>
              </a:rPr>
              <a:t>Provisions attempting to set a minimal equity provision  </a:t>
            </a:r>
          </a:p>
          <a:p>
            <a:r>
              <a:rPr lang="en-US">
                <a:solidFill>
                  <a:schemeClr val="tx1"/>
                </a:solidFill>
              </a:rPr>
              <a:t>Court said you cannot set this by contract</a:t>
            </a:r>
          </a:p>
          <a:p>
            <a:pPr marL="0" indent="0">
              <a:buNone/>
            </a:pPr>
            <a:endParaRPr lang="en-US">
              <a:solidFill>
                <a:schemeClr val="tx1"/>
              </a:solidFill>
            </a:endParaRPr>
          </a:p>
          <a:p>
            <a:pPr lvl="1"/>
            <a:r>
              <a:rPr lang="en-US">
                <a:solidFill>
                  <a:schemeClr val="tx1"/>
                </a:solidFill>
              </a:rPr>
              <a:t>Parker v. Camp, 656 N.E,.2d 882 (ind. Ct. App. 1995)</a:t>
            </a:r>
          </a:p>
        </p:txBody>
      </p:sp>
    </p:spTree>
    <p:extLst>
      <p:ext uri="{BB962C8B-B14F-4D97-AF65-F5344CB8AC3E}">
        <p14:creationId xmlns:p14="http://schemas.microsoft.com/office/powerpoint/2010/main" val="32647690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lstStyle/>
          <a:p>
            <a:r>
              <a:rPr lang="en-US" dirty="0"/>
              <a:t>Depends on the “totality of the circumstances”</a:t>
            </a:r>
            <a:br>
              <a:rPr lang="en-US" dirty="0"/>
            </a:br>
            <a:r>
              <a:rPr lang="en-US" dirty="0"/>
              <a:t>Johnson v. </a:t>
            </a:r>
            <a:r>
              <a:rPr lang="en-US" dirty="0" err="1"/>
              <a:t>Rutkoskey</a:t>
            </a:r>
            <a:r>
              <a:rPr lang="en-US" dirty="0"/>
              <a:t>, 472 N.E.2d 620, 626 (Ind. Ct. App. 9184)</a:t>
            </a:r>
          </a:p>
        </p:txBody>
      </p:sp>
      <p:sp>
        <p:nvSpPr>
          <p:cNvPr id="6" name="Content Placeholder 5"/>
          <p:cNvSpPr>
            <a:spLocks noGrp="1"/>
          </p:cNvSpPr>
          <p:nvPr>
            <p:ph sz="half" idx="2"/>
          </p:nvPr>
        </p:nvSpPr>
        <p:spPr/>
        <p:txBody>
          <a:bodyPr/>
          <a:lstStyle/>
          <a:p>
            <a:r>
              <a:rPr lang="en-US" dirty="0"/>
              <a:t>Should consider “length of time and number of payments” McLemore v. McLemore, 827 </a:t>
            </a:r>
            <a:r>
              <a:rPr lang="en-US" dirty="0" err="1"/>
              <a:t>N.E.ed</a:t>
            </a:r>
            <a:r>
              <a:rPr lang="en-US" dirty="0"/>
              <a:t> 1135,1142 Ind. Ct. Ap. 2005)</a:t>
            </a:r>
          </a:p>
          <a:p>
            <a:endParaRPr lang="en-US" dirty="0"/>
          </a:p>
        </p:txBody>
      </p:sp>
    </p:spTree>
    <p:extLst>
      <p:ext uri="{BB962C8B-B14F-4D97-AF65-F5344CB8AC3E}">
        <p14:creationId xmlns:p14="http://schemas.microsoft.com/office/powerpoint/2010/main" val="7882092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81BBDC9-2DC6-4959-AC3D-49A5DCB05D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B74BB55-8517-4CFE-9389-81D0E6F81F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accent1">
              <a:lumMod val="5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grpSp>
        <p:nvGrpSpPr>
          <p:cNvPr id="12" name="Group 11">
            <a:extLst>
              <a:ext uri="{FF2B5EF4-FFF2-40B4-BE49-F238E27FC236}">
                <a16:creationId xmlns:a16="http://schemas.microsoft.com/office/drawing/2014/main" id="{A3F7C935-E41E-4E8D-91DF-D3BAB9521DF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45" y="4435646"/>
            <a:ext cx="1419541" cy="1660354"/>
            <a:chOff x="10292292" y="2963333"/>
            <a:chExt cx="1896535" cy="2218267"/>
          </a:xfrm>
        </p:grpSpPr>
        <p:cxnSp>
          <p:nvCxnSpPr>
            <p:cNvPr id="13" name="Straight Connector 12">
              <a:extLst>
                <a:ext uri="{FF2B5EF4-FFF2-40B4-BE49-F238E27FC236}">
                  <a16:creationId xmlns:a16="http://schemas.microsoft.com/office/drawing/2014/main" id="{4FB64230-1B44-4C76-9885-0BBE5C736C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D3F7F181-4FFE-4F8E-A3D0-1A8ECDEFFB3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0292292" y="3190344"/>
              <a:ext cx="1896535"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2066495D-EC57-44E4-8DED-0DC2E07AA2F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0E0DA2F2-D672-4417-8072-9ED4FA5CC59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30E8BACB-AEC7-46A5-A3AD-4D1BBE8715B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19" name="Rectangle 18">
            <a:extLst>
              <a:ext uri="{FF2B5EF4-FFF2-40B4-BE49-F238E27FC236}">
                <a16:creationId xmlns:a16="http://schemas.microsoft.com/office/drawing/2014/main" id="{08452CCF-4A27-488A-AAF4-424933CFC9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4212" y="0"/>
            <a:ext cx="4657345" cy="6858000"/>
          </a:xfrm>
          <a:prstGeom prst="rect">
            <a:avLst/>
          </a:prstGeom>
          <a:solidFill>
            <a:schemeClr val="accent1">
              <a:lumMod val="75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A0DF93-A15B-4F80-BDD2-672A8DB86C20}"/>
              </a:ext>
            </a:extLst>
          </p:cNvPr>
          <p:cNvSpPr>
            <a:spLocks noGrp="1"/>
          </p:cNvSpPr>
          <p:nvPr>
            <p:ph type="title"/>
          </p:nvPr>
        </p:nvSpPr>
        <p:spPr>
          <a:xfrm>
            <a:off x="1834919" y="685800"/>
            <a:ext cx="3705269" cy="5308599"/>
          </a:xfrm>
        </p:spPr>
        <p:txBody>
          <a:bodyPr>
            <a:normAutofit/>
          </a:bodyPr>
          <a:lstStyle/>
          <a:p>
            <a:r>
              <a:rPr lang="en-US" sz="3200">
                <a:solidFill>
                  <a:srgbClr val="FFFFFF"/>
                </a:solidFill>
              </a:rPr>
              <a:t>McLemore v. McLemore, 827 N.E.2d 1135, 1142 (Ind. Ct. App. 2005)</a:t>
            </a:r>
          </a:p>
        </p:txBody>
      </p:sp>
      <p:sp>
        <p:nvSpPr>
          <p:cNvPr id="3" name="Content Placeholder 2">
            <a:extLst>
              <a:ext uri="{FF2B5EF4-FFF2-40B4-BE49-F238E27FC236}">
                <a16:creationId xmlns:a16="http://schemas.microsoft.com/office/drawing/2014/main" id="{037E0A7D-D753-4191-B33A-49BA26B09F44}"/>
              </a:ext>
            </a:extLst>
          </p:cNvPr>
          <p:cNvSpPr>
            <a:spLocks noGrp="1"/>
          </p:cNvSpPr>
          <p:nvPr>
            <p:ph idx="1"/>
          </p:nvPr>
        </p:nvSpPr>
        <p:spPr>
          <a:xfrm>
            <a:off x="6516553" y="685800"/>
            <a:ext cx="4754563" cy="5410200"/>
          </a:xfrm>
        </p:spPr>
        <p:txBody>
          <a:bodyPr>
            <a:normAutofit/>
          </a:bodyPr>
          <a:lstStyle/>
          <a:p>
            <a:r>
              <a:rPr lang="en-US" sz="1800">
                <a:solidFill>
                  <a:srgbClr val="FFFFFF"/>
                </a:solidFill>
              </a:rPr>
              <a:t>“Even if only a minimal amount has been paid on a contract price, forfeiture is not appropriate unless the vendor’s security interest is jeopardized by the vendee’s acts or omissions.”</a:t>
            </a:r>
          </a:p>
          <a:p>
            <a:pPr marL="0" indent="0">
              <a:buNone/>
            </a:pPr>
            <a:r>
              <a:rPr lang="en-US" sz="1800">
                <a:solidFill>
                  <a:srgbClr val="FFFFFF"/>
                </a:solidFill>
              </a:rPr>
              <a:t>	</a:t>
            </a:r>
          </a:p>
        </p:txBody>
      </p:sp>
    </p:spTree>
    <p:extLst>
      <p:ext uri="{BB962C8B-B14F-4D97-AF65-F5344CB8AC3E}">
        <p14:creationId xmlns:p14="http://schemas.microsoft.com/office/powerpoint/2010/main" val="39487182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DDD09E-8094-4188-9090-C1C7840FE7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A0C9B5-A415-4990-8CB1-89B5D7171010}"/>
              </a:ext>
            </a:extLst>
          </p:cNvPr>
          <p:cNvSpPr>
            <a:spLocks noGrp="1"/>
          </p:cNvSpPr>
          <p:nvPr>
            <p:ph type="title"/>
          </p:nvPr>
        </p:nvSpPr>
        <p:spPr>
          <a:xfrm>
            <a:off x="6084114" y="4487332"/>
            <a:ext cx="4205003" cy="1507067"/>
          </a:xfrm>
        </p:spPr>
        <p:txBody>
          <a:bodyPr>
            <a:normAutofit/>
          </a:bodyPr>
          <a:lstStyle/>
          <a:p>
            <a:r>
              <a:rPr lang="en-US" sz="3200"/>
              <a:t>One last thing</a:t>
            </a:r>
          </a:p>
        </p:txBody>
      </p:sp>
      <p:sp>
        <p:nvSpPr>
          <p:cNvPr id="12" name="Snip Diagonal Corner Rectangle 24">
            <a:extLst>
              <a:ext uri="{FF2B5EF4-FFF2-40B4-BE49-F238E27FC236}">
                <a16:creationId xmlns:a16="http://schemas.microsoft.com/office/drawing/2014/main" id="{C58F6CE0-025D-40A5-AEF1-00954E3F98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000" y="620722"/>
            <a:ext cx="5136155" cy="5286838"/>
          </a:xfrm>
          <a:prstGeom prst="snip2DiagRect">
            <a:avLst>
              <a:gd name="adj1" fmla="val 9954"/>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A76F264-DA70-4BA9-9FD1-1795B7FFBB67}"/>
              </a:ext>
            </a:extLst>
          </p:cNvPr>
          <p:cNvPicPr>
            <a:picLocks noChangeAspect="1"/>
          </p:cNvPicPr>
          <p:nvPr/>
        </p:nvPicPr>
        <p:blipFill rotWithShape="1">
          <a:blip r:embed="rId3"/>
          <a:srcRect l="13607" r="13606" b="-1"/>
          <a:stretch/>
        </p:blipFill>
        <p:spPr>
          <a:xfrm>
            <a:off x="797205" y="786117"/>
            <a:ext cx="4809744" cy="4956048"/>
          </a:xfrm>
          <a:custGeom>
            <a:avLst/>
            <a:gdLst/>
            <a:ahLst/>
            <a:cxnLst/>
            <a:rect l="l" t="t" r="r" b="b"/>
            <a:pathLst>
              <a:path w="4809744" h="4956048">
                <a:moveTo>
                  <a:pt x="478762" y="0"/>
                </a:moveTo>
                <a:lnTo>
                  <a:pt x="4809744" y="0"/>
                </a:lnTo>
                <a:lnTo>
                  <a:pt x="4809744" y="4477286"/>
                </a:lnTo>
                <a:lnTo>
                  <a:pt x="4330982" y="4956048"/>
                </a:lnTo>
                <a:lnTo>
                  <a:pt x="0" y="4956048"/>
                </a:lnTo>
                <a:lnTo>
                  <a:pt x="0" y="478762"/>
                </a:lnTo>
                <a:close/>
              </a:path>
            </a:pathLst>
          </a:custGeom>
        </p:spPr>
      </p:pic>
      <p:sp>
        <p:nvSpPr>
          <p:cNvPr id="3" name="Content Placeholder 2">
            <a:extLst>
              <a:ext uri="{FF2B5EF4-FFF2-40B4-BE49-F238E27FC236}">
                <a16:creationId xmlns:a16="http://schemas.microsoft.com/office/drawing/2014/main" id="{455568D5-23C7-43B9-B7CF-0A0C31EEDAF2}"/>
              </a:ext>
            </a:extLst>
          </p:cNvPr>
          <p:cNvSpPr>
            <a:spLocks noGrp="1"/>
          </p:cNvSpPr>
          <p:nvPr>
            <p:ph idx="1"/>
          </p:nvPr>
        </p:nvSpPr>
        <p:spPr>
          <a:xfrm>
            <a:off x="6095998" y="685800"/>
            <a:ext cx="4819653" cy="3615267"/>
          </a:xfrm>
        </p:spPr>
        <p:txBody>
          <a:bodyPr>
            <a:normAutofit/>
          </a:bodyPr>
          <a:lstStyle/>
          <a:p>
            <a:r>
              <a:rPr lang="en-US" sz="1800"/>
              <a:t>One may not forfeit a contract and thereafter expect to enforce it” Powers v. Ford, 415 N.E.2d 734, 737 (Ind. Ct. App. 1981)</a:t>
            </a:r>
          </a:p>
        </p:txBody>
      </p:sp>
      <p:grpSp>
        <p:nvGrpSpPr>
          <p:cNvPr id="14" name="Group 13">
            <a:extLst>
              <a:ext uri="{FF2B5EF4-FFF2-40B4-BE49-F238E27FC236}">
                <a16:creationId xmlns:a16="http://schemas.microsoft.com/office/drawing/2014/main" id="{D8025A22-9C86-4108-A289-BD5650A8EA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5" name="Straight Connector 14">
              <a:extLst>
                <a:ext uri="{FF2B5EF4-FFF2-40B4-BE49-F238E27FC236}">
                  <a16:creationId xmlns:a16="http://schemas.microsoft.com/office/drawing/2014/main" id="{59A3623F-EF59-4F0B-9030-79CB7F9950E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9EBD0F53-A43D-414A-8653-E9F1D361034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908661C0-6128-4F64-8EDF-2D73D5F4764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C8AFEF08-AFBA-4125-B170-D3EB3E11DB6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AA0E13BF-B4CA-4B20-A5DD-50ABBAEC7BB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8500895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2600CBB-0CF8-4237-8491-B7864363D2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dk2">
                  <a:tint val="97000"/>
                  <a:hueMod val="92000"/>
                  <a:satMod val="169000"/>
                  <a:lumMod val="164000"/>
                </a:schemeClr>
              </a:gs>
              <a:gs pos="100000">
                <a:schemeClr val="dk2">
                  <a:shade val="96000"/>
                  <a:satMod val="120000"/>
                  <a:lumMod val="90000"/>
                </a:schemeClr>
              </a:gs>
            </a:gsLst>
            <a:lin ang="6120000" scaled="1"/>
          </a:gradFill>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4212" y="4799010"/>
            <a:ext cx="9269412" cy="1155267"/>
          </a:xfrm>
        </p:spPr>
        <p:txBody>
          <a:bodyPr anchor="ctr">
            <a:normAutofit/>
          </a:bodyPr>
          <a:lstStyle/>
          <a:p>
            <a:r>
              <a:rPr lang="en-US">
                <a:solidFill>
                  <a:srgbClr val="FFFFFF"/>
                </a:solidFill>
              </a:rPr>
              <a:t>Other concerns</a:t>
            </a:r>
          </a:p>
        </p:txBody>
      </p:sp>
      <p:sp>
        <p:nvSpPr>
          <p:cNvPr id="11" name="Snip Diagonal Corner Rectangle 21">
            <a:extLst>
              <a:ext uri="{FF2B5EF4-FFF2-40B4-BE49-F238E27FC236}">
                <a16:creationId xmlns:a16="http://schemas.microsoft.com/office/drawing/2014/main" id="{E4CBBC1E-991D-4CF9-BCA5-AB1496871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824" cy="4572000"/>
          </a:xfrm>
          <a:prstGeom prst="snip2DiagRect">
            <a:avLst>
              <a:gd name="adj1" fmla="val 0"/>
              <a:gd name="adj2" fmla="val 0"/>
            </a:avLst>
          </a:prstGeom>
          <a:solidFill>
            <a:schemeClr val="bg1">
              <a:alpha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DAA434F7-EE9E-44DA-9CB8-1A43CF05C38F}"/>
              </a:ext>
            </a:extLst>
          </p:cNvPr>
          <p:cNvGraphicFramePr>
            <a:graphicFrameLocks noGrp="1"/>
          </p:cNvGraphicFramePr>
          <p:nvPr>
            <p:ph idx="1"/>
            <p:extLst>
              <p:ext uri="{D42A27DB-BD31-4B8C-83A1-F6EECF244321}">
                <p14:modId xmlns:p14="http://schemas.microsoft.com/office/powerpoint/2010/main" val="3072919051"/>
              </p:ext>
            </p:extLst>
          </p:nvPr>
        </p:nvGraphicFramePr>
        <p:xfrm>
          <a:off x="965200" y="642939"/>
          <a:ext cx="10255250" cy="34037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24362536"/>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2401F9-80D8-4FA5-A0FE-DF3C01D492F9}"/>
              </a:ext>
            </a:extLst>
          </p:cNvPr>
          <p:cNvSpPr>
            <a:spLocks noGrp="1"/>
          </p:cNvSpPr>
          <p:nvPr>
            <p:ph type="title"/>
          </p:nvPr>
        </p:nvSpPr>
        <p:spPr/>
        <p:txBody>
          <a:bodyPr/>
          <a:lstStyle/>
          <a:p>
            <a:r>
              <a:rPr lang="en-US" dirty="0"/>
              <a:t>Enter the Investors</a:t>
            </a:r>
          </a:p>
        </p:txBody>
      </p:sp>
      <p:sp>
        <p:nvSpPr>
          <p:cNvPr id="6" name="Content Placeholder 5">
            <a:extLst>
              <a:ext uri="{FF2B5EF4-FFF2-40B4-BE49-F238E27FC236}">
                <a16:creationId xmlns:a16="http://schemas.microsoft.com/office/drawing/2014/main" id="{03F99FEE-A617-4797-94C4-A38F0B576D71}"/>
              </a:ext>
            </a:extLst>
          </p:cNvPr>
          <p:cNvSpPr>
            <a:spLocks noGrp="1"/>
          </p:cNvSpPr>
          <p:nvPr>
            <p:ph sz="quarter" idx="13"/>
          </p:nvPr>
        </p:nvSpPr>
        <p:spPr>
          <a:xfrm>
            <a:off x="5046132" y="685799"/>
            <a:ext cx="6034375" cy="5191217"/>
          </a:xfrm>
        </p:spPr>
        <p:txBody>
          <a:bodyPr>
            <a:noAutofit/>
          </a:bodyPr>
          <a:lstStyle/>
          <a:p>
            <a:r>
              <a:rPr lang="en-US" sz="2400" b="1" cap="small" dirty="0"/>
              <a:t>“eviction rates did  not fall. to the contrary, </a:t>
            </a:r>
            <a:r>
              <a:rPr lang="en-US" sz="2400" b="1" cap="small" dirty="0">
                <a:solidFill>
                  <a:srgbClr val="FF0000"/>
                </a:solidFill>
              </a:rPr>
              <a:t>landlords were encouraged to evict tenants after collecting those large option fees. </a:t>
            </a:r>
            <a:r>
              <a:rPr lang="en-US" sz="2400" b="1" cap="small" dirty="0"/>
              <a:t> and so, tenants who were not qualified to be buyers paid big bucks and signed “rent to own” contracts, on the promise of home ownership in the future.  later, those tenants were evicted, and new tenants took their places, signed new lease-options, and paid more options fees. and, landlords laughed all the way to the bank.”</a:t>
            </a:r>
            <a:endParaRPr lang="en-US" sz="2400" b="1" dirty="0"/>
          </a:p>
          <a:p>
            <a:r>
              <a:rPr lang="en-US" sz="1200" i="1" dirty="0"/>
              <a:t>Lease-options &amp; Land Contracts in Indiana:  An essential Guidebook for Real Estate Investors and Landlords in Indiana</a:t>
            </a:r>
            <a:r>
              <a:rPr lang="en-US" sz="1200" dirty="0"/>
              <a:t>, Griffith Law Group, 2014 </a:t>
            </a:r>
          </a:p>
          <a:p>
            <a:endParaRPr lang="en-US" sz="1200" dirty="0"/>
          </a:p>
        </p:txBody>
      </p:sp>
      <p:sp>
        <p:nvSpPr>
          <p:cNvPr id="5" name="Text Placeholder 4">
            <a:extLst>
              <a:ext uri="{FF2B5EF4-FFF2-40B4-BE49-F238E27FC236}">
                <a16:creationId xmlns:a16="http://schemas.microsoft.com/office/drawing/2014/main" id="{1C627152-D161-465A-B637-6C9F3CC8B974}"/>
              </a:ext>
            </a:extLst>
          </p:cNvPr>
          <p:cNvSpPr>
            <a:spLocks noGrp="1"/>
          </p:cNvSpPr>
          <p:nvPr>
            <p:ph type="body" sz="half" idx="2"/>
          </p:nvPr>
        </p:nvSpPr>
        <p:spPr/>
        <p:txBody>
          <a:bodyPr>
            <a:noAutofit/>
          </a:bodyPr>
          <a:lstStyle/>
          <a:p>
            <a:r>
              <a:rPr lang="en-US" sz="2000" b="1" cap="small" dirty="0"/>
              <a:t>“</a:t>
            </a:r>
            <a:r>
              <a:rPr lang="en-US" sz="2000" b="1" cap="small" dirty="0">
                <a:solidFill>
                  <a:schemeClr val="bg1"/>
                </a:solidFill>
              </a:rPr>
              <a:t>real estate investors started taking very large “down payments” from renters.  investors went to “boot camps” and seminars, and were taught that large “down payments,” coupled with regular turnover of tenants, equated to a source of steady income of “option money,” much like monthly rent payments themselves.”</a:t>
            </a:r>
            <a:endParaRPr lang="en-US" sz="2000" b="1" dirty="0">
              <a:solidFill>
                <a:schemeClr val="bg1"/>
              </a:solidFill>
            </a:endParaRPr>
          </a:p>
        </p:txBody>
      </p:sp>
    </p:spTree>
    <p:extLst>
      <p:ext uri="{BB962C8B-B14F-4D97-AF65-F5344CB8AC3E}">
        <p14:creationId xmlns:p14="http://schemas.microsoft.com/office/powerpoint/2010/main" val="5170956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92000"/>
                <a:satMod val="169000"/>
                <a:lumMod val="164000"/>
              </a:schemeClr>
            </a:gs>
            <a:gs pos="100000">
              <a:schemeClr val="bg2">
                <a:shade val="96000"/>
                <a:satMod val="120000"/>
                <a:lumMod val="90000"/>
              </a:schemeClr>
            </a:gs>
          </a:gsLst>
          <a:path path="circle">
            <a:fillToRect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C33F367-76E5-4D2A-96B1-4FD443CDD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dk2">
                  <a:tint val="97000"/>
                  <a:hueMod val="92000"/>
                  <a:satMod val="169000"/>
                  <a:lumMod val="164000"/>
                </a:schemeClr>
              </a:gs>
              <a:gs pos="100000">
                <a:schemeClr val="dk2">
                  <a:shade val="96000"/>
                  <a:satMod val="120000"/>
                  <a:lumMod val="90000"/>
                </a:schemeClr>
              </a:gs>
            </a:gsLst>
            <a:lin ang="6120000" scaled="1"/>
          </a:gradFill>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11" name="Snip Diagonal Corner Rectangle 21">
            <a:extLst>
              <a:ext uri="{FF2B5EF4-FFF2-40B4-BE49-F238E27FC236}">
                <a16:creationId xmlns:a16="http://schemas.microsoft.com/office/drawing/2014/main" id="{6F769419-3E73-449D-B62A-0CDEC946A6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8129873" cy="6858002"/>
          </a:xfrm>
          <a:prstGeom prst="snip2DiagRect">
            <a:avLst>
              <a:gd name="adj1" fmla="val 0"/>
              <a:gd name="adj2" fmla="val 0"/>
            </a:avLst>
          </a:prstGeom>
          <a:solidFill>
            <a:schemeClr val="bg1">
              <a:alpha val="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A6515200-42F9-488F-9895-6CDBCD1E87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4" name="Straight Connector 13">
              <a:extLst>
                <a:ext uri="{FF2B5EF4-FFF2-40B4-BE49-F238E27FC236}">
                  <a16:creationId xmlns:a16="http://schemas.microsoft.com/office/drawing/2014/main" id="{43185F0E-78D5-4C2D-9239-D3515B44883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D5BD9142-FF9C-4EED-A027-18D095481BB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42F547D3-9752-4481-B3A8-50E08610B8E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F1999C2F-3D0D-4813-9696-83630A6FEAB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EC737390-C9CA-456B-9F40-D7A76EA242E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a:xfrm>
            <a:off x="8588661" y="941424"/>
            <a:ext cx="3043896" cy="3248611"/>
          </a:xfrm>
        </p:spPr>
        <p:txBody>
          <a:bodyPr>
            <a:normAutofit/>
          </a:bodyPr>
          <a:lstStyle/>
          <a:p>
            <a:r>
              <a:rPr lang="en-US">
                <a:solidFill>
                  <a:srgbClr val="FFFFFF"/>
                </a:solidFill>
              </a:rPr>
              <a:t>The Big Myth</a:t>
            </a:r>
          </a:p>
        </p:txBody>
      </p:sp>
      <p:graphicFrame>
        <p:nvGraphicFramePr>
          <p:cNvPr id="5" name="Content Placeholder 2">
            <a:extLst>
              <a:ext uri="{FF2B5EF4-FFF2-40B4-BE49-F238E27FC236}">
                <a16:creationId xmlns:a16="http://schemas.microsoft.com/office/drawing/2014/main" id="{58E0C1F6-5CC5-4176-A96C-BD8851A88A7D}"/>
              </a:ext>
            </a:extLst>
          </p:cNvPr>
          <p:cNvGraphicFramePr>
            <a:graphicFrameLocks noGrp="1"/>
          </p:cNvGraphicFramePr>
          <p:nvPr>
            <p:ph idx="1"/>
            <p:extLst>
              <p:ext uri="{D42A27DB-BD31-4B8C-83A1-F6EECF244321}">
                <p14:modId xmlns:p14="http://schemas.microsoft.com/office/powerpoint/2010/main" val="1423046839"/>
              </p:ext>
            </p:extLst>
          </p:nvPr>
        </p:nvGraphicFramePr>
        <p:xfrm>
          <a:off x="940645" y="941424"/>
          <a:ext cx="6190459" cy="47687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692335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Bank Walkaways, abandoned Foreclosures</a:t>
            </a:r>
          </a:p>
        </p:txBody>
      </p:sp>
      <p:pic>
        <p:nvPicPr>
          <p:cNvPr id="5" name="Content Placeholder 4"/>
          <p:cNvPicPr>
            <a:picLocks noGrp="1" noChangeAspect="1"/>
          </p:cNvPicPr>
          <p:nvPr>
            <p:ph idx="1"/>
          </p:nvPr>
        </p:nvPicPr>
        <p:blipFill>
          <a:blip r:embed="rId3"/>
          <a:stretch>
            <a:fillRect/>
          </a:stretch>
        </p:blipFill>
        <p:spPr>
          <a:xfrm>
            <a:off x="892032" y="685800"/>
            <a:ext cx="5943600" cy="4800599"/>
          </a:xfrm>
          <a:prstGeom prst="rect">
            <a:avLst/>
          </a:prstGeom>
        </p:spPr>
      </p:pic>
      <p:sp>
        <p:nvSpPr>
          <p:cNvPr id="4" name="Text Placeholder 3"/>
          <p:cNvSpPr>
            <a:spLocks noGrp="1"/>
          </p:cNvSpPr>
          <p:nvPr>
            <p:ph type="body" sz="half" idx="2"/>
          </p:nvPr>
        </p:nvSpPr>
        <p:spPr>
          <a:xfrm>
            <a:off x="7085011" y="2209799"/>
            <a:ext cx="4261861" cy="2091267"/>
          </a:xfrm>
        </p:spPr>
        <p:txBody>
          <a:bodyPr>
            <a:noAutofit/>
          </a:bodyPr>
          <a:lstStyle/>
          <a:p>
            <a:r>
              <a:rPr lang="en-US" sz="2400" b="1" dirty="0"/>
              <a:t>Indiana had a high number of bank walkaways:  situations where the bank:  </a:t>
            </a:r>
          </a:p>
          <a:p>
            <a:r>
              <a:rPr lang="en-US" sz="2400" b="1" dirty="0"/>
              <a:t>Started and abandoned the foreclosure</a:t>
            </a:r>
          </a:p>
          <a:p>
            <a:r>
              <a:rPr lang="en-US" sz="2400" b="1" dirty="0"/>
              <a:t>Never started the foreclosure</a:t>
            </a:r>
          </a:p>
          <a:p>
            <a:r>
              <a:rPr lang="en-US" sz="2400" b="1" dirty="0"/>
              <a:t>Foreclosed and “un-foreclosed”</a:t>
            </a:r>
          </a:p>
          <a:p>
            <a:pPr marL="285750" indent="-285750">
              <a:buFont typeface="Arial" panose="020B0604020202020204" pitchFamily="34" charset="0"/>
              <a:buChar char="•"/>
            </a:pPr>
            <a:endParaRPr lang="en-US" sz="2400" b="1" dirty="0"/>
          </a:p>
        </p:txBody>
      </p:sp>
      <p:cxnSp>
        <p:nvCxnSpPr>
          <p:cNvPr id="7" name="Straight Arrow Connector 6"/>
          <p:cNvCxnSpPr/>
          <p:nvPr/>
        </p:nvCxnSpPr>
        <p:spPr>
          <a:xfrm>
            <a:off x="473825" y="2209799"/>
            <a:ext cx="357448" cy="678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57942" y="1978429"/>
            <a:ext cx="734090" cy="299258"/>
          </a:xfrm>
          <a:prstGeom prst="straightConnector1">
            <a:avLst/>
          </a:prstGeom>
          <a:ln>
            <a:solidFill>
              <a:schemeClr val="accent2">
                <a:alpha val="60000"/>
              </a:schemeClr>
            </a:solidFill>
            <a:tailEnd type="triangle"/>
          </a:ln>
        </p:spPr>
        <p:style>
          <a:lnRef idx="1">
            <a:schemeClr val="accent6"/>
          </a:lnRef>
          <a:fillRef idx="0">
            <a:schemeClr val="accent6"/>
          </a:fillRef>
          <a:effectRef idx="0">
            <a:schemeClr val="accent6"/>
          </a:effectRef>
          <a:fontRef idx="minor">
            <a:schemeClr val="tx1"/>
          </a:fontRef>
        </p:style>
      </p:cxnSp>
      <p:cxnSp>
        <p:nvCxnSpPr>
          <p:cNvPr id="9" name="Straight Arrow Connector 8"/>
          <p:cNvCxnSpPr/>
          <p:nvPr/>
        </p:nvCxnSpPr>
        <p:spPr>
          <a:xfrm>
            <a:off x="157942" y="3570316"/>
            <a:ext cx="726500" cy="495530"/>
          </a:xfrm>
          <a:prstGeom prst="straightConnector1">
            <a:avLst/>
          </a:prstGeom>
          <a:ln>
            <a:solidFill>
              <a:schemeClr val="accent2">
                <a:alpha val="6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21977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509B08A-C1EC-478C-86AF-60ADE06D9B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673B17-80E3-4738-9347-C06ADDC649F1}"/>
              </a:ext>
            </a:extLst>
          </p:cNvPr>
          <p:cNvSpPr>
            <a:spLocks noGrp="1"/>
          </p:cNvSpPr>
          <p:nvPr>
            <p:ph type="title"/>
          </p:nvPr>
        </p:nvSpPr>
        <p:spPr>
          <a:xfrm>
            <a:off x="640290" y="685800"/>
            <a:ext cx="4818656" cy="4603749"/>
          </a:xfrm>
        </p:spPr>
        <p:txBody>
          <a:bodyPr>
            <a:normAutofit/>
          </a:bodyPr>
          <a:lstStyle/>
          <a:p>
            <a:pPr algn="r"/>
            <a:r>
              <a:rPr lang="en-US" sz="5200"/>
              <a:t>Rent with option to purchase</a:t>
            </a:r>
          </a:p>
        </p:txBody>
      </p:sp>
      <p:sp>
        <p:nvSpPr>
          <p:cNvPr id="10" name="Rectangle 9">
            <a:extLst>
              <a:ext uri="{FF2B5EF4-FFF2-40B4-BE49-F238E27FC236}">
                <a16:creationId xmlns:a16="http://schemas.microsoft.com/office/drawing/2014/main" id="{221CC330-4259-4C32-BF8B-5FE13FFABB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0"/>
            <a:ext cx="6096001" cy="6858000"/>
          </a:xfrm>
          <a:prstGeom prst="rect">
            <a:avLst/>
          </a:prstGeom>
          <a:solidFill>
            <a:schemeClr val="bg2">
              <a:alpha val="97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9D4F741-C607-48F7-ABE2-4BAEE10A19D1}"/>
              </a:ext>
            </a:extLst>
          </p:cNvPr>
          <p:cNvSpPr>
            <a:spLocks noGrp="1"/>
          </p:cNvSpPr>
          <p:nvPr>
            <p:ph idx="1"/>
          </p:nvPr>
        </p:nvSpPr>
        <p:spPr>
          <a:xfrm>
            <a:off x="6625651" y="685800"/>
            <a:ext cx="4878959" cy="4603750"/>
          </a:xfrm>
        </p:spPr>
        <p:txBody>
          <a:bodyPr>
            <a:normAutofit/>
          </a:bodyPr>
          <a:lstStyle/>
          <a:p>
            <a:r>
              <a:rPr lang="en-US">
                <a:solidFill>
                  <a:schemeClr val="tx1"/>
                </a:solidFill>
              </a:rPr>
              <a:t>Way to “split” transaction to try to avoid TILA</a:t>
            </a:r>
          </a:p>
          <a:p>
            <a:r>
              <a:rPr lang="en-US">
                <a:solidFill>
                  <a:schemeClr val="tx1"/>
                </a:solidFill>
              </a:rPr>
              <a:t>Way to try to avoid both Skendzel and protections of Landlord Tenant law</a:t>
            </a:r>
          </a:p>
        </p:txBody>
      </p:sp>
    </p:spTree>
    <p:extLst>
      <p:ext uri="{BB962C8B-B14F-4D97-AF65-F5344CB8AC3E}">
        <p14:creationId xmlns:p14="http://schemas.microsoft.com/office/powerpoint/2010/main" val="15450995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solidFill>
                  <a:schemeClr val="bg1"/>
                </a:solidFill>
              </a:rPr>
              <a:t>“</a:t>
            </a:r>
            <a:r>
              <a:rPr lang="en-US" b="1" dirty="0">
                <a:solidFill>
                  <a:schemeClr val="bg1"/>
                </a:solidFill>
              </a:rPr>
              <a:t>’rent-to-buy’ agreement is not a land-sale contract but a rental agreement subject to Indiana’s residential landlord-tenant statutes</a:t>
            </a:r>
            <a:r>
              <a:rPr lang="en-US" dirty="0">
                <a:solidFill>
                  <a:schemeClr val="bg1"/>
                </a:solidFill>
              </a:rPr>
              <a:t>”</a:t>
            </a:r>
          </a:p>
        </p:txBody>
      </p:sp>
      <p:sp>
        <p:nvSpPr>
          <p:cNvPr id="4" name="Content Placeholder 3"/>
          <p:cNvSpPr>
            <a:spLocks noGrp="1"/>
          </p:cNvSpPr>
          <p:nvPr>
            <p:ph type="body" idx="1"/>
          </p:nvPr>
        </p:nvSpPr>
        <p:spPr/>
        <p:txBody>
          <a:bodyPr>
            <a:normAutofit/>
          </a:bodyPr>
          <a:lstStyle/>
          <a:p>
            <a:r>
              <a:rPr lang="en-US" sz="3200" b="1" dirty="0">
                <a:solidFill>
                  <a:schemeClr val="tx1"/>
                </a:solidFill>
              </a:rPr>
              <a:t>Rainbow Realty Group, Inc. v. Carter, 131 N.E.3d 168 (Ind. 2019)</a:t>
            </a:r>
          </a:p>
        </p:txBody>
      </p:sp>
    </p:spTree>
    <p:extLst>
      <p:ext uri="{BB962C8B-B14F-4D97-AF65-F5344CB8AC3E}">
        <p14:creationId xmlns:p14="http://schemas.microsoft.com/office/powerpoint/2010/main" val="2401623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4E5D790-EF7E-4E52-B208-793079B497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5" y="2"/>
            <a:ext cx="12192000" cy="6858000"/>
          </a:xfrm>
          <a:prstGeom prst="rect">
            <a:avLst/>
          </a:prstGeom>
          <a:solidFill>
            <a:schemeClr val="bg2">
              <a:alpha val="60000"/>
            </a:schemeClr>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useBgFill="1">
        <p:nvSpPr>
          <p:cNvPr id="10" name="Snip Diagonal Corner Rectangle 6">
            <a:extLst>
              <a:ext uri="{FF2B5EF4-FFF2-40B4-BE49-F238E27FC236}">
                <a16:creationId xmlns:a16="http://schemas.microsoft.com/office/drawing/2014/main" id="{479F3ED9-A242-463F-84AE-C4B05016BD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25" y="2"/>
            <a:ext cx="12191075" cy="6857998"/>
          </a:xfrm>
          <a:prstGeom prst="snip2DiagRect">
            <a:avLst>
              <a:gd name="adj1" fmla="val 0"/>
              <a:gd name="adj2" fmla="val 37605"/>
            </a:avLst>
          </a:prstGeom>
          <a:ln>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1663927" y="4692614"/>
            <a:ext cx="8534400" cy="1507067"/>
          </a:xfrm>
        </p:spPr>
        <p:txBody>
          <a:bodyPr>
            <a:normAutofit/>
          </a:bodyPr>
          <a:lstStyle/>
          <a:p>
            <a:pPr>
              <a:lnSpc>
                <a:spcPct val="90000"/>
              </a:lnSpc>
            </a:pPr>
            <a:r>
              <a:rPr lang="en-US" sz="2500" i="1"/>
              <a:t>In re Hanley, U.S. Bank Court</a:t>
            </a:r>
            <a:r>
              <a:rPr lang="en-US" sz="2500"/>
              <a:t>, 111 Br. 709, 713</a:t>
            </a:r>
            <a:r>
              <a:rPr lang="en-US" sz="2500" i="1"/>
              <a:t> (</a:t>
            </a:r>
            <a:r>
              <a:rPr lang="en-US" sz="2500"/>
              <a:t>CD Ill 1990)</a:t>
            </a:r>
            <a:r>
              <a:rPr lang="en-US" sz="2500" i="1"/>
              <a:t> (citing to Greco v. Same, </a:t>
            </a:r>
            <a:r>
              <a:rPr lang="en-US" sz="2500"/>
              <a:t>336 F. Supp. (E.D. Mo, 1971)).</a:t>
            </a:r>
            <a:br>
              <a:rPr lang="en-US" sz="2500"/>
            </a:br>
            <a:endParaRPr lang="en-US" sz="2500"/>
          </a:p>
        </p:txBody>
      </p:sp>
      <p:sp>
        <p:nvSpPr>
          <p:cNvPr id="3" name="Content Placeholder 2"/>
          <p:cNvSpPr>
            <a:spLocks noGrp="1"/>
          </p:cNvSpPr>
          <p:nvPr>
            <p:ph idx="1"/>
          </p:nvPr>
        </p:nvSpPr>
        <p:spPr>
          <a:xfrm>
            <a:off x="1663927" y="891082"/>
            <a:ext cx="8534400" cy="3615267"/>
          </a:xfrm>
        </p:spPr>
        <p:txBody>
          <a:bodyPr>
            <a:normAutofit/>
          </a:bodyPr>
          <a:lstStyle/>
          <a:p>
            <a:r>
              <a:rPr lang="en-US" dirty="0"/>
              <a:t>When evaluating whether TILA applies to a transaction, courts “look beyond the stated nature of a transaction to determine its true nature so as to prevent creditors from disguising the true nature of the transaction and thereby avoiding the impact” of the statute. </a:t>
            </a:r>
          </a:p>
        </p:txBody>
      </p:sp>
    </p:spTree>
    <p:extLst>
      <p:ext uri="{BB962C8B-B14F-4D97-AF65-F5344CB8AC3E}">
        <p14:creationId xmlns:p14="http://schemas.microsoft.com/office/powerpoint/2010/main" val="18034882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52341-DBC1-4C3B-B9D5-BBD21F8D9487}"/>
              </a:ext>
            </a:extLst>
          </p:cNvPr>
          <p:cNvSpPr>
            <a:spLocks noGrp="1"/>
          </p:cNvSpPr>
          <p:nvPr>
            <p:ph type="title"/>
          </p:nvPr>
        </p:nvSpPr>
        <p:spPr/>
        <p:txBody>
          <a:bodyPr/>
          <a:lstStyle/>
          <a:p>
            <a:r>
              <a:rPr lang="en-US" dirty="0"/>
              <a:t>Is it a duck?</a:t>
            </a:r>
          </a:p>
        </p:txBody>
      </p:sp>
      <p:sp>
        <p:nvSpPr>
          <p:cNvPr id="8" name="Content Placeholder 7">
            <a:extLst>
              <a:ext uri="{FF2B5EF4-FFF2-40B4-BE49-F238E27FC236}">
                <a16:creationId xmlns:a16="http://schemas.microsoft.com/office/drawing/2014/main" id="{3B8B090A-8F23-42C0-B686-6FDB4FC5B2CA}"/>
              </a:ext>
            </a:extLst>
          </p:cNvPr>
          <p:cNvSpPr>
            <a:spLocks noGrp="1"/>
          </p:cNvSpPr>
          <p:nvPr>
            <p:ph type="body" idx="1"/>
          </p:nvPr>
        </p:nvSpPr>
        <p:spPr/>
        <p:txBody>
          <a:bodyPr>
            <a:normAutofit/>
          </a:bodyPr>
          <a:lstStyle/>
          <a:p>
            <a:pPr marL="457200" lvl="1" indent="0">
              <a:buNone/>
            </a:pPr>
            <a:endParaRPr lang="en-US" dirty="0"/>
          </a:p>
          <a:p>
            <a:pPr marL="457200" lvl="1" indent="0">
              <a:buNone/>
            </a:pPr>
            <a:endParaRPr lang="en-US" dirty="0"/>
          </a:p>
          <a:p>
            <a:pPr lvl="1"/>
            <a:endParaRPr lang="en-US" dirty="0"/>
          </a:p>
          <a:p>
            <a:endParaRPr lang="en-US" dirty="0"/>
          </a:p>
        </p:txBody>
      </p:sp>
      <p:sp>
        <p:nvSpPr>
          <p:cNvPr id="5" name="Text Placeholder 4">
            <a:extLst>
              <a:ext uri="{FF2B5EF4-FFF2-40B4-BE49-F238E27FC236}">
                <a16:creationId xmlns:a16="http://schemas.microsoft.com/office/drawing/2014/main" id="{2F7BDBB3-A6DD-47DB-8DCE-87686BC3CBBD}"/>
              </a:ext>
            </a:extLst>
          </p:cNvPr>
          <p:cNvSpPr>
            <a:spLocks noGrp="1"/>
          </p:cNvSpPr>
          <p:nvPr>
            <p:ph type="body" sz="half" idx="15"/>
          </p:nvPr>
        </p:nvSpPr>
        <p:spPr/>
        <p:txBody>
          <a:bodyPr/>
          <a:lstStyle/>
          <a:p>
            <a:r>
              <a:rPr lang="en-US" dirty="0"/>
              <a:t>All the responsibilities of ownership, none of the benefits</a:t>
            </a:r>
          </a:p>
          <a:p>
            <a:r>
              <a:rPr lang="en-US" dirty="0"/>
              <a:t>All of the responsibilities of a tenant, none of the benefits</a:t>
            </a:r>
          </a:p>
          <a:p>
            <a:r>
              <a:rPr lang="en-US" dirty="0"/>
              <a:t>The option is impossible to exercise</a:t>
            </a:r>
          </a:p>
          <a:p>
            <a:r>
              <a:rPr lang="en-US" dirty="0"/>
              <a:t>An excessive NONREFUNDABLE DOWN PAYMENT IN ADDITION TO AN OPTION FEE</a:t>
            </a:r>
          </a:p>
          <a:p>
            <a:r>
              <a:rPr lang="en-US" dirty="0"/>
              <a:t>Payments applied to balance</a:t>
            </a:r>
          </a:p>
          <a:p>
            <a:endParaRPr lang="en-US" dirty="0"/>
          </a:p>
        </p:txBody>
      </p:sp>
      <p:sp>
        <p:nvSpPr>
          <p:cNvPr id="9" name="Text Placeholder 8">
            <a:extLst>
              <a:ext uri="{FF2B5EF4-FFF2-40B4-BE49-F238E27FC236}">
                <a16:creationId xmlns:a16="http://schemas.microsoft.com/office/drawing/2014/main" id="{7D550A3F-40BA-4D29-A2DE-80B5ECD64EE2}"/>
              </a:ext>
            </a:extLst>
          </p:cNvPr>
          <p:cNvSpPr>
            <a:spLocks noGrp="1"/>
          </p:cNvSpPr>
          <p:nvPr>
            <p:ph type="body" sz="half" idx="17"/>
          </p:nvPr>
        </p:nvSpPr>
        <p:spPr/>
        <p:txBody>
          <a:bodyPr/>
          <a:lstStyle/>
          <a:p>
            <a:r>
              <a:rPr lang="en-US" dirty="0"/>
              <a:t>Option payment separate from the down payment</a:t>
            </a:r>
          </a:p>
          <a:p>
            <a:r>
              <a:rPr lang="en-US" dirty="0"/>
              <a:t>Clear tenant protections</a:t>
            </a:r>
          </a:p>
          <a:p>
            <a:r>
              <a:rPr lang="en-US" dirty="0"/>
              <a:t>Defined term of the tenancy</a:t>
            </a:r>
          </a:p>
          <a:p>
            <a:r>
              <a:rPr lang="en-US" dirty="0"/>
              <a:t>No, or small, payment applied to balance</a:t>
            </a:r>
          </a:p>
          <a:p>
            <a:r>
              <a:rPr lang="en-US" dirty="0"/>
              <a:t>Owner pays taxes</a:t>
            </a:r>
          </a:p>
          <a:p>
            <a:endParaRPr lang="en-US" dirty="0"/>
          </a:p>
        </p:txBody>
      </p:sp>
      <p:pic>
        <p:nvPicPr>
          <p:cNvPr id="7" name="Content Placeholder 6" descr="A picture containing clipart&#10;&#10;Description generated with very high confidence">
            <a:extLst>
              <a:ext uri="{FF2B5EF4-FFF2-40B4-BE49-F238E27FC236}">
                <a16:creationId xmlns:a16="http://schemas.microsoft.com/office/drawing/2014/main" id="{3C3627E5-7F74-47BE-966A-16A84F97D9BA}"/>
              </a:ext>
            </a:extLst>
          </p:cNvPr>
          <p:cNvPicPr>
            <a:picLocks noGrp="1" noChangeAspect="1"/>
          </p:cNvPicPr>
          <p:nvPr>
            <p:ph sz="quarter" idx="4294967295"/>
          </p:nvPr>
        </p:nvPicPr>
        <p:blipFill>
          <a:blip r:embed="rId2"/>
          <a:stretch>
            <a:fillRect/>
          </a:stretch>
        </p:blipFill>
        <p:spPr bwMode="auto">
          <a:xfrm>
            <a:off x="4221561" y="1837764"/>
            <a:ext cx="3183950" cy="3536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30602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81BBDC9-2DC6-4959-AC3D-49A5DCB05D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B74BB55-8517-4CFE-9389-81D0E6F81F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accent1">
              <a:lumMod val="5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grpSp>
        <p:nvGrpSpPr>
          <p:cNvPr id="17" name="Group 16">
            <a:extLst>
              <a:ext uri="{FF2B5EF4-FFF2-40B4-BE49-F238E27FC236}">
                <a16:creationId xmlns:a16="http://schemas.microsoft.com/office/drawing/2014/main" id="{A3F7C935-E41E-4E8D-91DF-D3BAB9521DF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45" y="4435646"/>
            <a:ext cx="1419541" cy="1660354"/>
            <a:chOff x="10292292" y="2963333"/>
            <a:chExt cx="1896535" cy="2218267"/>
          </a:xfrm>
        </p:grpSpPr>
        <p:cxnSp>
          <p:nvCxnSpPr>
            <p:cNvPr id="18" name="Straight Connector 17">
              <a:extLst>
                <a:ext uri="{FF2B5EF4-FFF2-40B4-BE49-F238E27FC236}">
                  <a16:creationId xmlns:a16="http://schemas.microsoft.com/office/drawing/2014/main" id="{4FB64230-1B44-4C76-9885-0BBE5C736C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D3F7F181-4FFE-4F8E-A3D0-1A8ECDEFFB3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0292292" y="3190344"/>
              <a:ext cx="1896535"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2066495D-EC57-44E4-8DED-0DC2E07AA2F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0E0DA2F2-D672-4417-8072-9ED4FA5CC59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30E8BACB-AEC7-46A5-A3AD-4D1BBE8715B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24" name="Rectangle 23">
            <a:extLst>
              <a:ext uri="{FF2B5EF4-FFF2-40B4-BE49-F238E27FC236}">
                <a16:creationId xmlns:a16="http://schemas.microsoft.com/office/drawing/2014/main" id="{08452CCF-4A27-488A-AAF4-424933CFC9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4212" y="0"/>
            <a:ext cx="4657345" cy="6858000"/>
          </a:xfrm>
          <a:prstGeom prst="rect">
            <a:avLst/>
          </a:prstGeom>
          <a:solidFill>
            <a:schemeClr val="accent1">
              <a:lumMod val="75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1834919" y="685800"/>
            <a:ext cx="3705269" cy="5308599"/>
          </a:xfrm>
        </p:spPr>
        <p:txBody>
          <a:bodyPr>
            <a:normAutofit/>
          </a:bodyPr>
          <a:lstStyle/>
          <a:p>
            <a:r>
              <a:rPr lang="en-US" sz="3200" b="1">
                <a:solidFill>
                  <a:srgbClr val="FFFFFF"/>
                </a:solidFill>
              </a:rPr>
              <a:t>Federal Law treats land contracts like mortgages</a:t>
            </a:r>
          </a:p>
        </p:txBody>
      </p:sp>
      <p:sp>
        <p:nvSpPr>
          <p:cNvPr id="8" name="Content Placeholder 7"/>
          <p:cNvSpPr>
            <a:spLocks noGrp="1"/>
          </p:cNvSpPr>
          <p:nvPr>
            <p:ph idx="1"/>
          </p:nvPr>
        </p:nvSpPr>
        <p:spPr>
          <a:xfrm>
            <a:off x="6516553" y="685800"/>
            <a:ext cx="4754563" cy="5410200"/>
          </a:xfrm>
        </p:spPr>
        <p:txBody>
          <a:bodyPr>
            <a:normAutofit/>
          </a:bodyPr>
          <a:lstStyle/>
          <a:p>
            <a:r>
              <a:rPr lang="en-US" sz="1800" b="1">
                <a:solidFill>
                  <a:srgbClr val="FFFFFF"/>
                </a:solidFill>
              </a:rPr>
              <a:t>Truth in Lending</a:t>
            </a:r>
          </a:p>
          <a:p>
            <a:r>
              <a:rPr lang="en-US" sz="1800" b="1">
                <a:solidFill>
                  <a:srgbClr val="FFFFFF"/>
                </a:solidFill>
              </a:rPr>
              <a:t>Home Owner Equity Protection Act</a:t>
            </a:r>
          </a:p>
          <a:p>
            <a:r>
              <a:rPr lang="en-US" sz="1800" b="1">
                <a:solidFill>
                  <a:srgbClr val="FFFFFF"/>
                </a:solidFill>
              </a:rPr>
              <a:t>Real Estate settlement procedure act</a:t>
            </a:r>
          </a:p>
          <a:p>
            <a:r>
              <a:rPr lang="en-US" sz="1800" b="1">
                <a:solidFill>
                  <a:srgbClr val="FFFFFF"/>
                </a:solidFill>
              </a:rPr>
              <a:t>Equal Credit Opportunity Act</a:t>
            </a:r>
          </a:p>
          <a:p>
            <a:r>
              <a:rPr lang="en-US" sz="1800" b="1">
                <a:solidFill>
                  <a:srgbClr val="FFFFFF"/>
                </a:solidFill>
              </a:rPr>
              <a:t>Fair Housing Act</a:t>
            </a:r>
          </a:p>
          <a:p>
            <a:r>
              <a:rPr lang="en-US" sz="1800" b="1">
                <a:solidFill>
                  <a:srgbClr val="FFFFFF"/>
                </a:solidFill>
              </a:rPr>
              <a:t>S.A.F.E. Act</a:t>
            </a:r>
          </a:p>
        </p:txBody>
      </p:sp>
    </p:spTree>
    <p:extLst>
      <p:ext uri="{BB962C8B-B14F-4D97-AF65-F5344CB8AC3E}">
        <p14:creationId xmlns:p14="http://schemas.microsoft.com/office/powerpoint/2010/main" val="15647443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81BBDC9-2DC6-4959-AC3D-49A5DCB05D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B74BB55-8517-4CFE-9389-81D0E6F81F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accent1">
              <a:lumMod val="5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grpSp>
        <p:nvGrpSpPr>
          <p:cNvPr id="12" name="Group 11">
            <a:extLst>
              <a:ext uri="{FF2B5EF4-FFF2-40B4-BE49-F238E27FC236}">
                <a16:creationId xmlns:a16="http://schemas.microsoft.com/office/drawing/2014/main" id="{A3F7C935-E41E-4E8D-91DF-D3BAB9521DF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45" y="4435646"/>
            <a:ext cx="1419541" cy="1660354"/>
            <a:chOff x="10292292" y="2963333"/>
            <a:chExt cx="1896535" cy="2218267"/>
          </a:xfrm>
        </p:grpSpPr>
        <p:cxnSp>
          <p:nvCxnSpPr>
            <p:cNvPr id="13" name="Straight Connector 12">
              <a:extLst>
                <a:ext uri="{FF2B5EF4-FFF2-40B4-BE49-F238E27FC236}">
                  <a16:creationId xmlns:a16="http://schemas.microsoft.com/office/drawing/2014/main" id="{4FB64230-1B44-4C76-9885-0BBE5C736C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D3F7F181-4FFE-4F8E-A3D0-1A8ECDEFFB3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0292292" y="3190344"/>
              <a:ext cx="1896535"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2066495D-EC57-44E4-8DED-0DC2E07AA2F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0E0DA2F2-D672-4417-8072-9ED4FA5CC59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30E8BACB-AEC7-46A5-A3AD-4D1BBE8715B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19" name="Rectangle 18">
            <a:extLst>
              <a:ext uri="{FF2B5EF4-FFF2-40B4-BE49-F238E27FC236}">
                <a16:creationId xmlns:a16="http://schemas.microsoft.com/office/drawing/2014/main" id="{08452CCF-4A27-488A-AAF4-424933CFC9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4212" y="0"/>
            <a:ext cx="4657345" cy="6858000"/>
          </a:xfrm>
          <a:prstGeom prst="rect">
            <a:avLst/>
          </a:prstGeom>
          <a:solidFill>
            <a:schemeClr val="accent1">
              <a:lumMod val="75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834919" y="685800"/>
            <a:ext cx="3705269" cy="5308599"/>
          </a:xfrm>
        </p:spPr>
        <p:txBody>
          <a:bodyPr>
            <a:normAutofit/>
          </a:bodyPr>
          <a:lstStyle/>
          <a:p>
            <a:r>
              <a:rPr lang="en-US" sz="3200">
                <a:solidFill>
                  <a:srgbClr val="FFFFFF"/>
                </a:solidFill>
              </a:rPr>
              <a:t>When does T.I.L.A. apply</a:t>
            </a:r>
            <a:br>
              <a:rPr lang="en-US" sz="3200">
                <a:solidFill>
                  <a:srgbClr val="FFFFFF"/>
                </a:solidFill>
              </a:rPr>
            </a:br>
            <a:r>
              <a:rPr lang="en-US" sz="3200">
                <a:solidFill>
                  <a:srgbClr val="FFFFFF"/>
                </a:solidFill>
              </a:rPr>
              <a:t>Regulation Z §1026.2</a:t>
            </a:r>
          </a:p>
        </p:txBody>
      </p:sp>
      <p:sp>
        <p:nvSpPr>
          <p:cNvPr id="3" name="Content Placeholder 2"/>
          <p:cNvSpPr>
            <a:spLocks noGrp="1"/>
          </p:cNvSpPr>
          <p:nvPr>
            <p:ph idx="1"/>
          </p:nvPr>
        </p:nvSpPr>
        <p:spPr>
          <a:xfrm>
            <a:off x="6516553" y="685800"/>
            <a:ext cx="4754563" cy="5410200"/>
          </a:xfrm>
        </p:spPr>
        <p:txBody>
          <a:bodyPr>
            <a:normAutofit/>
          </a:bodyPr>
          <a:lstStyle/>
          <a:p>
            <a:pPr>
              <a:lnSpc>
                <a:spcPct val="90000"/>
              </a:lnSpc>
            </a:pPr>
            <a:r>
              <a:rPr lang="en-US" sz="1500">
                <a:solidFill>
                  <a:srgbClr val="FFFFFF"/>
                </a:solidFill>
              </a:rPr>
              <a:t> includes a “purchase money security interest under an installment sales contract.” 15 U.S.C. §1602(x); </a:t>
            </a:r>
          </a:p>
          <a:p>
            <a:pPr>
              <a:lnSpc>
                <a:spcPct val="90000"/>
              </a:lnSpc>
            </a:pPr>
            <a:r>
              <a:rPr lang="en-US" sz="1500">
                <a:solidFill>
                  <a:srgbClr val="FFFFFF"/>
                </a:solidFill>
              </a:rPr>
              <a:t> If you regularly” extend credit </a:t>
            </a:r>
          </a:p>
          <a:p>
            <a:pPr>
              <a:lnSpc>
                <a:spcPct val="90000"/>
              </a:lnSpc>
            </a:pPr>
            <a:endParaRPr lang="en-US" sz="1500">
              <a:solidFill>
                <a:srgbClr val="FFFFFF"/>
              </a:solidFill>
            </a:endParaRPr>
          </a:p>
          <a:p>
            <a:pPr>
              <a:lnSpc>
                <a:spcPct val="90000"/>
              </a:lnSpc>
            </a:pPr>
            <a:r>
              <a:rPr lang="en-US" sz="1500">
                <a:solidFill>
                  <a:srgbClr val="FFFFFF"/>
                </a:solidFill>
              </a:rPr>
              <a:t>You regularly extend credit if you extend credit secured by a home, including by land contract, five times in the preceding calendar year.</a:t>
            </a:r>
            <a:r>
              <a:rPr lang="en-US" sz="1500" i="1">
                <a:solidFill>
                  <a:srgbClr val="FFFFFF"/>
                </a:solidFill>
              </a:rPr>
              <a:t> </a:t>
            </a:r>
          </a:p>
          <a:p>
            <a:pPr>
              <a:lnSpc>
                <a:spcPct val="90000"/>
              </a:lnSpc>
            </a:pPr>
            <a:endParaRPr lang="en-US" sz="1500" i="1">
              <a:solidFill>
                <a:srgbClr val="FFFFFF"/>
              </a:solidFill>
            </a:endParaRPr>
          </a:p>
          <a:p>
            <a:pPr>
              <a:lnSpc>
                <a:spcPct val="90000"/>
              </a:lnSpc>
            </a:pPr>
            <a:r>
              <a:rPr lang="en-US" sz="1500">
                <a:solidFill>
                  <a:srgbClr val="FFFFFF"/>
                </a:solidFill>
              </a:rPr>
              <a:t>if you are extending high-cost credit, you need only extend credit two times</a:t>
            </a:r>
          </a:p>
          <a:p>
            <a:pPr>
              <a:lnSpc>
                <a:spcPct val="90000"/>
              </a:lnSpc>
            </a:pPr>
            <a:endParaRPr lang="en-US" sz="1500">
              <a:solidFill>
                <a:srgbClr val="FFFFFF"/>
              </a:solidFill>
            </a:endParaRPr>
          </a:p>
          <a:p>
            <a:pPr>
              <a:lnSpc>
                <a:spcPct val="90000"/>
              </a:lnSpc>
            </a:pPr>
            <a:r>
              <a:rPr lang="en-US" sz="1500">
                <a:solidFill>
                  <a:srgbClr val="FFFFFF"/>
                </a:solidFill>
              </a:rPr>
              <a:t>If you use a broker, only one loan is required,</a:t>
            </a:r>
          </a:p>
          <a:p>
            <a:pPr>
              <a:lnSpc>
                <a:spcPct val="90000"/>
              </a:lnSpc>
            </a:pPr>
            <a:endParaRPr lang="en-US" sz="1500">
              <a:solidFill>
                <a:srgbClr val="FFFFFF"/>
              </a:solidFill>
            </a:endParaRPr>
          </a:p>
          <a:p>
            <a:pPr>
              <a:lnSpc>
                <a:spcPct val="90000"/>
              </a:lnSpc>
            </a:pPr>
            <a:r>
              <a:rPr lang="en-US" sz="1500">
                <a:solidFill>
                  <a:srgbClr val="FFFFFF"/>
                </a:solidFill>
              </a:rPr>
              <a:t>If you are subject to TILA under the later definition, than all your loans are subject to TILA, whether or not they too are high-cost.</a:t>
            </a:r>
          </a:p>
          <a:p>
            <a:pPr>
              <a:lnSpc>
                <a:spcPct val="90000"/>
              </a:lnSpc>
            </a:pPr>
            <a:r>
              <a:rPr lang="en-US" sz="1500">
                <a:solidFill>
                  <a:srgbClr val="FFFFFF"/>
                </a:solidFill>
              </a:rPr>
              <a:t>.</a:t>
            </a:r>
          </a:p>
          <a:p>
            <a:pPr>
              <a:lnSpc>
                <a:spcPct val="90000"/>
              </a:lnSpc>
            </a:pPr>
            <a:endParaRPr lang="en-US" sz="1500">
              <a:solidFill>
                <a:srgbClr val="FFFFFF"/>
              </a:solidFill>
            </a:endParaRPr>
          </a:p>
        </p:txBody>
      </p:sp>
    </p:spTree>
    <p:extLst>
      <p:ext uri="{BB962C8B-B14F-4D97-AF65-F5344CB8AC3E}">
        <p14:creationId xmlns:p14="http://schemas.microsoft.com/office/powerpoint/2010/main" val="22067313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90FE681-1E05-478A-89DC-5F7AB37CF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p:cNvSpPr>
            <a:spLocks noGrp="1"/>
          </p:cNvSpPr>
          <p:nvPr>
            <p:ph type="title"/>
          </p:nvPr>
        </p:nvSpPr>
        <p:spPr>
          <a:xfrm>
            <a:off x="684212" y="685799"/>
            <a:ext cx="3747111" cy="4892040"/>
          </a:xfrm>
        </p:spPr>
        <p:txBody>
          <a:bodyPr>
            <a:normAutofit/>
          </a:bodyPr>
          <a:lstStyle/>
          <a:p>
            <a:pPr algn="r"/>
            <a:r>
              <a:rPr lang="en-US" dirty="0"/>
              <a:t>TRUTH IN LENDING ISSUES 12 C.F.R. §226.18</a:t>
            </a:r>
            <a:br>
              <a:rPr lang="en-US" dirty="0"/>
            </a:br>
            <a:endParaRPr lang="en-US"/>
          </a:p>
        </p:txBody>
      </p:sp>
      <p:cxnSp>
        <p:nvCxnSpPr>
          <p:cNvPr id="13" name="Straight Connector 12">
            <a:extLst>
              <a:ext uri="{FF2B5EF4-FFF2-40B4-BE49-F238E27FC236}">
                <a16:creationId xmlns:a16="http://schemas.microsoft.com/office/drawing/2014/main" id="{2E2F21DC-5F0E-42CF-B89C-C1E25E175CB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0783" y="1532373"/>
            <a:ext cx="0" cy="3198892"/>
          </a:xfrm>
          <a:prstGeom prst="line">
            <a:avLst/>
          </a:prstGeom>
          <a:ln w="19050">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sp>
        <p:nvSpPr>
          <p:cNvPr id="5" name="Text Placeholder 4"/>
          <p:cNvSpPr>
            <a:spLocks noGrp="1"/>
          </p:cNvSpPr>
          <p:nvPr>
            <p:ph idx="1"/>
          </p:nvPr>
        </p:nvSpPr>
        <p:spPr>
          <a:xfrm>
            <a:off x="4979962" y="685799"/>
            <a:ext cx="6288260" cy="4892040"/>
          </a:xfrm>
        </p:spPr>
        <p:txBody>
          <a:bodyPr>
            <a:normAutofit/>
          </a:bodyPr>
          <a:lstStyle/>
          <a:p>
            <a:r>
              <a:rPr lang="en-US">
                <a:solidFill>
                  <a:schemeClr val="tx1"/>
                </a:solidFill>
              </a:rPr>
              <a:t>Amount financed</a:t>
            </a:r>
          </a:p>
          <a:p>
            <a:r>
              <a:rPr lang="en-US">
                <a:solidFill>
                  <a:schemeClr val="tx1"/>
                </a:solidFill>
              </a:rPr>
              <a:t>A.P.R.</a:t>
            </a:r>
          </a:p>
          <a:p>
            <a:r>
              <a:rPr lang="en-US">
                <a:solidFill>
                  <a:schemeClr val="tx1"/>
                </a:solidFill>
              </a:rPr>
              <a:t>Total of payments</a:t>
            </a:r>
          </a:p>
          <a:p>
            <a:r>
              <a:rPr lang="en-US">
                <a:solidFill>
                  <a:schemeClr val="tx1"/>
                </a:solidFill>
              </a:rPr>
              <a:t>Payment amount and frequency</a:t>
            </a:r>
          </a:p>
          <a:p>
            <a:r>
              <a:rPr lang="en-US">
                <a:solidFill>
                  <a:schemeClr val="tx1"/>
                </a:solidFill>
              </a:rPr>
              <a:t>Finance charges</a:t>
            </a:r>
          </a:p>
        </p:txBody>
      </p:sp>
    </p:spTree>
    <p:extLst>
      <p:ext uri="{BB962C8B-B14F-4D97-AF65-F5344CB8AC3E}">
        <p14:creationId xmlns:p14="http://schemas.microsoft.com/office/powerpoint/2010/main" val="34680979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0FE681-1E05-478A-89DC-5F7AB37CF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4212" y="685799"/>
            <a:ext cx="3747111" cy="4892040"/>
          </a:xfrm>
        </p:spPr>
        <p:txBody>
          <a:bodyPr>
            <a:normAutofit/>
          </a:bodyPr>
          <a:lstStyle/>
          <a:p>
            <a:pPr algn="r"/>
            <a:r>
              <a:rPr lang="en-US" dirty="0"/>
              <a:t>High Cost loans</a:t>
            </a:r>
            <a:endParaRPr lang="en-US"/>
          </a:p>
        </p:txBody>
      </p:sp>
      <p:cxnSp>
        <p:nvCxnSpPr>
          <p:cNvPr id="10" name="Straight Connector 9">
            <a:extLst>
              <a:ext uri="{FF2B5EF4-FFF2-40B4-BE49-F238E27FC236}">
                <a16:creationId xmlns:a16="http://schemas.microsoft.com/office/drawing/2014/main" id="{2E2F21DC-5F0E-42CF-B89C-C1E25E175CB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0783" y="1532373"/>
            <a:ext cx="0" cy="3198892"/>
          </a:xfrm>
          <a:prstGeom prst="line">
            <a:avLst/>
          </a:prstGeom>
          <a:ln w="19050">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79962" y="685799"/>
            <a:ext cx="6288260" cy="4892040"/>
          </a:xfrm>
        </p:spPr>
        <p:txBody>
          <a:bodyPr>
            <a:normAutofit/>
          </a:bodyPr>
          <a:lstStyle/>
          <a:p>
            <a:r>
              <a:rPr lang="en-US">
                <a:solidFill>
                  <a:schemeClr val="tx1"/>
                </a:solidFill>
              </a:rPr>
              <a:t>If interest rate exceeds “by more than 6.5 percentage points…the average prime offer rate” at the time the interest rate was set.  15 U.S.C. §1602(bb)(1)(A)(i)(I)</a:t>
            </a:r>
          </a:p>
          <a:p>
            <a:r>
              <a:rPr lang="en-US">
                <a:solidFill>
                  <a:schemeClr val="tx1"/>
                </a:solidFill>
              </a:rPr>
              <a:t>Ex. Loan  made July 25, 2016</a:t>
            </a:r>
          </a:p>
          <a:p>
            <a:pPr lvl="1"/>
            <a:r>
              <a:rPr lang="en-US">
                <a:solidFill>
                  <a:schemeClr val="tx1"/>
                </a:solidFill>
              </a:rPr>
              <a:t> The average prime rate for a mortgage of comparable term on July 25, 2016 was 3.19 percent. </a:t>
            </a:r>
          </a:p>
          <a:p>
            <a:pPr lvl="1"/>
            <a:r>
              <a:rPr lang="en-US">
                <a:solidFill>
                  <a:schemeClr val="tx1"/>
                </a:solidFill>
              </a:rPr>
              <a:t>Adding the trigger of 6.5% to the average prime rate of 3.19% gives you an interest rate of 9.69%.  </a:t>
            </a:r>
          </a:p>
          <a:p>
            <a:pPr lvl="1"/>
            <a:r>
              <a:rPr lang="en-US">
                <a:solidFill>
                  <a:schemeClr val="tx1"/>
                </a:solidFill>
              </a:rPr>
              <a:t>If the loan has an interest rate was higher than 9.69, it is a high cost loan</a:t>
            </a:r>
          </a:p>
        </p:txBody>
      </p:sp>
    </p:spTree>
    <p:extLst>
      <p:ext uri="{BB962C8B-B14F-4D97-AF65-F5344CB8AC3E}">
        <p14:creationId xmlns:p14="http://schemas.microsoft.com/office/powerpoint/2010/main" val="24316994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92000"/>
                <a:satMod val="169000"/>
                <a:lumMod val="164000"/>
              </a:schemeClr>
            </a:gs>
            <a:gs pos="100000">
              <a:schemeClr val="bg2">
                <a:shade val="96000"/>
                <a:satMod val="120000"/>
                <a:lumMod val="90000"/>
              </a:schemeClr>
            </a:gs>
          </a:gsLst>
          <a:path path="circle">
            <a:fillToRect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C33F367-76E5-4D2A-96B1-4FD443CDD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dk2">
                  <a:tint val="97000"/>
                  <a:hueMod val="92000"/>
                  <a:satMod val="169000"/>
                  <a:lumMod val="164000"/>
                </a:schemeClr>
              </a:gs>
              <a:gs pos="100000">
                <a:schemeClr val="dk2">
                  <a:shade val="96000"/>
                  <a:satMod val="120000"/>
                  <a:lumMod val="90000"/>
                </a:schemeClr>
              </a:gs>
            </a:gsLst>
            <a:lin ang="6120000" scaled="1"/>
          </a:gradFill>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11" name="Snip Diagonal Corner Rectangle 21">
            <a:extLst>
              <a:ext uri="{FF2B5EF4-FFF2-40B4-BE49-F238E27FC236}">
                <a16:creationId xmlns:a16="http://schemas.microsoft.com/office/drawing/2014/main" id="{6F769419-3E73-449D-B62A-0CDEC946A6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8129873" cy="6858002"/>
          </a:xfrm>
          <a:prstGeom prst="snip2DiagRect">
            <a:avLst>
              <a:gd name="adj1" fmla="val 0"/>
              <a:gd name="adj2" fmla="val 0"/>
            </a:avLst>
          </a:prstGeom>
          <a:solidFill>
            <a:schemeClr val="bg1">
              <a:alpha val="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A6515200-42F9-488F-9895-6CDBCD1E87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4" name="Straight Connector 13">
              <a:extLst>
                <a:ext uri="{FF2B5EF4-FFF2-40B4-BE49-F238E27FC236}">
                  <a16:creationId xmlns:a16="http://schemas.microsoft.com/office/drawing/2014/main" id="{43185F0E-78D5-4C2D-9239-D3515B44883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D5BD9142-FF9C-4EED-A027-18D095481BB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42F547D3-9752-4481-B3A8-50E08610B8E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F1999C2F-3D0D-4813-9696-83630A6FEAB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EC737390-C9CA-456B-9F40-D7A76EA242E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a:xfrm>
            <a:off x="8588661" y="941424"/>
            <a:ext cx="3043896" cy="3248611"/>
          </a:xfrm>
        </p:spPr>
        <p:txBody>
          <a:bodyPr>
            <a:normAutofit/>
          </a:bodyPr>
          <a:lstStyle/>
          <a:p>
            <a:r>
              <a:rPr lang="en-US" sz="3100">
                <a:solidFill>
                  <a:srgbClr val="FFFFFF"/>
                </a:solidFill>
              </a:rPr>
              <a:t>Requirements for high-cost loan</a:t>
            </a:r>
          </a:p>
        </p:txBody>
      </p:sp>
      <p:graphicFrame>
        <p:nvGraphicFramePr>
          <p:cNvPr id="5" name="Content Placeholder 2">
            <a:extLst>
              <a:ext uri="{FF2B5EF4-FFF2-40B4-BE49-F238E27FC236}">
                <a16:creationId xmlns:a16="http://schemas.microsoft.com/office/drawing/2014/main" id="{77BAA3A1-DC21-4FFE-AEE1-A50DC68BDAE0}"/>
              </a:ext>
            </a:extLst>
          </p:cNvPr>
          <p:cNvGraphicFramePr>
            <a:graphicFrameLocks noGrp="1"/>
          </p:cNvGraphicFramePr>
          <p:nvPr>
            <p:ph idx="1"/>
            <p:extLst>
              <p:ext uri="{D42A27DB-BD31-4B8C-83A1-F6EECF244321}">
                <p14:modId xmlns:p14="http://schemas.microsoft.com/office/powerpoint/2010/main" val="304768473"/>
              </p:ext>
            </p:extLst>
          </p:nvPr>
        </p:nvGraphicFramePr>
        <p:xfrm>
          <a:off x="940645" y="941424"/>
          <a:ext cx="6190459" cy="47687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864980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81BBDC9-2DC6-4959-AC3D-49A5DCB05D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B74BB55-8517-4CFE-9389-81D0E6F81F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accent1">
              <a:lumMod val="5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grpSp>
        <p:nvGrpSpPr>
          <p:cNvPr id="12" name="Group 11">
            <a:extLst>
              <a:ext uri="{FF2B5EF4-FFF2-40B4-BE49-F238E27FC236}">
                <a16:creationId xmlns:a16="http://schemas.microsoft.com/office/drawing/2014/main" id="{A3F7C935-E41E-4E8D-91DF-D3BAB9521DF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45" y="4435646"/>
            <a:ext cx="1419541" cy="1660354"/>
            <a:chOff x="10292292" y="2963333"/>
            <a:chExt cx="1896535" cy="2218267"/>
          </a:xfrm>
        </p:grpSpPr>
        <p:cxnSp>
          <p:nvCxnSpPr>
            <p:cNvPr id="13" name="Straight Connector 12">
              <a:extLst>
                <a:ext uri="{FF2B5EF4-FFF2-40B4-BE49-F238E27FC236}">
                  <a16:creationId xmlns:a16="http://schemas.microsoft.com/office/drawing/2014/main" id="{4FB64230-1B44-4C76-9885-0BBE5C736C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D3F7F181-4FFE-4F8E-A3D0-1A8ECDEFFB3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0292292" y="3190344"/>
              <a:ext cx="1896535"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2066495D-EC57-44E4-8DED-0DC2E07AA2F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0E0DA2F2-D672-4417-8072-9ED4FA5CC59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30E8BACB-AEC7-46A5-A3AD-4D1BBE8715B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19" name="Rectangle 18">
            <a:extLst>
              <a:ext uri="{FF2B5EF4-FFF2-40B4-BE49-F238E27FC236}">
                <a16:creationId xmlns:a16="http://schemas.microsoft.com/office/drawing/2014/main" id="{08452CCF-4A27-488A-AAF4-424933CFC9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4212" y="0"/>
            <a:ext cx="4657345" cy="6858000"/>
          </a:xfrm>
          <a:prstGeom prst="rect">
            <a:avLst/>
          </a:prstGeom>
          <a:solidFill>
            <a:schemeClr val="accent1">
              <a:lumMod val="75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834919" y="685800"/>
            <a:ext cx="3705269" cy="5308599"/>
          </a:xfrm>
        </p:spPr>
        <p:txBody>
          <a:bodyPr>
            <a:normAutofit/>
          </a:bodyPr>
          <a:lstStyle/>
          <a:p>
            <a:r>
              <a:rPr lang="en-US" sz="3200">
                <a:solidFill>
                  <a:srgbClr val="FFFFFF"/>
                </a:solidFill>
              </a:rPr>
              <a:t>HighER Priced Loan</a:t>
            </a:r>
          </a:p>
        </p:txBody>
      </p:sp>
      <p:sp>
        <p:nvSpPr>
          <p:cNvPr id="3" name="Content Placeholder 2"/>
          <p:cNvSpPr>
            <a:spLocks noGrp="1"/>
          </p:cNvSpPr>
          <p:nvPr>
            <p:ph idx="1"/>
          </p:nvPr>
        </p:nvSpPr>
        <p:spPr>
          <a:xfrm>
            <a:off x="6516553" y="685800"/>
            <a:ext cx="4754563" cy="5410200"/>
          </a:xfrm>
        </p:spPr>
        <p:txBody>
          <a:bodyPr>
            <a:normAutofit/>
          </a:bodyPr>
          <a:lstStyle/>
          <a:p>
            <a:r>
              <a:rPr lang="en-US" sz="1800">
                <a:solidFill>
                  <a:srgbClr val="FFFFFF"/>
                </a:solidFill>
              </a:rPr>
              <a:t>A higher-priced mortgage is one in which the APR exceeds the average prime rate “as of the date the interest is set” by more than 1.5 percentage points. Reg. Z §1026.35</a:t>
            </a:r>
          </a:p>
          <a:p>
            <a:endParaRPr lang="en-US" sz="1800">
              <a:solidFill>
                <a:srgbClr val="FFFFFF"/>
              </a:solidFill>
            </a:endParaRPr>
          </a:p>
          <a:p>
            <a:r>
              <a:rPr lang="en-US" sz="1800">
                <a:solidFill>
                  <a:srgbClr val="FFFFFF"/>
                </a:solidFill>
              </a:rPr>
              <a:t>Ex. Loan  made July 25, 2016</a:t>
            </a:r>
          </a:p>
          <a:p>
            <a:pPr lvl="1"/>
            <a:r>
              <a:rPr lang="en-US">
                <a:solidFill>
                  <a:srgbClr val="FFFFFF"/>
                </a:solidFill>
              </a:rPr>
              <a:t> The average prime rate for a mortgage of comparable term on July 25, 2016 was 3.19 percent. </a:t>
            </a:r>
          </a:p>
          <a:p>
            <a:pPr lvl="1"/>
            <a:r>
              <a:rPr lang="en-US">
                <a:solidFill>
                  <a:srgbClr val="FFFFFF"/>
                </a:solidFill>
              </a:rPr>
              <a:t>Adding the trigger of 1.5% to the average prime rate of 3.19% gives you an interest rate of 4.69%.  </a:t>
            </a:r>
          </a:p>
          <a:p>
            <a:pPr lvl="1"/>
            <a:r>
              <a:rPr lang="en-US">
                <a:solidFill>
                  <a:srgbClr val="FFFFFF"/>
                </a:solidFill>
              </a:rPr>
              <a:t>If the loan has an interest rate was higher than 4.69, it is ahigher-priced mortgages. </a:t>
            </a:r>
          </a:p>
        </p:txBody>
      </p:sp>
    </p:spTree>
    <p:extLst>
      <p:ext uri="{BB962C8B-B14F-4D97-AF65-F5344CB8AC3E}">
        <p14:creationId xmlns:p14="http://schemas.microsoft.com/office/powerpoint/2010/main" val="11563806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0BBD06B-552C-4DF7-9E19-C5617573E2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dk2">
                  <a:tint val="97000"/>
                  <a:hueMod val="92000"/>
                  <a:satMod val="169000"/>
                  <a:lumMod val="164000"/>
                </a:schemeClr>
              </a:gs>
              <a:gs pos="100000">
                <a:schemeClr val="dk2">
                  <a:shade val="96000"/>
                  <a:satMod val="120000"/>
                  <a:lumMod val="90000"/>
                </a:schemeClr>
              </a:gs>
            </a:gsLst>
            <a:lin ang="6120000" scaled="1"/>
          </a:gradFill>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748286" y="5181599"/>
            <a:ext cx="8707922" cy="839821"/>
          </a:xfrm>
        </p:spPr>
        <p:txBody>
          <a:bodyPr anchor="b">
            <a:normAutofit/>
          </a:bodyPr>
          <a:lstStyle/>
          <a:p>
            <a:r>
              <a:rPr lang="en-US" sz="3200">
                <a:solidFill>
                  <a:srgbClr val="FFFFFF"/>
                </a:solidFill>
              </a:rPr>
              <a:t>Distressed Asset Sales</a:t>
            </a:r>
          </a:p>
        </p:txBody>
      </p:sp>
      <p:sp useBgFill="1">
        <p:nvSpPr>
          <p:cNvPr id="16" name="Snip Diagonal Corner Rectangle 21">
            <a:extLst>
              <a:ext uri="{FF2B5EF4-FFF2-40B4-BE49-F238E27FC236}">
                <a16:creationId xmlns:a16="http://schemas.microsoft.com/office/drawing/2014/main" id="{1D27B411-D85B-4FEE-8EF5-0726CC104B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3999" y="620722"/>
            <a:ext cx="9805929" cy="4418206"/>
          </a:xfrm>
          <a:prstGeom prst="snip2DiagRect">
            <a:avLst>
              <a:gd name="adj1" fmla="val 8741"/>
              <a:gd name="adj2" fmla="val 0"/>
            </a:avLst>
          </a:prstGeom>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21C33B52-966B-48AB-B150-0703D341A0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9" name="Straight Connector 18">
              <a:extLst>
                <a:ext uri="{FF2B5EF4-FFF2-40B4-BE49-F238E27FC236}">
                  <a16:creationId xmlns:a16="http://schemas.microsoft.com/office/drawing/2014/main" id="{A15605B8-360E-48F8-8236-1D79EF8EB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FA3977D2-0245-428A-8353-C7231D91ED8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E9420A79-B7F1-42B2-8A65-7F990211ADB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DF944D0E-1FE0-47ED-9362-B7A1560D70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35A66304-0B88-40BA-A57C-226AA50D434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graphicFrame>
        <p:nvGraphicFramePr>
          <p:cNvPr id="10" name="Content Placeholder 7">
            <a:extLst>
              <a:ext uri="{FF2B5EF4-FFF2-40B4-BE49-F238E27FC236}">
                <a16:creationId xmlns:a16="http://schemas.microsoft.com/office/drawing/2014/main" id="{6ACC508A-1756-48B4-81C2-9A5780296300}"/>
              </a:ext>
            </a:extLst>
          </p:cNvPr>
          <p:cNvGraphicFramePr>
            <a:graphicFrameLocks noGrp="1"/>
          </p:cNvGraphicFramePr>
          <p:nvPr>
            <p:ph idx="1"/>
            <p:extLst>
              <p:ext uri="{D42A27DB-BD31-4B8C-83A1-F6EECF244321}">
                <p14:modId xmlns:p14="http://schemas.microsoft.com/office/powerpoint/2010/main" val="2576628216"/>
              </p:ext>
            </p:extLst>
          </p:nvPr>
        </p:nvGraphicFramePr>
        <p:xfrm>
          <a:off x="1098550" y="1096964"/>
          <a:ext cx="8991114" cy="36306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13347518"/>
      </p:ext>
    </p:extLst>
  </p:cSld>
  <p:clrMapOvr>
    <a:overrideClrMapping bg1="lt1" tx1="dk1" bg2="lt2" tx2="dk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2600CBB-0CF8-4237-8491-B7864363D2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dk2">
                  <a:tint val="97000"/>
                  <a:hueMod val="92000"/>
                  <a:satMod val="169000"/>
                  <a:lumMod val="164000"/>
                </a:schemeClr>
              </a:gs>
              <a:gs pos="100000">
                <a:schemeClr val="dk2">
                  <a:shade val="96000"/>
                  <a:satMod val="120000"/>
                  <a:lumMod val="90000"/>
                </a:schemeClr>
              </a:gs>
            </a:gsLst>
            <a:lin ang="6120000" scaled="1"/>
          </a:gradFill>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4212" y="4799010"/>
            <a:ext cx="9269412" cy="1155267"/>
          </a:xfrm>
        </p:spPr>
        <p:txBody>
          <a:bodyPr anchor="ctr">
            <a:normAutofit/>
          </a:bodyPr>
          <a:lstStyle/>
          <a:p>
            <a:r>
              <a:rPr lang="en-US">
                <a:solidFill>
                  <a:srgbClr val="FFFFFF"/>
                </a:solidFill>
              </a:rPr>
              <a:t>Requirements of Higher-cost loans</a:t>
            </a:r>
          </a:p>
        </p:txBody>
      </p:sp>
      <p:sp>
        <p:nvSpPr>
          <p:cNvPr id="11" name="Snip Diagonal Corner Rectangle 21">
            <a:extLst>
              <a:ext uri="{FF2B5EF4-FFF2-40B4-BE49-F238E27FC236}">
                <a16:creationId xmlns:a16="http://schemas.microsoft.com/office/drawing/2014/main" id="{E4CBBC1E-991D-4CF9-BCA5-AB1496871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824" cy="4572000"/>
          </a:xfrm>
          <a:prstGeom prst="snip2DiagRect">
            <a:avLst>
              <a:gd name="adj1" fmla="val 0"/>
              <a:gd name="adj2" fmla="val 0"/>
            </a:avLst>
          </a:prstGeom>
          <a:solidFill>
            <a:schemeClr val="bg1">
              <a:alpha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0F01AA38-F0C3-4FC3-A46C-CFE3B96DD8CD}"/>
              </a:ext>
            </a:extLst>
          </p:cNvPr>
          <p:cNvGraphicFramePr>
            <a:graphicFrameLocks noGrp="1"/>
          </p:cNvGraphicFramePr>
          <p:nvPr>
            <p:ph idx="1"/>
            <p:extLst>
              <p:ext uri="{D42A27DB-BD31-4B8C-83A1-F6EECF244321}">
                <p14:modId xmlns:p14="http://schemas.microsoft.com/office/powerpoint/2010/main" val="1507029805"/>
              </p:ext>
            </p:extLst>
          </p:nvPr>
        </p:nvGraphicFramePr>
        <p:xfrm>
          <a:off x="965200" y="642939"/>
          <a:ext cx="10255250" cy="34037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37901134"/>
      </p:ext>
    </p:extLst>
  </p:cSld>
  <p:clrMapOvr>
    <a:overrideClrMapping bg1="lt1" tx1="dk1" bg2="lt2" tx2="dk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81BBDC9-2DC6-4959-AC3D-49A5DCB05D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B74BB55-8517-4CFE-9389-81D0E6F81F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accent1">
              <a:lumMod val="5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grpSp>
        <p:nvGrpSpPr>
          <p:cNvPr id="12" name="Group 11">
            <a:extLst>
              <a:ext uri="{FF2B5EF4-FFF2-40B4-BE49-F238E27FC236}">
                <a16:creationId xmlns:a16="http://schemas.microsoft.com/office/drawing/2014/main" id="{A3F7C935-E41E-4E8D-91DF-D3BAB9521DF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45" y="4435646"/>
            <a:ext cx="1419541" cy="1660354"/>
            <a:chOff x="10292292" y="2963333"/>
            <a:chExt cx="1896535" cy="2218267"/>
          </a:xfrm>
        </p:grpSpPr>
        <p:cxnSp>
          <p:nvCxnSpPr>
            <p:cNvPr id="13" name="Straight Connector 12">
              <a:extLst>
                <a:ext uri="{FF2B5EF4-FFF2-40B4-BE49-F238E27FC236}">
                  <a16:creationId xmlns:a16="http://schemas.microsoft.com/office/drawing/2014/main" id="{4FB64230-1B44-4C76-9885-0BBE5C736C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D3F7F181-4FFE-4F8E-A3D0-1A8ECDEFFB3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0292292" y="3190344"/>
              <a:ext cx="1896535"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2066495D-EC57-44E4-8DED-0DC2E07AA2F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0E0DA2F2-D672-4417-8072-9ED4FA5CC59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30E8BACB-AEC7-46A5-A3AD-4D1BBE8715B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19" name="Rectangle 18">
            <a:extLst>
              <a:ext uri="{FF2B5EF4-FFF2-40B4-BE49-F238E27FC236}">
                <a16:creationId xmlns:a16="http://schemas.microsoft.com/office/drawing/2014/main" id="{08452CCF-4A27-488A-AAF4-424933CFC9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4212" y="0"/>
            <a:ext cx="4657345" cy="6858000"/>
          </a:xfrm>
          <a:prstGeom prst="rect">
            <a:avLst/>
          </a:prstGeom>
          <a:solidFill>
            <a:schemeClr val="accent1">
              <a:lumMod val="75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834919" y="685800"/>
            <a:ext cx="3705269" cy="5308599"/>
          </a:xfrm>
        </p:spPr>
        <p:txBody>
          <a:bodyPr>
            <a:normAutofit/>
          </a:bodyPr>
          <a:lstStyle/>
          <a:p>
            <a:r>
              <a:rPr lang="en-US" sz="3200">
                <a:solidFill>
                  <a:srgbClr val="FFFFFF"/>
                </a:solidFill>
              </a:rPr>
              <a:t>Indiana’s Home Loan Practices aCt</a:t>
            </a:r>
            <a:br>
              <a:rPr lang="en-US" sz="3200">
                <a:solidFill>
                  <a:srgbClr val="FFFFFF"/>
                </a:solidFill>
              </a:rPr>
            </a:br>
            <a:r>
              <a:rPr lang="en-US" sz="3200">
                <a:solidFill>
                  <a:srgbClr val="FFFFFF"/>
                </a:solidFill>
              </a:rPr>
              <a:t>IC 24-9-3 </a:t>
            </a:r>
            <a:r>
              <a:rPr lang="en-US" sz="3200" i="1">
                <a:solidFill>
                  <a:srgbClr val="FFFFFF"/>
                </a:solidFill>
              </a:rPr>
              <a:t>et. seq.</a:t>
            </a:r>
            <a:endParaRPr lang="en-US" sz="3200">
              <a:solidFill>
                <a:srgbClr val="FFFFFF"/>
              </a:solidFill>
            </a:endParaRPr>
          </a:p>
        </p:txBody>
      </p:sp>
      <p:sp>
        <p:nvSpPr>
          <p:cNvPr id="3" name="Content Placeholder 2"/>
          <p:cNvSpPr>
            <a:spLocks noGrp="1"/>
          </p:cNvSpPr>
          <p:nvPr>
            <p:ph idx="1"/>
          </p:nvPr>
        </p:nvSpPr>
        <p:spPr>
          <a:xfrm>
            <a:off x="6516553" y="685800"/>
            <a:ext cx="4754563" cy="5410200"/>
          </a:xfrm>
        </p:spPr>
        <p:txBody>
          <a:bodyPr>
            <a:normAutofit/>
          </a:bodyPr>
          <a:lstStyle/>
          <a:p>
            <a:r>
              <a:rPr lang="en-US" sz="1800">
                <a:solidFill>
                  <a:srgbClr val="FFFFFF"/>
                </a:solidFill>
              </a:rPr>
              <a:t>Includes land contracts</a:t>
            </a:r>
          </a:p>
          <a:p>
            <a:r>
              <a:rPr lang="en-US" sz="1800">
                <a:solidFill>
                  <a:srgbClr val="FFFFFF"/>
                </a:solidFill>
              </a:rPr>
              <a:t>Mirrors the federal protections</a:t>
            </a:r>
          </a:p>
          <a:p>
            <a:r>
              <a:rPr lang="en-US" sz="1800">
                <a:solidFill>
                  <a:srgbClr val="FFFFFF"/>
                </a:solidFill>
              </a:rPr>
              <a:t>Adds deceptive practices</a:t>
            </a:r>
          </a:p>
        </p:txBody>
      </p:sp>
    </p:spTree>
    <p:extLst>
      <p:ext uri="{BB962C8B-B14F-4D97-AF65-F5344CB8AC3E}">
        <p14:creationId xmlns:p14="http://schemas.microsoft.com/office/powerpoint/2010/main" val="30430945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4212" y="4487332"/>
            <a:ext cx="8534400" cy="1507067"/>
          </a:xfrm>
        </p:spPr>
        <p:txBody>
          <a:bodyPr>
            <a:normAutofit/>
          </a:bodyPr>
          <a:lstStyle/>
          <a:p>
            <a:r>
              <a:rPr lang="en-US" dirty="0"/>
              <a:t>Prohibited Conduct</a:t>
            </a:r>
          </a:p>
        </p:txBody>
      </p:sp>
      <p:pic>
        <p:nvPicPr>
          <p:cNvPr id="7" name="Graphic 6" descr="Suburban scene">
            <a:extLst>
              <a:ext uri="{FF2B5EF4-FFF2-40B4-BE49-F238E27FC236}">
                <a16:creationId xmlns:a16="http://schemas.microsoft.com/office/drawing/2014/main" id="{3604BB36-8A23-4526-8625-78804EF6DC7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55676" y="733647"/>
            <a:ext cx="3575884" cy="3575884"/>
          </a:xfrm>
          <a:prstGeom prst="rect">
            <a:avLst/>
          </a:prstGeom>
          <a:effectLst>
            <a:innerShdw blurRad="57150" dist="38100" dir="14460000">
              <a:prstClr val="black">
                <a:alpha val="70000"/>
              </a:prstClr>
            </a:innerShdw>
          </a:effectLst>
        </p:spPr>
      </p:pic>
      <p:sp>
        <p:nvSpPr>
          <p:cNvPr id="3" name="Content Placeholder 2"/>
          <p:cNvSpPr>
            <a:spLocks noGrp="1"/>
          </p:cNvSpPr>
          <p:nvPr>
            <p:ph idx="1"/>
          </p:nvPr>
        </p:nvSpPr>
        <p:spPr>
          <a:xfrm>
            <a:off x="6499654" y="733647"/>
            <a:ext cx="4419171" cy="3575884"/>
          </a:xfrm>
        </p:spPr>
        <p:txBody>
          <a:bodyPr>
            <a:normAutofit/>
          </a:bodyPr>
          <a:lstStyle/>
          <a:p>
            <a:pPr>
              <a:lnSpc>
                <a:spcPct val="90000"/>
              </a:lnSpc>
            </a:pPr>
            <a:r>
              <a:rPr lang="en-US" sz="1400"/>
              <a:t>Divide a home loan transaction into separate parts with the intent of evading a provision of this article.</a:t>
            </a:r>
          </a:p>
          <a:p>
            <a:pPr>
              <a:lnSpc>
                <a:spcPct val="90000"/>
              </a:lnSpc>
            </a:pPr>
            <a:br>
              <a:rPr lang="en-US" sz="1400"/>
            </a:br>
            <a:r>
              <a:rPr lang="en-US" sz="1400"/>
              <a:t>Structure a home loan transaction as an open-end loan with the intent of evading the provisions of this article if the home loan would be a high cost home loan if the home loan had been structured as a closed-end loan</a:t>
            </a:r>
          </a:p>
          <a:p>
            <a:pPr>
              <a:lnSpc>
                <a:spcPct val="90000"/>
              </a:lnSpc>
            </a:pPr>
            <a:endParaRPr lang="en-US" sz="1400"/>
          </a:p>
          <a:p>
            <a:pPr>
              <a:lnSpc>
                <a:spcPct val="90000"/>
              </a:lnSpc>
            </a:pPr>
            <a:r>
              <a:rPr lang="en-US" sz="1400"/>
              <a:t>Engage in, or solicit to engage in, a real estate transaction or a mortgage transaction without a permit or license required by law.</a:t>
            </a:r>
            <a:br>
              <a:rPr lang="en-US" sz="1400"/>
            </a:br>
            <a:endParaRPr lang="en-US" sz="1400"/>
          </a:p>
          <a:p>
            <a:pPr>
              <a:lnSpc>
                <a:spcPct val="90000"/>
              </a:lnSpc>
            </a:pPr>
            <a:endParaRPr lang="en-US" sz="1400"/>
          </a:p>
        </p:txBody>
      </p:sp>
    </p:spTree>
    <p:extLst>
      <p:ext uri="{BB962C8B-B14F-4D97-AF65-F5344CB8AC3E}">
        <p14:creationId xmlns:p14="http://schemas.microsoft.com/office/powerpoint/2010/main" val="1112220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FEB90296-CFE0-401D-9CA3-32966EC4F0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08C9B4EE-7611-4ED9-B356-7BDD377C39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A4F266A-F2F7-47CD-8BBC-E3777E982F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20D69C80-8919-4A32-B897-F2A21F9405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F427B072-CC5B-481B-9719-8CD4C54444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p:nvSpPr>
          <p:cNvPr id="18" name="Rectangle 17">
            <a:extLst>
              <a:ext uri="{FF2B5EF4-FFF2-40B4-BE49-F238E27FC236}">
                <a16:creationId xmlns:a16="http://schemas.microsoft.com/office/drawing/2014/main" id="{4609862E-48F9-45AC-8D44-67A0268A79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5" y="2"/>
            <a:ext cx="12192000" cy="6858000"/>
          </a:xfrm>
          <a:prstGeom prst="rect">
            <a:avLst/>
          </a:prstGeom>
          <a:solidFill>
            <a:schemeClr val="bg2">
              <a:alpha val="60000"/>
            </a:schemeClr>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useBgFill="1">
        <p:nvSpPr>
          <p:cNvPr id="20" name="Snip Diagonal Corner Rectangle 6">
            <a:extLst>
              <a:ext uri="{FF2B5EF4-FFF2-40B4-BE49-F238E27FC236}">
                <a16:creationId xmlns:a16="http://schemas.microsoft.com/office/drawing/2014/main" id="{2D5EEA8B-2D86-4D1D-96B3-6B8290303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25" y="2"/>
            <a:ext cx="12191075" cy="6857998"/>
          </a:xfrm>
          <a:prstGeom prst="snip2DiagRect">
            <a:avLst>
              <a:gd name="adj1" fmla="val 0"/>
              <a:gd name="adj2" fmla="val 37605"/>
            </a:avLst>
          </a:prstGeom>
          <a:ln>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1675645" y="685799"/>
            <a:ext cx="8001000" cy="2971801"/>
          </a:xfrm>
        </p:spPr>
        <p:txBody>
          <a:bodyPr vert="horz" lIns="91440" tIns="45720" rIns="91440" bIns="45720" rtlCol="0" anchor="b">
            <a:normAutofit/>
          </a:bodyPr>
          <a:lstStyle/>
          <a:p>
            <a:r>
              <a:rPr lang="en-US" sz="4800"/>
              <a:t>Deceptive Acts a violation</a:t>
            </a:r>
          </a:p>
        </p:txBody>
      </p:sp>
      <p:sp>
        <p:nvSpPr>
          <p:cNvPr id="3" name="Content Placeholder 2"/>
          <p:cNvSpPr>
            <a:spLocks noGrp="1"/>
          </p:cNvSpPr>
          <p:nvPr>
            <p:ph idx="1"/>
          </p:nvPr>
        </p:nvSpPr>
        <p:spPr>
          <a:xfrm>
            <a:off x="1675645" y="3843867"/>
            <a:ext cx="6400800" cy="1947333"/>
          </a:xfrm>
        </p:spPr>
        <p:txBody>
          <a:bodyPr vert="horz" lIns="91440" tIns="45720" rIns="91440" bIns="45720" rtlCol="0" anchor="t">
            <a:normAutofit/>
          </a:bodyPr>
          <a:lstStyle/>
          <a:p>
            <a:pPr marL="0" indent="0">
              <a:buNone/>
            </a:pPr>
            <a:br>
              <a:rPr lang="en-US" sz="2100"/>
            </a:br>
            <a:r>
              <a:rPr lang="en-US" sz="2100"/>
              <a:t>Engage in a deceptive act in connection with a mortgage transaction or a real estate transaction.</a:t>
            </a:r>
            <a:br>
              <a:rPr lang="en-US" sz="2100"/>
            </a:br>
            <a:endParaRPr lang="en-US" sz="2100"/>
          </a:p>
        </p:txBody>
      </p:sp>
    </p:spTree>
    <p:extLst>
      <p:ext uri="{BB962C8B-B14F-4D97-AF65-F5344CB8AC3E}">
        <p14:creationId xmlns:p14="http://schemas.microsoft.com/office/powerpoint/2010/main" val="3258028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24D9F5B-C72B-41EE-97C2-D3600B6271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84114" y="4487332"/>
            <a:ext cx="4205003" cy="1507067"/>
          </a:xfrm>
        </p:spPr>
        <p:txBody>
          <a:bodyPr>
            <a:normAutofit/>
          </a:bodyPr>
          <a:lstStyle/>
          <a:p>
            <a:r>
              <a:rPr lang="en-US" sz="3200">
                <a:solidFill>
                  <a:srgbClr val="FFFFFF"/>
                </a:solidFill>
              </a:rPr>
              <a:t>May not misrepresent</a:t>
            </a:r>
          </a:p>
        </p:txBody>
      </p:sp>
      <p:pic>
        <p:nvPicPr>
          <p:cNvPr id="7" name="Graphic 6" descr="House">
            <a:extLst>
              <a:ext uri="{FF2B5EF4-FFF2-40B4-BE49-F238E27FC236}">
                <a16:creationId xmlns:a16="http://schemas.microsoft.com/office/drawing/2014/main" id="{085AB1CD-FF43-4001-B7E2-F8BF323BED1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7551" y="875199"/>
            <a:ext cx="4887466" cy="4887466"/>
          </a:xfrm>
          <a:prstGeom prst="rect">
            <a:avLst/>
          </a:prstGeom>
          <a:effectLst>
            <a:innerShdw blurRad="57150" dist="38100" dir="14460000">
              <a:prstClr val="black">
                <a:alpha val="70000"/>
              </a:prstClr>
            </a:innerShdw>
          </a:effectLst>
        </p:spPr>
      </p:pic>
      <p:sp>
        <p:nvSpPr>
          <p:cNvPr id="3" name="Content Placeholder 2"/>
          <p:cNvSpPr>
            <a:spLocks noGrp="1"/>
          </p:cNvSpPr>
          <p:nvPr>
            <p:ph idx="1"/>
          </p:nvPr>
        </p:nvSpPr>
        <p:spPr>
          <a:xfrm>
            <a:off x="6095998" y="685800"/>
            <a:ext cx="4819653" cy="3615267"/>
          </a:xfrm>
        </p:spPr>
        <p:txBody>
          <a:bodyPr>
            <a:normAutofit/>
          </a:bodyPr>
          <a:lstStyle/>
          <a:p>
            <a:pPr>
              <a:lnSpc>
                <a:spcPct val="90000"/>
              </a:lnSpc>
            </a:pPr>
            <a:r>
              <a:rPr lang="en-US" sz="1700">
                <a:solidFill>
                  <a:srgbClr val="0F496F"/>
                </a:solidFill>
              </a:rPr>
              <a:t>With respect to a real estate transaction or a mortgage transaction, represent that:</a:t>
            </a:r>
          </a:p>
          <a:p>
            <a:pPr>
              <a:lnSpc>
                <a:spcPct val="90000"/>
              </a:lnSpc>
            </a:pPr>
            <a:br>
              <a:rPr lang="en-US" sz="1700">
                <a:solidFill>
                  <a:srgbClr val="0F496F"/>
                </a:solidFill>
              </a:rPr>
            </a:br>
            <a:r>
              <a:rPr lang="en-US" sz="1700">
                <a:solidFill>
                  <a:srgbClr val="0F496F"/>
                </a:solidFill>
              </a:rPr>
              <a:t>(A) the transaction has:</a:t>
            </a:r>
          </a:p>
          <a:p>
            <a:pPr>
              <a:lnSpc>
                <a:spcPct val="90000"/>
              </a:lnSpc>
            </a:pPr>
            <a:br>
              <a:rPr lang="en-US" sz="1700">
                <a:solidFill>
                  <a:srgbClr val="0F496F"/>
                </a:solidFill>
              </a:rPr>
            </a:br>
            <a:r>
              <a:rPr lang="en-US" sz="1700">
                <a:solidFill>
                  <a:srgbClr val="0F496F"/>
                </a:solidFill>
              </a:rPr>
              <a:t>	(i) certain terms or conditions; or</a:t>
            </a:r>
          </a:p>
          <a:p>
            <a:pPr>
              <a:lnSpc>
                <a:spcPct val="90000"/>
              </a:lnSpc>
            </a:pPr>
            <a:br>
              <a:rPr lang="en-US" sz="1700">
                <a:solidFill>
                  <a:srgbClr val="0F496F"/>
                </a:solidFill>
              </a:rPr>
            </a:br>
            <a:r>
              <a:rPr lang="en-US" sz="1700">
                <a:solidFill>
                  <a:srgbClr val="0F496F"/>
                </a:solidFill>
              </a:rPr>
              <a:t>	(ii) the sponsorship or approval of a particular person or entity;</a:t>
            </a:r>
            <a:br>
              <a:rPr lang="en-US" sz="1700">
                <a:solidFill>
                  <a:srgbClr val="0F496F"/>
                </a:solidFill>
              </a:rPr>
            </a:br>
            <a:r>
              <a:rPr lang="en-US" sz="1700">
                <a:solidFill>
                  <a:srgbClr val="0F496F"/>
                </a:solidFill>
              </a:rPr>
              <a:t>	that it does not have and that the person knows or reasonably should know it does not have; </a:t>
            </a:r>
          </a:p>
          <a:p>
            <a:pPr>
              <a:lnSpc>
                <a:spcPct val="90000"/>
              </a:lnSpc>
            </a:pPr>
            <a:endParaRPr lang="en-US" sz="1700">
              <a:solidFill>
                <a:srgbClr val="0F496F"/>
              </a:solidFill>
            </a:endParaRPr>
          </a:p>
        </p:txBody>
      </p:sp>
      <p:grpSp>
        <p:nvGrpSpPr>
          <p:cNvPr id="12" name="Group 11">
            <a:extLst>
              <a:ext uri="{FF2B5EF4-FFF2-40B4-BE49-F238E27FC236}">
                <a16:creationId xmlns:a16="http://schemas.microsoft.com/office/drawing/2014/main" id="{0180A64C-1862-4B1B-8953-FA96DEE4C44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3" name="Straight Connector 12">
              <a:extLst>
                <a:ext uri="{FF2B5EF4-FFF2-40B4-BE49-F238E27FC236}">
                  <a16:creationId xmlns:a16="http://schemas.microsoft.com/office/drawing/2014/main" id="{52859A51-B3CA-4126-956F-D0DCCBA2129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1ECA05ED-FBC3-48F4-8E6D-AB89EC6081C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5EE24CC5-F080-45A3-B2B4-59A7BCA5AB4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B3EC6EC2-2351-427C-90C2-F107915733B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D524D87A-9540-4F77-B006-823176623BD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400099481"/>
      </p:ext>
    </p:extLst>
  </p:cSld>
  <p:clrMapOvr>
    <a:overrideClrMapping bg1="lt1" tx1="dk1" bg2="lt2" tx2="dk2" accent1="accent1" accent2="accent2" accent3="accent3" accent4="accent4" accent5="accent5" accent6="accent6" hlink="hlink" folHlink="folHlink"/>
  </p:clrMapOvr>
</p:sld>
</file>

<file path=ppt/slides/slide45.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509B08A-C1EC-478C-86AF-60ADE06D9B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0290" y="685800"/>
            <a:ext cx="4818656" cy="4603749"/>
          </a:xfrm>
        </p:spPr>
        <p:txBody>
          <a:bodyPr>
            <a:normAutofit/>
          </a:bodyPr>
          <a:lstStyle/>
          <a:p>
            <a:pPr algn="r"/>
            <a:r>
              <a:rPr lang="en-US" sz="5200"/>
              <a:t>Cannot misrepresent the property</a:t>
            </a:r>
          </a:p>
        </p:txBody>
      </p:sp>
      <p:sp>
        <p:nvSpPr>
          <p:cNvPr id="10" name="Rectangle 9">
            <a:extLst>
              <a:ext uri="{FF2B5EF4-FFF2-40B4-BE49-F238E27FC236}">
                <a16:creationId xmlns:a16="http://schemas.microsoft.com/office/drawing/2014/main" id="{221CC330-4259-4C32-BF8B-5FE13FFABB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0"/>
            <a:ext cx="6096001" cy="6858000"/>
          </a:xfrm>
          <a:prstGeom prst="rect">
            <a:avLst/>
          </a:prstGeom>
          <a:solidFill>
            <a:schemeClr val="bg2">
              <a:alpha val="97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625651" y="685800"/>
            <a:ext cx="4878959" cy="4603750"/>
          </a:xfrm>
        </p:spPr>
        <p:txBody>
          <a:bodyPr>
            <a:normAutofit/>
          </a:bodyPr>
          <a:lstStyle/>
          <a:p>
            <a:r>
              <a:rPr lang="en-US">
                <a:solidFill>
                  <a:schemeClr val="tx1"/>
                </a:solidFill>
              </a:rPr>
              <a:t> property that is the subject of the transaction has any improvements, appurtenances, uses, characteristics, or associated benefits that it does not have and that the person knows or reasonably should know it does not have.</a:t>
            </a:r>
          </a:p>
          <a:p>
            <a:endParaRPr lang="en-US">
              <a:solidFill>
                <a:schemeClr val="tx1"/>
              </a:solidFill>
            </a:endParaRPr>
          </a:p>
        </p:txBody>
      </p:sp>
    </p:spTree>
    <p:extLst>
      <p:ext uri="{BB962C8B-B14F-4D97-AF65-F5344CB8AC3E}">
        <p14:creationId xmlns:p14="http://schemas.microsoft.com/office/powerpoint/2010/main" val="9325625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509B08A-C1EC-478C-86AF-60ADE06D9B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0290" y="685800"/>
            <a:ext cx="4818656" cy="4603749"/>
          </a:xfrm>
        </p:spPr>
        <p:txBody>
          <a:bodyPr>
            <a:normAutofit/>
          </a:bodyPr>
          <a:lstStyle/>
          <a:p>
            <a:pPr algn="r"/>
            <a:r>
              <a:rPr lang="en-US" sz="4800"/>
              <a:t>Requirements for escrow</a:t>
            </a:r>
          </a:p>
        </p:txBody>
      </p:sp>
      <p:sp>
        <p:nvSpPr>
          <p:cNvPr id="10" name="Rectangle 9">
            <a:extLst>
              <a:ext uri="{FF2B5EF4-FFF2-40B4-BE49-F238E27FC236}">
                <a16:creationId xmlns:a16="http://schemas.microsoft.com/office/drawing/2014/main" id="{221CC330-4259-4C32-BF8B-5FE13FFABB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0"/>
            <a:ext cx="6096001" cy="6858000"/>
          </a:xfrm>
          <a:prstGeom prst="rect">
            <a:avLst/>
          </a:prstGeom>
          <a:solidFill>
            <a:schemeClr val="bg2">
              <a:alpha val="97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625651" y="685800"/>
            <a:ext cx="4878959" cy="4603750"/>
          </a:xfrm>
        </p:spPr>
        <p:txBody>
          <a:bodyPr>
            <a:normAutofit/>
          </a:bodyPr>
          <a:lstStyle/>
          <a:p>
            <a:pPr>
              <a:lnSpc>
                <a:spcPct val="90000"/>
              </a:lnSpc>
            </a:pPr>
            <a:br>
              <a:rPr lang="en-US" sz="1100">
                <a:solidFill>
                  <a:schemeClr val="tx1"/>
                </a:solidFill>
              </a:rPr>
            </a:br>
            <a:r>
              <a:rPr lang="en-US" sz="1100">
                <a:solidFill>
                  <a:schemeClr val="tx1"/>
                </a:solidFill>
              </a:rPr>
              <a:t>MAY NOT :</a:t>
            </a:r>
          </a:p>
          <a:p>
            <a:pPr lvl="1">
              <a:lnSpc>
                <a:spcPct val="90000"/>
              </a:lnSpc>
            </a:pPr>
            <a:r>
              <a:rPr lang="en-US" sz="1100">
                <a:solidFill>
                  <a:schemeClr val="tx1"/>
                </a:solidFill>
              </a:rPr>
              <a:t> Maintain or offer to maintain an account for the receipt of funds for the payment of real estate taxes and insurance unless the person is any of the following:</a:t>
            </a:r>
          </a:p>
          <a:p>
            <a:pPr lvl="1">
              <a:lnSpc>
                <a:spcPct val="90000"/>
              </a:lnSpc>
            </a:pPr>
            <a:br>
              <a:rPr lang="en-US" sz="1100">
                <a:solidFill>
                  <a:schemeClr val="tx1"/>
                </a:solidFill>
              </a:rPr>
            </a:br>
            <a:r>
              <a:rPr lang="en-US" sz="1100">
                <a:solidFill>
                  <a:schemeClr val="tx1"/>
                </a:solidFill>
              </a:rPr>
              <a:t>(A) Any of the following that is chartered under the laws of a state or the United States:</a:t>
            </a:r>
            <a:br>
              <a:rPr lang="en-US" sz="1100">
                <a:solidFill>
                  <a:schemeClr val="tx1"/>
                </a:solidFill>
              </a:rPr>
            </a:br>
            <a:r>
              <a:rPr lang="en-US" sz="1100">
                <a:solidFill>
                  <a:schemeClr val="tx1"/>
                </a:solidFill>
              </a:rPr>
              <a:t>		(i) A bank.</a:t>
            </a:r>
            <a:br>
              <a:rPr lang="en-US" sz="1100">
                <a:solidFill>
                  <a:schemeClr val="tx1"/>
                </a:solidFill>
              </a:rPr>
            </a:br>
            <a:r>
              <a:rPr lang="en-US" sz="1100">
                <a:solidFill>
                  <a:schemeClr val="tx1"/>
                </a:solidFill>
              </a:rPr>
              <a:t>		(ii) A savings and loan association.</a:t>
            </a:r>
            <a:br>
              <a:rPr lang="en-US" sz="1100">
                <a:solidFill>
                  <a:schemeClr val="tx1"/>
                </a:solidFill>
              </a:rPr>
            </a:br>
            <a:r>
              <a:rPr lang="en-US" sz="1100">
                <a:solidFill>
                  <a:schemeClr val="tx1"/>
                </a:solidFill>
              </a:rPr>
              <a:t>		(iii) A credit union.</a:t>
            </a:r>
            <a:br>
              <a:rPr lang="en-US" sz="1100">
                <a:solidFill>
                  <a:schemeClr val="tx1"/>
                </a:solidFill>
              </a:rPr>
            </a:br>
            <a:r>
              <a:rPr lang="en-US" sz="1100">
                <a:solidFill>
                  <a:schemeClr val="tx1"/>
                </a:solidFill>
              </a:rPr>
              <a:t>		(iv) A savings bank.</a:t>
            </a:r>
          </a:p>
          <a:p>
            <a:pPr marL="457200" lvl="1" indent="0">
              <a:lnSpc>
                <a:spcPct val="90000"/>
              </a:lnSpc>
              <a:buNone/>
            </a:pPr>
            <a:r>
              <a:rPr lang="en-US" sz="1100">
                <a:solidFill>
                  <a:schemeClr val="tx1"/>
                </a:solidFill>
              </a:rPr>
              <a:t>	</a:t>
            </a:r>
            <a:br>
              <a:rPr lang="en-US" sz="1100">
                <a:solidFill>
                  <a:schemeClr val="tx1"/>
                </a:solidFill>
              </a:rPr>
            </a:br>
            <a:r>
              <a:rPr lang="en-US" sz="1100">
                <a:solidFill>
                  <a:schemeClr val="tx1"/>
                </a:solidFill>
              </a:rPr>
              <a:t>	(B) The creditor in a mortgage transaction.</a:t>
            </a:r>
          </a:p>
          <a:p>
            <a:pPr marL="457200" lvl="1" indent="0">
              <a:lnSpc>
                <a:spcPct val="90000"/>
              </a:lnSpc>
              <a:buNone/>
            </a:pPr>
            <a:br>
              <a:rPr lang="en-US" sz="1100">
                <a:solidFill>
                  <a:schemeClr val="tx1"/>
                </a:solidFill>
              </a:rPr>
            </a:br>
            <a:r>
              <a:rPr lang="en-US" sz="1100">
                <a:solidFill>
                  <a:schemeClr val="tx1"/>
                </a:solidFill>
              </a:rPr>
              <a:t>	(C) A mortgage servicer acting on behalf of the creditor in a mortgage transaction.</a:t>
            </a:r>
          </a:p>
          <a:p>
            <a:pPr marL="457200" lvl="1" indent="0">
              <a:lnSpc>
                <a:spcPct val="90000"/>
              </a:lnSpc>
              <a:buNone/>
            </a:pPr>
            <a:br>
              <a:rPr lang="en-US" sz="1100">
                <a:solidFill>
                  <a:schemeClr val="tx1"/>
                </a:solidFill>
              </a:rPr>
            </a:br>
            <a:r>
              <a:rPr lang="en-US" sz="1100">
                <a:solidFill>
                  <a:schemeClr val="tx1"/>
                </a:solidFill>
              </a:rPr>
              <a:t>	(D) A closing agent (as defined in IC 27-7-3.7-1).</a:t>
            </a:r>
            <a:br>
              <a:rPr lang="en-US" sz="1100">
                <a:solidFill>
                  <a:schemeClr val="tx1"/>
                </a:solidFill>
              </a:rPr>
            </a:br>
            <a:endParaRPr lang="en-US" sz="1100">
              <a:solidFill>
                <a:schemeClr val="tx1"/>
              </a:solidFill>
            </a:endParaRPr>
          </a:p>
        </p:txBody>
      </p:sp>
    </p:spTree>
    <p:extLst>
      <p:ext uri="{BB962C8B-B14F-4D97-AF65-F5344CB8AC3E}">
        <p14:creationId xmlns:p14="http://schemas.microsoft.com/office/powerpoint/2010/main" val="35308181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81BBDC9-2DC6-4959-AC3D-49A5DCB05D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B74BB55-8517-4CFE-9389-81D0E6F81F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accent1">
              <a:lumMod val="5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grpSp>
        <p:nvGrpSpPr>
          <p:cNvPr id="12" name="Group 11">
            <a:extLst>
              <a:ext uri="{FF2B5EF4-FFF2-40B4-BE49-F238E27FC236}">
                <a16:creationId xmlns:a16="http://schemas.microsoft.com/office/drawing/2014/main" id="{A3F7C935-E41E-4E8D-91DF-D3BAB9521DF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45" y="4435646"/>
            <a:ext cx="1419541" cy="1660354"/>
            <a:chOff x="10292292" y="2963333"/>
            <a:chExt cx="1896535" cy="2218267"/>
          </a:xfrm>
        </p:grpSpPr>
        <p:cxnSp>
          <p:nvCxnSpPr>
            <p:cNvPr id="13" name="Straight Connector 12">
              <a:extLst>
                <a:ext uri="{FF2B5EF4-FFF2-40B4-BE49-F238E27FC236}">
                  <a16:creationId xmlns:a16="http://schemas.microsoft.com/office/drawing/2014/main" id="{4FB64230-1B44-4C76-9885-0BBE5C736C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D3F7F181-4FFE-4F8E-A3D0-1A8ECDEFFB3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0292292" y="3190344"/>
              <a:ext cx="1896535"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2066495D-EC57-44E4-8DED-0DC2E07AA2F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0E0DA2F2-D672-4417-8072-9ED4FA5CC59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30E8BACB-AEC7-46A5-A3AD-4D1BBE8715B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19" name="Rectangle 18">
            <a:extLst>
              <a:ext uri="{FF2B5EF4-FFF2-40B4-BE49-F238E27FC236}">
                <a16:creationId xmlns:a16="http://schemas.microsoft.com/office/drawing/2014/main" id="{08452CCF-4A27-488A-AAF4-424933CFC9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4212" y="0"/>
            <a:ext cx="4657345" cy="6858000"/>
          </a:xfrm>
          <a:prstGeom prst="rect">
            <a:avLst/>
          </a:prstGeom>
          <a:solidFill>
            <a:schemeClr val="accent1">
              <a:lumMod val="75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834919" y="685800"/>
            <a:ext cx="3705269" cy="5308599"/>
          </a:xfrm>
        </p:spPr>
        <p:txBody>
          <a:bodyPr>
            <a:normAutofit/>
          </a:bodyPr>
          <a:lstStyle/>
          <a:p>
            <a:r>
              <a:rPr lang="en-US" sz="3000">
                <a:solidFill>
                  <a:srgbClr val="FFFFFF"/>
                </a:solidFill>
              </a:rPr>
              <a:t>MUST DISCLOSE ENCUMBERANCES</a:t>
            </a:r>
          </a:p>
        </p:txBody>
      </p:sp>
      <p:sp>
        <p:nvSpPr>
          <p:cNvPr id="3" name="Content Placeholder 2"/>
          <p:cNvSpPr>
            <a:spLocks noGrp="1"/>
          </p:cNvSpPr>
          <p:nvPr>
            <p:ph idx="1"/>
          </p:nvPr>
        </p:nvSpPr>
        <p:spPr>
          <a:xfrm>
            <a:off x="6516553" y="685800"/>
            <a:ext cx="4754563" cy="5410200"/>
          </a:xfrm>
        </p:spPr>
        <p:txBody>
          <a:bodyPr>
            <a:normAutofit/>
          </a:bodyPr>
          <a:lstStyle/>
          <a:p>
            <a:r>
              <a:rPr lang="en-US" sz="1800">
                <a:solidFill>
                  <a:srgbClr val="FFFFFF"/>
                </a:solidFill>
              </a:rPr>
              <a:t>BY CERTIFIED MAIL:</a:t>
            </a:r>
          </a:p>
          <a:p>
            <a:r>
              <a:rPr lang="en-US" sz="1800">
                <a:solidFill>
                  <a:srgbClr val="FFFFFF"/>
                </a:solidFill>
              </a:rPr>
              <a:t>(1) not later than the time the land contract is executed, if the encumbrance is created before or at the time the land contract is executed; or</a:t>
            </a:r>
          </a:p>
          <a:p>
            <a:br>
              <a:rPr lang="en-US" sz="1800">
                <a:solidFill>
                  <a:srgbClr val="FFFFFF"/>
                </a:solidFill>
              </a:rPr>
            </a:br>
            <a:r>
              <a:rPr lang="en-US" sz="1800">
                <a:solidFill>
                  <a:srgbClr val="FFFFFF"/>
                </a:solidFill>
              </a:rPr>
              <a:t>(2) not later than ten (10) business days after the encumbrance is created, if the encumbrance is created after the land contract is executed.</a:t>
            </a:r>
          </a:p>
          <a:p>
            <a:endParaRPr lang="en-US" sz="1800">
              <a:solidFill>
                <a:srgbClr val="FFFFFF"/>
              </a:solidFill>
            </a:endParaRPr>
          </a:p>
        </p:txBody>
      </p:sp>
    </p:spTree>
    <p:extLst>
      <p:ext uri="{BB962C8B-B14F-4D97-AF65-F5344CB8AC3E}">
        <p14:creationId xmlns:p14="http://schemas.microsoft.com/office/powerpoint/2010/main" val="6347697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ADF2543-1B6F-4FBC-A7AF-53A0430E05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4212" y="485244"/>
            <a:ext cx="8534400" cy="1507067"/>
          </a:xfrm>
        </p:spPr>
        <p:txBody>
          <a:bodyPr>
            <a:normAutofit/>
          </a:bodyPr>
          <a:lstStyle/>
          <a:p>
            <a:r>
              <a:rPr lang="en-US" dirty="0"/>
              <a:t>Real Estate Settlement Procedures Act. Reg. Z §1026.35</a:t>
            </a:r>
          </a:p>
        </p:txBody>
      </p:sp>
      <p:grpSp>
        <p:nvGrpSpPr>
          <p:cNvPr id="10" name="Group 9">
            <a:extLst>
              <a:ext uri="{FF2B5EF4-FFF2-40B4-BE49-F238E27FC236}">
                <a16:creationId xmlns:a16="http://schemas.microsoft.com/office/drawing/2014/main" id="{A80A6E81-6B71-43DF-877B-E964A9A4CB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1" name="Straight Connector 10">
              <a:extLst>
                <a:ext uri="{FF2B5EF4-FFF2-40B4-BE49-F238E27FC236}">
                  <a16:creationId xmlns:a16="http://schemas.microsoft.com/office/drawing/2014/main" id="{4E35C3AD-357F-4004-A3F3-2D4EAF34A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2">
                  <a:lumMod val="75000"/>
                  <a:alpha val="80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337B6032-0A70-4F26-A9A3-B4D60DF1181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2">
                  <a:lumMod val="75000"/>
                  <a:alpha val="8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DE192CE3-3DD1-448F-93BE-42983DA0D5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2">
                  <a:lumMod val="75000"/>
                  <a:alpha val="80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E6D3DA09-5C72-4562-BEDE-1937DF87E81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2">
                  <a:lumMod val="75000"/>
                  <a:alpha val="80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D6ACA7CA-2A20-49D7-9053-E076463D79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2">
                  <a:lumMod val="75000"/>
                  <a:alpha val="80000"/>
                </a:schemeClr>
              </a:solidFill>
            </a:ln>
          </p:spPr>
          <p:style>
            <a:lnRef idx="2">
              <a:schemeClr val="accent1"/>
            </a:lnRef>
            <a:fillRef idx="0">
              <a:schemeClr val="accent1"/>
            </a:fillRef>
            <a:effectRef idx="1">
              <a:schemeClr val="accent1"/>
            </a:effectRef>
            <a:fontRef idx="minor">
              <a:schemeClr val="tx1"/>
            </a:fontRef>
          </p:style>
        </p:cxnSp>
      </p:grpSp>
      <p:sp>
        <p:nvSpPr>
          <p:cNvPr id="3" name="Content Placeholder 2"/>
          <p:cNvSpPr>
            <a:spLocks noGrp="1"/>
          </p:cNvSpPr>
          <p:nvPr>
            <p:ph idx="1"/>
          </p:nvPr>
        </p:nvSpPr>
        <p:spPr>
          <a:xfrm>
            <a:off x="684212" y="2068511"/>
            <a:ext cx="8534400" cy="3615267"/>
          </a:xfrm>
        </p:spPr>
        <p:txBody>
          <a:bodyPr>
            <a:normAutofit/>
          </a:bodyPr>
          <a:lstStyle/>
          <a:p>
            <a:r>
              <a:rPr lang="en-US">
                <a:solidFill>
                  <a:schemeClr val="tx1"/>
                </a:solidFill>
              </a:rPr>
              <a:t>Escrow account</a:t>
            </a:r>
          </a:p>
          <a:p>
            <a:r>
              <a:rPr lang="en-US">
                <a:solidFill>
                  <a:schemeClr val="tx1"/>
                </a:solidFill>
              </a:rPr>
              <a:t>Yearly statements</a:t>
            </a:r>
          </a:p>
          <a:p>
            <a:r>
              <a:rPr lang="en-US">
                <a:solidFill>
                  <a:schemeClr val="tx1"/>
                </a:solidFill>
              </a:rPr>
              <a:t>Restrictions on amount of the escrow:</a:t>
            </a:r>
          </a:p>
          <a:p>
            <a:pPr lvl="1"/>
            <a:r>
              <a:rPr lang="en-US">
                <a:solidFill>
                  <a:schemeClr val="tx1"/>
                </a:solidFill>
              </a:rPr>
              <a:t>1/12 of the anticipated annual payments plus a small cushion “no greater than one-sixth” of the total 12 CFR 1024.17 (c) (ii.). </a:t>
            </a:r>
          </a:p>
        </p:txBody>
      </p:sp>
    </p:spTree>
    <p:extLst>
      <p:ext uri="{BB962C8B-B14F-4D97-AF65-F5344CB8AC3E}">
        <p14:creationId xmlns:p14="http://schemas.microsoft.com/office/powerpoint/2010/main" val="15761752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81BBDC9-2DC6-4959-AC3D-49A5DCB05D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B74BB55-8517-4CFE-9389-81D0E6F81F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accent1">
              <a:lumMod val="5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grpSp>
        <p:nvGrpSpPr>
          <p:cNvPr id="12" name="Group 11">
            <a:extLst>
              <a:ext uri="{FF2B5EF4-FFF2-40B4-BE49-F238E27FC236}">
                <a16:creationId xmlns:a16="http://schemas.microsoft.com/office/drawing/2014/main" id="{A3F7C935-E41E-4E8D-91DF-D3BAB9521DF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45" y="4435646"/>
            <a:ext cx="1419541" cy="1660354"/>
            <a:chOff x="10292292" y="2963333"/>
            <a:chExt cx="1896535" cy="2218267"/>
          </a:xfrm>
        </p:grpSpPr>
        <p:cxnSp>
          <p:nvCxnSpPr>
            <p:cNvPr id="13" name="Straight Connector 12">
              <a:extLst>
                <a:ext uri="{FF2B5EF4-FFF2-40B4-BE49-F238E27FC236}">
                  <a16:creationId xmlns:a16="http://schemas.microsoft.com/office/drawing/2014/main" id="{4FB64230-1B44-4C76-9885-0BBE5C736C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D3F7F181-4FFE-4F8E-A3D0-1A8ECDEFFB3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0292292" y="3190344"/>
              <a:ext cx="1896535"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2066495D-EC57-44E4-8DED-0DC2E07AA2F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0E0DA2F2-D672-4417-8072-9ED4FA5CC59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30E8BACB-AEC7-46A5-A3AD-4D1BBE8715B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19" name="Rectangle 18">
            <a:extLst>
              <a:ext uri="{FF2B5EF4-FFF2-40B4-BE49-F238E27FC236}">
                <a16:creationId xmlns:a16="http://schemas.microsoft.com/office/drawing/2014/main" id="{08452CCF-4A27-488A-AAF4-424933CFC9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4212" y="0"/>
            <a:ext cx="4657345" cy="6858000"/>
          </a:xfrm>
          <a:prstGeom prst="rect">
            <a:avLst/>
          </a:prstGeom>
          <a:solidFill>
            <a:schemeClr val="accent1">
              <a:lumMod val="75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834919" y="685800"/>
            <a:ext cx="3705269" cy="5308599"/>
          </a:xfrm>
        </p:spPr>
        <p:txBody>
          <a:bodyPr>
            <a:normAutofit/>
          </a:bodyPr>
          <a:lstStyle/>
          <a:p>
            <a:r>
              <a:rPr lang="en-US" sz="3200">
                <a:solidFill>
                  <a:srgbClr val="FFFFFF"/>
                </a:solidFill>
              </a:rPr>
              <a:t>Summary </a:t>
            </a:r>
          </a:p>
        </p:txBody>
      </p:sp>
      <p:sp>
        <p:nvSpPr>
          <p:cNvPr id="3" name="Content Placeholder 2"/>
          <p:cNvSpPr>
            <a:spLocks noGrp="1"/>
          </p:cNvSpPr>
          <p:nvPr>
            <p:ph idx="1"/>
          </p:nvPr>
        </p:nvSpPr>
        <p:spPr>
          <a:xfrm>
            <a:off x="6516553" y="685800"/>
            <a:ext cx="4754563" cy="5410200"/>
          </a:xfrm>
        </p:spPr>
        <p:txBody>
          <a:bodyPr>
            <a:normAutofit/>
          </a:bodyPr>
          <a:lstStyle/>
          <a:p>
            <a:r>
              <a:rPr lang="en-US" sz="1800">
                <a:solidFill>
                  <a:srgbClr val="FFFFFF"/>
                </a:solidFill>
              </a:rPr>
              <a:t>Land  Contracts present numerous challenges</a:t>
            </a:r>
          </a:p>
          <a:p>
            <a:pPr lvl="1"/>
            <a:r>
              <a:rPr lang="en-US">
                <a:solidFill>
                  <a:srgbClr val="FFFFFF"/>
                </a:solidFill>
              </a:rPr>
              <a:t>Lack of habitability</a:t>
            </a:r>
          </a:p>
          <a:p>
            <a:pPr lvl="1"/>
            <a:r>
              <a:rPr lang="en-US">
                <a:solidFill>
                  <a:srgbClr val="FFFFFF"/>
                </a:solidFill>
              </a:rPr>
              <a:t>Chain of title (lack of recording)</a:t>
            </a:r>
          </a:p>
          <a:p>
            <a:pPr lvl="1"/>
            <a:r>
              <a:rPr lang="en-US">
                <a:solidFill>
                  <a:srgbClr val="FFFFFF"/>
                </a:solidFill>
              </a:rPr>
              <a:t>Inflated interest rates</a:t>
            </a:r>
          </a:p>
          <a:p>
            <a:pPr lvl="1"/>
            <a:r>
              <a:rPr lang="en-US">
                <a:solidFill>
                  <a:srgbClr val="FFFFFF"/>
                </a:solidFill>
              </a:rPr>
              <a:t>Inflated prices</a:t>
            </a:r>
          </a:p>
          <a:p>
            <a:pPr lvl="1"/>
            <a:r>
              <a:rPr lang="en-US">
                <a:solidFill>
                  <a:srgbClr val="FFFFFF"/>
                </a:solidFill>
              </a:rPr>
              <a:t>Common violation of Federal Statutes</a:t>
            </a:r>
          </a:p>
          <a:p>
            <a:pPr lvl="1"/>
            <a:r>
              <a:rPr lang="en-US">
                <a:solidFill>
                  <a:srgbClr val="FFFFFF"/>
                </a:solidFill>
              </a:rPr>
              <a:t>Loss of Equity</a:t>
            </a:r>
          </a:p>
        </p:txBody>
      </p:sp>
    </p:spTree>
    <p:extLst>
      <p:ext uri="{BB962C8B-B14F-4D97-AF65-F5344CB8AC3E}">
        <p14:creationId xmlns:p14="http://schemas.microsoft.com/office/powerpoint/2010/main" val="4237649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Land Contract Post –Recession</a:t>
            </a:r>
            <a:br>
              <a:rPr lang="en-US" dirty="0"/>
            </a:br>
            <a:br>
              <a:rPr lang="en-US" dirty="0"/>
            </a:br>
            <a:r>
              <a:rPr lang="en-US" dirty="0"/>
              <a:t>    </a:t>
            </a:r>
            <a:r>
              <a:rPr lang="en-US" sz="2000" dirty="0"/>
              <a:t>https://www.realtytrac.com/news/contract-for-deed-data-exclusive-analysis./</a:t>
            </a:r>
            <a:br>
              <a:rPr lang="en-US" dirty="0"/>
            </a:br>
            <a:endParaRPr lang="en-US" dirty="0"/>
          </a:p>
        </p:txBody>
      </p:sp>
      <p:sp>
        <p:nvSpPr>
          <p:cNvPr id="3" name="Text Placeholder 2"/>
          <p:cNvSpPr>
            <a:spLocks noGrp="1"/>
          </p:cNvSpPr>
          <p:nvPr>
            <p:ph type="body" idx="1"/>
          </p:nvPr>
        </p:nvSpPr>
        <p:spPr/>
        <p:txBody>
          <a:bodyPr/>
          <a:lstStyle/>
          <a:p>
            <a:r>
              <a:rPr lang="en-US" dirty="0"/>
              <a:t>2005-2009</a:t>
            </a:r>
          </a:p>
        </p:txBody>
      </p:sp>
      <p:sp>
        <p:nvSpPr>
          <p:cNvPr id="4" name="Content Placeholder 3"/>
          <p:cNvSpPr>
            <a:spLocks noGrp="1"/>
          </p:cNvSpPr>
          <p:nvPr>
            <p:ph sz="half" idx="2"/>
          </p:nvPr>
        </p:nvSpPr>
        <p:spPr/>
        <p:txBody>
          <a:bodyPr/>
          <a:lstStyle/>
          <a:p>
            <a:r>
              <a:rPr lang="en-US" dirty="0"/>
              <a:t>93,473 (RECORDED)	</a:t>
            </a:r>
          </a:p>
          <a:p>
            <a:r>
              <a:rPr lang="en-US" dirty="0"/>
              <a:t>$141,423 AVERAGE PRICE</a:t>
            </a:r>
          </a:p>
          <a:p>
            <a:r>
              <a:rPr lang="en-US" dirty="0"/>
              <a:t>7.15% AVERAGE INTERESTR ATE</a:t>
            </a:r>
          </a:p>
        </p:txBody>
      </p:sp>
      <p:sp>
        <p:nvSpPr>
          <p:cNvPr id="5" name="Text Placeholder 4"/>
          <p:cNvSpPr>
            <a:spLocks noGrp="1"/>
          </p:cNvSpPr>
          <p:nvPr>
            <p:ph type="body" sz="quarter" idx="3"/>
          </p:nvPr>
        </p:nvSpPr>
        <p:spPr/>
        <p:txBody>
          <a:bodyPr/>
          <a:lstStyle/>
          <a:p>
            <a:r>
              <a:rPr lang="en-US" dirty="0"/>
              <a:t>2010-2014</a:t>
            </a:r>
          </a:p>
        </p:txBody>
      </p:sp>
      <p:sp>
        <p:nvSpPr>
          <p:cNvPr id="6" name="Content Placeholder 5"/>
          <p:cNvSpPr>
            <a:spLocks noGrp="1"/>
          </p:cNvSpPr>
          <p:nvPr>
            <p:ph sz="quarter" idx="4"/>
          </p:nvPr>
        </p:nvSpPr>
        <p:spPr/>
        <p:txBody>
          <a:bodyPr/>
          <a:lstStyle/>
          <a:p>
            <a:r>
              <a:rPr lang="en-US" dirty="0"/>
              <a:t>103,307 (RECORDED)</a:t>
            </a:r>
          </a:p>
          <a:p>
            <a:r>
              <a:rPr lang="en-US" dirty="0"/>
              <a:t>$87,010 AVERAGE PRICE</a:t>
            </a:r>
          </a:p>
          <a:p>
            <a:r>
              <a:rPr lang="en-US" dirty="0"/>
              <a:t>6.17% AVERAGE INTEREST RATE</a:t>
            </a:r>
          </a:p>
        </p:txBody>
      </p:sp>
    </p:spTree>
    <p:extLst>
      <p:ext uri="{BB962C8B-B14F-4D97-AF65-F5344CB8AC3E}">
        <p14:creationId xmlns:p14="http://schemas.microsoft.com/office/powerpoint/2010/main" val="3016108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0BBD06B-552C-4DF7-9E19-C5617573E2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dk2">
                  <a:tint val="97000"/>
                  <a:hueMod val="92000"/>
                  <a:satMod val="169000"/>
                  <a:lumMod val="164000"/>
                </a:schemeClr>
              </a:gs>
              <a:gs pos="100000">
                <a:schemeClr val="dk2">
                  <a:shade val="96000"/>
                  <a:satMod val="120000"/>
                  <a:lumMod val="90000"/>
                </a:schemeClr>
              </a:gs>
            </a:gsLst>
            <a:lin ang="6120000" scaled="1"/>
          </a:gradFill>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748286" y="5181599"/>
            <a:ext cx="8707922" cy="839821"/>
          </a:xfrm>
        </p:spPr>
        <p:txBody>
          <a:bodyPr anchor="b">
            <a:normAutofit/>
          </a:bodyPr>
          <a:lstStyle/>
          <a:p>
            <a:r>
              <a:rPr lang="en-US" sz="3200">
                <a:solidFill>
                  <a:srgbClr val="FFFFFF"/>
                </a:solidFill>
              </a:rPr>
              <a:t>Some “Hot-Spots”</a:t>
            </a:r>
          </a:p>
        </p:txBody>
      </p:sp>
      <p:sp useBgFill="1">
        <p:nvSpPr>
          <p:cNvPr id="16" name="Snip Diagonal Corner Rectangle 21">
            <a:extLst>
              <a:ext uri="{FF2B5EF4-FFF2-40B4-BE49-F238E27FC236}">
                <a16:creationId xmlns:a16="http://schemas.microsoft.com/office/drawing/2014/main" id="{1D27B411-D85B-4FEE-8EF5-0726CC104B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3999" y="620722"/>
            <a:ext cx="9805929" cy="4418206"/>
          </a:xfrm>
          <a:prstGeom prst="snip2DiagRect">
            <a:avLst>
              <a:gd name="adj1" fmla="val 8741"/>
              <a:gd name="adj2" fmla="val 0"/>
            </a:avLst>
          </a:prstGeom>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21C33B52-966B-48AB-B150-0703D341A0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9" name="Straight Connector 18">
              <a:extLst>
                <a:ext uri="{FF2B5EF4-FFF2-40B4-BE49-F238E27FC236}">
                  <a16:creationId xmlns:a16="http://schemas.microsoft.com/office/drawing/2014/main" id="{A15605B8-360E-48F8-8236-1D79EF8EB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FA3977D2-0245-428A-8353-C7231D91ED8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E9420A79-B7F1-42B2-8A65-7F990211ADB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DF944D0E-1FE0-47ED-9362-B7A1560D70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35A66304-0B88-40BA-A57C-226AA50D434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graphicFrame>
        <p:nvGraphicFramePr>
          <p:cNvPr id="10" name="Content Placeholder 7">
            <a:extLst>
              <a:ext uri="{FF2B5EF4-FFF2-40B4-BE49-F238E27FC236}">
                <a16:creationId xmlns:a16="http://schemas.microsoft.com/office/drawing/2014/main" id="{8D600B0C-E118-4D54-A036-375F22E7F029}"/>
              </a:ext>
            </a:extLst>
          </p:cNvPr>
          <p:cNvGraphicFramePr>
            <a:graphicFrameLocks noGrp="1"/>
          </p:cNvGraphicFramePr>
          <p:nvPr>
            <p:ph idx="1"/>
            <p:extLst>
              <p:ext uri="{D42A27DB-BD31-4B8C-83A1-F6EECF244321}">
                <p14:modId xmlns:p14="http://schemas.microsoft.com/office/powerpoint/2010/main" val="3407961266"/>
              </p:ext>
            </p:extLst>
          </p:nvPr>
        </p:nvGraphicFramePr>
        <p:xfrm>
          <a:off x="1098550" y="1096964"/>
          <a:ext cx="8991114" cy="3630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17583951"/>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Recorded Land Contracts </a:t>
            </a:r>
            <a:br>
              <a:rPr lang="en-US" dirty="0"/>
            </a:br>
            <a:r>
              <a:rPr lang="en-US" dirty="0"/>
              <a:t>2005-2016</a:t>
            </a:r>
          </a:p>
        </p:txBody>
      </p:sp>
      <p:pic>
        <p:nvPicPr>
          <p:cNvPr id="4" name="Content Placeholder 3"/>
          <p:cNvPicPr>
            <a:picLocks noGrp="1" noChangeAspect="1"/>
          </p:cNvPicPr>
          <p:nvPr>
            <p:ph idx="1"/>
          </p:nvPr>
        </p:nvPicPr>
        <p:blipFill>
          <a:blip r:embed="rId3"/>
          <a:stretch>
            <a:fillRect/>
          </a:stretch>
        </p:blipFill>
        <p:spPr>
          <a:xfrm>
            <a:off x="1984352" y="685800"/>
            <a:ext cx="5934121" cy="3614738"/>
          </a:xfrm>
          <a:prstGeom prst="rect">
            <a:avLst/>
          </a:prstGeom>
        </p:spPr>
      </p:pic>
    </p:spTree>
    <p:extLst>
      <p:ext uri="{BB962C8B-B14F-4D97-AF65-F5344CB8AC3E}">
        <p14:creationId xmlns:p14="http://schemas.microsoft.com/office/powerpoint/2010/main" val="26497884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0" name="Straight Connector 8">
            <a:extLst>
              <a:ext uri="{FF2B5EF4-FFF2-40B4-BE49-F238E27FC236}">
                <a16:creationId xmlns:a16="http://schemas.microsoft.com/office/drawing/2014/main" id="{0512F9CB-A1A0-4043-A103-F6A4B94B695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 name="Straight Connector 10">
            <a:extLst>
              <a:ext uri="{FF2B5EF4-FFF2-40B4-BE49-F238E27FC236}">
                <a16:creationId xmlns:a16="http://schemas.microsoft.com/office/drawing/2014/main" id="{ADBE6588-EE16-4389-857C-86A156D49E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 name="Straight Connector 12">
            <a:extLst>
              <a:ext uri="{FF2B5EF4-FFF2-40B4-BE49-F238E27FC236}">
                <a16:creationId xmlns:a16="http://schemas.microsoft.com/office/drawing/2014/main" id="{17FD48D2-B0A7-413D-B947-AA55AC1296D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 name="Straight Connector 14">
            <a:extLst>
              <a:ext uri="{FF2B5EF4-FFF2-40B4-BE49-F238E27FC236}">
                <a16:creationId xmlns:a16="http://schemas.microsoft.com/office/drawing/2014/main" id="{2BE668D0-D906-4EEE-B32F-8C028624B8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4" name="Straight Connector 16">
            <a:extLst>
              <a:ext uri="{FF2B5EF4-FFF2-40B4-BE49-F238E27FC236}">
                <a16:creationId xmlns:a16="http://schemas.microsoft.com/office/drawing/2014/main" id="{D1DE67A3-B8F6-4CFD-A8E0-D15200F231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p:nvSpPr>
          <p:cNvPr id="35" name="Rectangle 18">
            <a:extLst>
              <a:ext uri="{FF2B5EF4-FFF2-40B4-BE49-F238E27FC236}">
                <a16:creationId xmlns:a16="http://schemas.microsoft.com/office/drawing/2014/main" id="{991E317B-75E3-4171-A07A-B263C1D6DC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532710" y="628617"/>
            <a:ext cx="3971902" cy="3028983"/>
          </a:xfrm>
        </p:spPr>
        <p:txBody>
          <a:bodyPr vert="horz" lIns="91440" tIns="45720" rIns="91440" bIns="45720" rtlCol="0" anchor="b">
            <a:normAutofit/>
          </a:bodyPr>
          <a:lstStyle/>
          <a:p>
            <a:r>
              <a:rPr lang="en-US" sz="4800">
                <a:solidFill>
                  <a:srgbClr val="FFFFFF"/>
                </a:solidFill>
              </a:rPr>
              <a:t>Contract for Deed by value</a:t>
            </a:r>
          </a:p>
        </p:txBody>
      </p:sp>
      <p:sp useBgFill="1">
        <p:nvSpPr>
          <p:cNvPr id="36" name="Snip Diagonal Corner Rectangle 6">
            <a:extLst>
              <a:ext uri="{FF2B5EF4-FFF2-40B4-BE49-F238E27FC236}">
                <a16:creationId xmlns:a16="http://schemas.microsoft.com/office/drawing/2014/main" id="{4A9B19C2-B29A-4924-9E7E-6FBF17F585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000" y="620722"/>
            <a:ext cx="6418778" cy="5286838"/>
          </a:xfrm>
          <a:prstGeom prst="snip2DiagRect">
            <a:avLst>
              <a:gd name="adj1" fmla="val 10973"/>
              <a:gd name="adj2" fmla="val 0"/>
            </a:avLst>
          </a:prstGeom>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2"/>
          <a:stretch>
            <a:fillRect/>
          </a:stretch>
        </p:blipFill>
        <p:spPr>
          <a:xfrm>
            <a:off x="1101217" y="1854545"/>
            <a:ext cx="5450437" cy="2819191"/>
          </a:xfrm>
          <a:prstGeom prst="rect">
            <a:avLst/>
          </a:prstGeom>
        </p:spPr>
      </p:pic>
      <p:grpSp>
        <p:nvGrpSpPr>
          <p:cNvPr id="37" name="Group 22">
            <a:extLst>
              <a:ext uri="{FF2B5EF4-FFF2-40B4-BE49-F238E27FC236}">
                <a16:creationId xmlns:a16="http://schemas.microsoft.com/office/drawing/2014/main" id="{34C85634-D5F5-4047-8F35-F4B1F50AB1A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24" name="Straight Connector 23">
              <a:extLst>
                <a:ext uri="{FF2B5EF4-FFF2-40B4-BE49-F238E27FC236}">
                  <a16:creationId xmlns:a16="http://schemas.microsoft.com/office/drawing/2014/main" id="{1224BF71-948F-411D-AA79-8B231571519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434B4526-E715-4199-A597-CD757CB4A02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35E295A6-48D5-4F9E-A32C-5D87EAA5E7E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E10BF5B3-9260-4D36-BB24-07BC414B9D4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AAE0C886-FA2E-4E7C-BC00-8397AAEC865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428091198"/>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B4363A8-9213-48EF-BD3E-BE898E2BD397}"/>
              </a:ext>
            </a:extLst>
          </p:cNvPr>
          <p:cNvSpPr>
            <a:spLocks noGrp="1"/>
          </p:cNvSpPr>
          <p:nvPr>
            <p:ph type="title"/>
          </p:nvPr>
        </p:nvSpPr>
        <p:spPr/>
        <p:txBody>
          <a:bodyPr/>
          <a:lstStyle/>
          <a:p>
            <a:r>
              <a:rPr lang="en-US" dirty="0"/>
              <a:t>The disappearing small Loan</a:t>
            </a:r>
          </a:p>
        </p:txBody>
      </p:sp>
      <p:sp>
        <p:nvSpPr>
          <p:cNvPr id="5" name="Text Placeholder 4">
            <a:extLst>
              <a:ext uri="{FF2B5EF4-FFF2-40B4-BE49-F238E27FC236}">
                <a16:creationId xmlns:a16="http://schemas.microsoft.com/office/drawing/2014/main" id="{B90CFECC-23AE-44E1-A30B-9627A5893FC0}"/>
              </a:ext>
            </a:extLst>
          </p:cNvPr>
          <p:cNvSpPr>
            <a:spLocks noGrp="1"/>
          </p:cNvSpPr>
          <p:nvPr>
            <p:ph type="body" idx="1"/>
          </p:nvPr>
        </p:nvSpPr>
        <p:spPr/>
        <p:txBody>
          <a:bodyPr/>
          <a:lstStyle/>
          <a:p>
            <a:r>
              <a:rPr lang="en-US" dirty="0"/>
              <a:t>Properties under $50,000</a:t>
            </a:r>
          </a:p>
        </p:txBody>
      </p:sp>
      <p:sp>
        <p:nvSpPr>
          <p:cNvPr id="7" name="Text Placeholder 6">
            <a:extLst>
              <a:ext uri="{FF2B5EF4-FFF2-40B4-BE49-F238E27FC236}">
                <a16:creationId xmlns:a16="http://schemas.microsoft.com/office/drawing/2014/main" id="{6206DD6A-772B-4348-B0BB-5906225E5B93}"/>
              </a:ext>
            </a:extLst>
          </p:cNvPr>
          <p:cNvSpPr>
            <a:spLocks noGrp="1"/>
          </p:cNvSpPr>
          <p:nvPr>
            <p:ph type="body" sz="quarter" idx="3"/>
          </p:nvPr>
        </p:nvSpPr>
        <p:spPr/>
        <p:txBody>
          <a:bodyPr/>
          <a:lstStyle/>
          <a:p>
            <a:r>
              <a:rPr lang="en-US" dirty="0"/>
              <a:t>Mortgages</a:t>
            </a:r>
          </a:p>
        </p:txBody>
      </p:sp>
      <p:graphicFrame>
        <p:nvGraphicFramePr>
          <p:cNvPr id="9" name="Content Placeholder 8">
            <a:extLst>
              <a:ext uri="{FF2B5EF4-FFF2-40B4-BE49-F238E27FC236}">
                <a16:creationId xmlns:a16="http://schemas.microsoft.com/office/drawing/2014/main" id="{2B8308E3-0D93-42BF-8644-4B590228AFA1}"/>
              </a:ext>
            </a:extLst>
          </p:cNvPr>
          <p:cNvGraphicFramePr>
            <a:graphicFrameLocks noGrp="1"/>
          </p:cNvGraphicFramePr>
          <p:nvPr>
            <p:ph sz="half" idx="2"/>
            <p:extLst>
              <p:ext uri="{D42A27DB-BD31-4B8C-83A1-F6EECF244321}">
                <p14:modId xmlns:p14="http://schemas.microsoft.com/office/powerpoint/2010/main" val="706006160"/>
              </p:ext>
            </p:extLst>
          </p:nvPr>
        </p:nvGraphicFramePr>
        <p:xfrm>
          <a:off x="5943070" y="1838324"/>
          <a:ext cx="4937125" cy="30305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a:extLst>
              <a:ext uri="{FF2B5EF4-FFF2-40B4-BE49-F238E27FC236}">
                <a16:creationId xmlns:a16="http://schemas.microsoft.com/office/drawing/2014/main" id="{AD592ED4-6320-428C-B46A-B27BEFEE10DC}"/>
              </a:ext>
            </a:extLst>
          </p:cNvPr>
          <p:cNvGraphicFramePr>
            <a:graphicFrameLocks/>
          </p:cNvGraphicFramePr>
          <p:nvPr>
            <p:extLst>
              <p:ext uri="{D42A27DB-BD31-4B8C-83A1-F6EECF244321}">
                <p14:modId xmlns:p14="http://schemas.microsoft.com/office/powerpoint/2010/main" val="3090762816"/>
              </p:ext>
            </p:extLst>
          </p:nvPr>
        </p:nvGraphicFramePr>
        <p:xfrm>
          <a:off x="642874" y="1405731"/>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24096711"/>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1434</TotalTime>
  <Words>4409</Words>
  <Application>Microsoft Office PowerPoint</Application>
  <PresentationFormat>Widescreen</PresentationFormat>
  <Paragraphs>321</Paragraphs>
  <Slides>49</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49</vt:i4>
      </vt:variant>
    </vt:vector>
  </HeadingPairs>
  <TitlesOfParts>
    <vt:vector size="54" baseType="lpstr">
      <vt:lpstr>Arial</vt:lpstr>
      <vt:lpstr>Calibri</vt:lpstr>
      <vt:lpstr>Century Gothic</vt:lpstr>
      <vt:lpstr>Wingdings 3</vt:lpstr>
      <vt:lpstr>Slice</vt:lpstr>
      <vt:lpstr>Land contracts: THE MESS THE FORECLOSURE CRISIS LEFT BEHIND Judith Fox, Notre Dame Law School</vt:lpstr>
      <vt:lpstr>Vacant and Abandoned housing</vt:lpstr>
      <vt:lpstr>Bank Walkaways, abandoned Foreclosures</vt:lpstr>
      <vt:lpstr>Distressed Asset Sales</vt:lpstr>
      <vt:lpstr>Land Contract Post –Recession      https://www.realtytrac.com/news/contract-for-deed-data-exclusive-analysis./ </vt:lpstr>
      <vt:lpstr>Some “Hot-Spots”</vt:lpstr>
      <vt:lpstr>Recorded Land Contracts  2005-2016</vt:lpstr>
      <vt:lpstr>Contract for Deed by value</vt:lpstr>
      <vt:lpstr>The disappearing small Loan</vt:lpstr>
      <vt:lpstr>Land Contracts</vt:lpstr>
      <vt:lpstr>What’s a Land Contract?</vt:lpstr>
      <vt:lpstr>Some of the big players</vt:lpstr>
      <vt:lpstr>LAND CONTRACTS AND  FAIR HOUSING ISSUE</vt:lpstr>
      <vt:lpstr>What’s old is new again:  the resurgence of contract buying</vt:lpstr>
      <vt:lpstr>Historic Patterns for Land installment contracts</vt:lpstr>
      <vt:lpstr>PowerPoint Presentation</vt:lpstr>
      <vt:lpstr>The Cycle of discrimination</vt:lpstr>
      <vt:lpstr>Recent Federal Cases southern district of indiana</vt:lpstr>
      <vt:lpstr>Land Contracts and Eviction</vt:lpstr>
      <vt:lpstr>Skendzel v. Marshall 301 N.E. 2d (Ind.  1973) </vt:lpstr>
      <vt:lpstr>What is “less than minimal”</vt:lpstr>
      <vt:lpstr>Some examples</vt:lpstr>
      <vt:lpstr>Cannot contract it away</vt:lpstr>
      <vt:lpstr>PowerPoint Presentation</vt:lpstr>
      <vt:lpstr>McLemore v. McLemore, 827 N.E.2d 1135, 1142 (Ind. Ct. App. 2005)</vt:lpstr>
      <vt:lpstr>One last thing</vt:lpstr>
      <vt:lpstr>Other concerns</vt:lpstr>
      <vt:lpstr>Enter the Investors</vt:lpstr>
      <vt:lpstr>The Big Myth</vt:lpstr>
      <vt:lpstr>Rent with option to purchase</vt:lpstr>
      <vt:lpstr>“’rent-to-buy’ agreement is not a land-sale contract but a rental agreement subject to Indiana’s residential landlord-tenant statutes”</vt:lpstr>
      <vt:lpstr>In re Hanley, U.S. Bank Court, 111 Br. 709, 713 (CD Ill 1990) (citing to Greco v. Same, 336 F. Supp. (E.D. Mo, 1971)). </vt:lpstr>
      <vt:lpstr>Is it a duck?</vt:lpstr>
      <vt:lpstr>Federal Law treats land contracts like mortgages</vt:lpstr>
      <vt:lpstr>When does T.I.L.A. apply Regulation Z §1026.2</vt:lpstr>
      <vt:lpstr>TRUTH IN LENDING ISSUES 12 C.F.R. §226.18 </vt:lpstr>
      <vt:lpstr>High Cost loans</vt:lpstr>
      <vt:lpstr>Requirements for high-cost loan</vt:lpstr>
      <vt:lpstr>HighER Priced Loan</vt:lpstr>
      <vt:lpstr>Requirements of Higher-cost loans</vt:lpstr>
      <vt:lpstr>Indiana’s Home Loan Practices aCt IC 24-9-3 et. seq.</vt:lpstr>
      <vt:lpstr>Prohibited Conduct</vt:lpstr>
      <vt:lpstr>Deceptive Acts a violation</vt:lpstr>
      <vt:lpstr>May not misrepresent</vt:lpstr>
      <vt:lpstr>Cannot misrepresent the property</vt:lpstr>
      <vt:lpstr>Requirements for escrow</vt:lpstr>
      <vt:lpstr>MUST DISCLOSE ENCUMBERANCES</vt:lpstr>
      <vt:lpstr>Real Estate Settlement Procedures Act. Reg. Z §1026.35</vt:lpstr>
      <vt:lpstr>Summary </vt:lpstr>
    </vt:vector>
  </TitlesOfParts>
  <Company>University of Notre Dame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Affordable housing  IN THE WORLD OF AUSTERITY Judith Fox, Notre Dame Law School</dc:title>
  <dc:creator>Judith Fox</dc:creator>
  <cp:lastModifiedBy>Alyssa Alstott</cp:lastModifiedBy>
  <cp:revision>95</cp:revision>
  <cp:lastPrinted>2019-11-11T15:32:59Z</cp:lastPrinted>
  <dcterms:created xsi:type="dcterms:W3CDTF">2019-05-27T01:41:01Z</dcterms:created>
  <dcterms:modified xsi:type="dcterms:W3CDTF">2021-04-21T12:45:39Z</dcterms:modified>
</cp:coreProperties>
</file>