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jpg" ContentType="image/jpg"/>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x="10058400" cy="7772400"/>
  <p:notesSz cx="10058400" cy="77724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200" b="0" i="0">
                <a:solidFill>
                  <a:srgbClr val="888888"/>
                </a:solidFill>
                <a:latin typeface="Microsoft JhengHei UI"/>
                <a:cs typeface="Microsoft JhengHei UI"/>
              </a:defRPr>
            </a:lvl1pPr>
          </a:lstStyle>
          <a:p>
            <a:pPr marL="25400">
              <a:lnSpc>
                <a:spcPct val="100000"/>
              </a:lnSpc>
              <a:spcBef>
                <a:spcPts val="85"/>
              </a:spcBef>
            </a:pPr>
            <a:fld id="{81D60167-4931-47E6-BA6A-407CBD079E47}" type="slidenum">
              <a:rPr dirty="0"/>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Georgia"/>
                <a:cs typeface="Georgia"/>
              </a:defRPr>
            </a:lvl1pPr>
          </a:lstStyle>
          <a:p/>
        </p:txBody>
      </p:sp>
      <p:sp>
        <p:nvSpPr>
          <p:cNvPr id="3" name="Holder 3"/>
          <p:cNvSpPr>
            <a:spLocks noGrp="1"/>
          </p:cNvSpPr>
          <p:nvPr>
            <p:ph type="body" idx="1"/>
          </p:nvPr>
        </p:nvSpPr>
        <p:spPr/>
        <p:txBody>
          <a:bodyPr lIns="0" tIns="0" rIns="0" bIns="0"/>
          <a:lstStyle>
            <a:lvl1pPr>
              <a:defRPr sz="2400" b="0" i="0">
                <a:solidFill>
                  <a:srgbClr val="666666"/>
                </a:solidFill>
                <a:latin typeface="Arial"/>
                <a:cs typeface="Arial"/>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200" b="0" i="0">
                <a:solidFill>
                  <a:srgbClr val="888888"/>
                </a:solidFill>
                <a:latin typeface="Microsoft JhengHei UI"/>
                <a:cs typeface="Microsoft JhengHei UI"/>
              </a:defRPr>
            </a:lvl1pPr>
          </a:lstStyle>
          <a:p>
            <a:pPr marL="25400">
              <a:lnSpc>
                <a:spcPct val="100000"/>
              </a:lnSpc>
              <a:spcBef>
                <a:spcPts val="85"/>
              </a:spcBef>
            </a:pPr>
            <a:fld id="{81D60167-4931-47E6-BA6A-407CBD079E47}" type="slidenum">
              <a:rPr dirty="0"/>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Georgia"/>
                <a:cs typeface="Georgia"/>
              </a:defRPr>
            </a:lvl1pPr>
          </a:lstStyle>
          <a:p/>
        </p:txBody>
      </p:sp>
      <p:sp>
        <p:nvSpPr>
          <p:cNvPr id="3" name="Holder 3"/>
          <p:cNvSpPr>
            <a:spLocks noGrp="1"/>
          </p:cNvSpPr>
          <p:nvPr>
            <p:ph idx="2" sz="half"/>
          </p:nvPr>
        </p:nvSpPr>
        <p:spPr>
          <a:xfrm>
            <a:off x="502920" y="1787652"/>
            <a:ext cx="4375404" cy="5129784"/>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5180076" y="1787652"/>
            <a:ext cx="4375404" cy="5129784"/>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1200" b="0" i="0">
                <a:solidFill>
                  <a:srgbClr val="888888"/>
                </a:solidFill>
                <a:latin typeface="Microsoft JhengHei UI"/>
                <a:cs typeface="Microsoft JhengHei UI"/>
              </a:defRPr>
            </a:lvl1pPr>
          </a:lstStyle>
          <a:p>
            <a:pPr marL="25400">
              <a:lnSpc>
                <a:spcPct val="100000"/>
              </a:lnSpc>
              <a:spcBef>
                <a:spcPts val="85"/>
              </a:spcBef>
            </a:pPr>
            <a:fld id="{81D60167-4931-47E6-BA6A-407CBD079E47}" type="slidenum">
              <a:rPr dirty="0"/>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Georgia"/>
                <a:cs typeface="Georgia"/>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1200" b="0" i="0">
                <a:solidFill>
                  <a:srgbClr val="888888"/>
                </a:solidFill>
                <a:latin typeface="Microsoft JhengHei UI"/>
                <a:cs typeface="Microsoft JhengHei UI"/>
              </a:defRPr>
            </a:lvl1pPr>
          </a:lstStyle>
          <a:p>
            <a:pPr marL="25400">
              <a:lnSpc>
                <a:spcPct val="100000"/>
              </a:lnSpc>
              <a:spcBef>
                <a:spcPts val="85"/>
              </a:spcBef>
            </a:pPr>
            <a:fld id="{81D60167-4931-47E6-BA6A-407CBD079E47}" type="slidenum">
              <a:rPr dirty="0"/>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showMasterSp="0">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1200" b="0" i="0">
                <a:solidFill>
                  <a:srgbClr val="888888"/>
                </a:solidFill>
                <a:latin typeface="Microsoft JhengHei UI"/>
                <a:cs typeface="Microsoft JhengHei UI"/>
              </a:defRPr>
            </a:lvl1pPr>
          </a:lstStyle>
          <a:p>
            <a:pPr marL="25400">
              <a:lnSpc>
                <a:spcPct val="100000"/>
              </a:lnSpc>
              <a:spcBef>
                <a:spcPts val="85"/>
              </a:spcBef>
            </a:pPr>
            <a:fld id="{81D60167-4931-47E6-BA6A-407CBD079E47}" type="slidenum">
              <a:rPr dirty="0"/>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99" y="218374"/>
            <a:ext cx="10058199" cy="1126850"/>
          </a:xfrm>
          <a:prstGeom prst="rect">
            <a:avLst/>
          </a:prstGeom>
          <a:blipFill>
            <a:blip r:embed="rId7" cstate="print"/>
            <a:stretch>
              <a:fillRect/>
            </a:stretch>
          </a:blipFill>
        </p:spPr>
        <p:txBody>
          <a:bodyPr wrap="square" lIns="0" tIns="0" rIns="0" bIns="0" rtlCol="0"/>
          <a:lstStyle/>
          <a:p/>
        </p:txBody>
      </p:sp>
      <p:sp>
        <p:nvSpPr>
          <p:cNvPr id="2" name="Holder 2"/>
          <p:cNvSpPr>
            <a:spLocks noGrp="1"/>
          </p:cNvSpPr>
          <p:nvPr>
            <p:ph type="title"/>
          </p:nvPr>
        </p:nvSpPr>
        <p:spPr>
          <a:xfrm>
            <a:off x="0" y="1327825"/>
            <a:ext cx="7684134" cy="452119"/>
          </a:xfrm>
          <a:prstGeom prst="rect">
            <a:avLst/>
          </a:prstGeom>
        </p:spPr>
        <p:txBody>
          <a:bodyPr wrap="square" lIns="0" tIns="0" rIns="0" bIns="0">
            <a:spAutoFit/>
          </a:bodyPr>
          <a:lstStyle>
            <a:lvl1pPr>
              <a:defRPr sz="2800" b="1" i="0">
                <a:solidFill>
                  <a:schemeClr val="tx1"/>
                </a:solidFill>
                <a:latin typeface="Georgia"/>
                <a:cs typeface="Georgia"/>
              </a:defRPr>
            </a:lvl1pPr>
          </a:lstStyle>
          <a:p/>
        </p:txBody>
      </p:sp>
      <p:sp>
        <p:nvSpPr>
          <p:cNvPr id="3" name="Holder 3"/>
          <p:cNvSpPr>
            <a:spLocks noGrp="1"/>
          </p:cNvSpPr>
          <p:nvPr>
            <p:ph type="body" idx="1"/>
          </p:nvPr>
        </p:nvSpPr>
        <p:spPr>
          <a:xfrm>
            <a:off x="678865" y="1767483"/>
            <a:ext cx="8844280" cy="5104765"/>
          </a:xfrm>
          <a:prstGeom prst="rect">
            <a:avLst/>
          </a:prstGeom>
        </p:spPr>
        <p:txBody>
          <a:bodyPr wrap="square" lIns="0" tIns="0" rIns="0" bIns="0">
            <a:spAutoFit/>
          </a:bodyPr>
          <a:lstStyle>
            <a:lvl1pPr>
              <a:defRPr sz="2400" b="0" i="0">
                <a:solidFill>
                  <a:srgbClr val="666666"/>
                </a:solidFill>
                <a:latin typeface="Arial"/>
                <a:cs typeface="Arial"/>
              </a:defRPr>
            </a:lvl1pPr>
          </a:lstStyle>
          <a:p/>
        </p:txBody>
      </p:sp>
      <p:sp>
        <p:nvSpPr>
          <p:cNvPr id="4" name="Holder 4"/>
          <p:cNvSpPr>
            <a:spLocks noGrp="1"/>
          </p:cNvSpPr>
          <p:nvPr>
            <p:ph type="ftr" idx="5" sz="quarter"/>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9353166" y="7211517"/>
            <a:ext cx="227965" cy="208279"/>
          </a:xfrm>
          <a:prstGeom prst="rect">
            <a:avLst/>
          </a:prstGeom>
        </p:spPr>
        <p:txBody>
          <a:bodyPr wrap="square" lIns="0" tIns="0" rIns="0" bIns="0">
            <a:spAutoFit/>
          </a:bodyPr>
          <a:lstStyle>
            <a:lvl1pPr>
              <a:defRPr sz="1200" b="0" i="0">
                <a:solidFill>
                  <a:srgbClr val="888888"/>
                </a:solidFill>
                <a:latin typeface="Microsoft JhengHei UI"/>
                <a:cs typeface="Microsoft JhengHei UI"/>
              </a:defRPr>
            </a:lvl1pPr>
          </a:lstStyle>
          <a:p>
            <a:pPr marL="25400">
              <a:lnSpc>
                <a:spcPct val="100000"/>
              </a:lnSpc>
              <a:spcBef>
                <a:spcPts val="85"/>
              </a:spcBef>
            </a:pPr>
            <a:fld id="{81D60167-4931-47E6-BA6A-407CBD079E47}" type="slidenum">
              <a:rPr dirty="0"/>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 Id="rId4" Type="http://schemas.openxmlformats.org/officeDocument/2006/relationships/hyperlink" Target="mailto:jchamper@klcpas.com" TargetMode="External"/><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hyperlink" Target="mailto:mdeputy@southbank.legal" TargetMode="External"/><Relationship Id="rId8" Type="http://schemas.openxmlformats.org/officeDocument/2006/relationships/hyperlink" Target="mailto:gcressy@southbank.lega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image" Target="../media/image7.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jpg"/><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hyperlink" Target="mailto:jchamper@klcpas.com" TargetMode="External"/><Relationship Id="rId7" Type="http://schemas.openxmlformats.org/officeDocument/2006/relationships/hyperlink" Target="mailto:mdeputy@southbank.legal" TargetMode="External"/><Relationship Id="rId8" Type="http://schemas.openxmlformats.org/officeDocument/2006/relationships/hyperlink" Target="mailto:gcressy@southbank.leg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3611291"/>
            <a:ext cx="10058399" cy="3369171"/>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0" y="4595675"/>
            <a:ext cx="10058399" cy="1400399"/>
          </a:xfrm>
          <a:prstGeom prst="rect">
            <a:avLst/>
          </a:prstGeom>
          <a:blipFill>
            <a:blip r:embed="rId3" cstate="print"/>
            <a:stretch>
              <a:fillRect/>
            </a:stretch>
          </a:blipFill>
        </p:spPr>
        <p:txBody>
          <a:bodyPr wrap="square" lIns="0" tIns="0" rIns="0" bIns="0" rtlCol="0"/>
          <a:lstStyle/>
          <a:p/>
        </p:txBody>
      </p:sp>
      <p:sp>
        <p:nvSpPr>
          <p:cNvPr id="4" name="object 4"/>
          <p:cNvSpPr txBox="1">
            <a:spLocks noGrp="1"/>
          </p:cNvSpPr>
          <p:nvPr>
            <p:ph type="title"/>
          </p:nvPr>
        </p:nvSpPr>
        <p:spPr>
          <a:xfrm>
            <a:off x="397000" y="1809127"/>
            <a:ext cx="8347075" cy="543560"/>
          </a:xfrm>
          <a:prstGeom prst="rect"/>
        </p:spPr>
        <p:txBody>
          <a:bodyPr wrap="square" lIns="0" tIns="12700" rIns="0" bIns="0" rtlCol="0" vert="horz">
            <a:spAutoFit/>
          </a:bodyPr>
          <a:lstStyle/>
          <a:p>
            <a:pPr marL="12700">
              <a:lnSpc>
                <a:spcPct val="100000"/>
              </a:lnSpc>
              <a:spcBef>
                <a:spcPts val="100"/>
              </a:spcBef>
            </a:pPr>
            <a:r>
              <a:rPr dirty="0" sz="3400" spc="-5" b="0">
                <a:solidFill>
                  <a:srgbClr val="414042"/>
                </a:solidFill>
                <a:latin typeface="Georgia"/>
                <a:cs typeface="Georgia"/>
              </a:rPr>
              <a:t>Creating Qualified Opportunity Zone</a:t>
            </a:r>
            <a:r>
              <a:rPr dirty="0" sz="3400" spc="-80" b="0">
                <a:solidFill>
                  <a:srgbClr val="414042"/>
                </a:solidFill>
                <a:latin typeface="Georgia"/>
                <a:cs typeface="Georgia"/>
              </a:rPr>
              <a:t> </a:t>
            </a:r>
            <a:r>
              <a:rPr dirty="0" sz="3400" spc="-5" b="0">
                <a:solidFill>
                  <a:srgbClr val="414042"/>
                </a:solidFill>
                <a:latin typeface="Georgia"/>
                <a:cs typeface="Georgia"/>
              </a:rPr>
              <a:t>Funds</a:t>
            </a:r>
            <a:endParaRPr sz="3400">
              <a:latin typeface="Georgia"/>
              <a:cs typeface="Georgia"/>
            </a:endParaRPr>
          </a:p>
        </p:txBody>
      </p:sp>
      <p:sp>
        <p:nvSpPr>
          <p:cNvPr id="5" name="object 5"/>
          <p:cNvSpPr txBox="1"/>
          <p:nvPr/>
        </p:nvSpPr>
        <p:spPr>
          <a:xfrm>
            <a:off x="397000" y="2457462"/>
            <a:ext cx="4391660" cy="749300"/>
          </a:xfrm>
          <a:prstGeom prst="rect">
            <a:avLst/>
          </a:prstGeom>
        </p:spPr>
        <p:txBody>
          <a:bodyPr wrap="square" lIns="0" tIns="12700" rIns="0" bIns="0" rtlCol="0" vert="horz">
            <a:spAutoFit/>
          </a:bodyPr>
          <a:lstStyle/>
          <a:p>
            <a:pPr marL="12700" marR="5080">
              <a:lnSpc>
                <a:spcPct val="125000"/>
              </a:lnSpc>
              <a:spcBef>
                <a:spcPts val="100"/>
              </a:spcBef>
            </a:pPr>
            <a:r>
              <a:rPr dirty="0" sz="1900" spc="-5">
                <a:solidFill>
                  <a:srgbClr val="0B5394"/>
                </a:solidFill>
                <a:latin typeface="Arial"/>
                <a:cs typeface="Arial"/>
              </a:rPr>
              <a:t>Structure, Certification, and </a:t>
            </a:r>
            <a:r>
              <a:rPr dirty="0" sz="1900">
                <a:solidFill>
                  <a:srgbClr val="0B5394"/>
                </a:solidFill>
                <a:latin typeface="Arial"/>
                <a:cs typeface="Arial"/>
              </a:rPr>
              <a:t>Maintenance  March </a:t>
            </a:r>
            <a:r>
              <a:rPr dirty="0" sz="1900" spc="-5">
                <a:solidFill>
                  <a:srgbClr val="0B5394"/>
                </a:solidFill>
                <a:latin typeface="Arial"/>
                <a:cs typeface="Arial"/>
              </a:rPr>
              <a:t>29,</a:t>
            </a:r>
            <a:r>
              <a:rPr dirty="0" sz="1900" spc="-15">
                <a:solidFill>
                  <a:srgbClr val="0B5394"/>
                </a:solidFill>
                <a:latin typeface="Arial"/>
                <a:cs typeface="Arial"/>
              </a:rPr>
              <a:t> </a:t>
            </a:r>
            <a:r>
              <a:rPr dirty="0" sz="1900" spc="-5">
                <a:solidFill>
                  <a:srgbClr val="0B5394"/>
                </a:solidFill>
                <a:latin typeface="Arial"/>
                <a:cs typeface="Arial"/>
              </a:rPr>
              <a:t>2019</a:t>
            </a:r>
            <a:endParaRPr sz="1900">
              <a:latin typeface="Arial"/>
              <a:cs typeface="Arial"/>
            </a:endParaRPr>
          </a:p>
        </p:txBody>
      </p:sp>
      <p:sp>
        <p:nvSpPr>
          <p:cNvPr id="6" name="object 6"/>
          <p:cNvSpPr txBox="1"/>
          <p:nvPr/>
        </p:nvSpPr>
        <p:spPr>
          <a:xfrm>
            <a:off x="780899" y="4913226"/>
            <a:ext cx="1632585" cy="683895"/>
          </a:xfrm>
          <a:prstGeom prst="rect">
            <a:avLst/>
          </a:prstGeom>
        </p:spPr>
        <p:txBody>
          <a:bodyPr wrap="square" lIns="0" tIns="12700" rIns="0" bIns="0" rtlCol="0" vert="horz">
            <a:spAutoFit/>
          </a:bodyPr>
          <a:lstStyle/>
          <a:p>
            <a:pPr marL="12700">
              <a:lnSpc>
                <a:spcPct val="100000"/>
              </a:lnSpc>
              <a:spcBef>
                <a:spcPts val="100"/>
              </a:spcBef>
            </a:pPr>
            <a:r>
              <a:rPr dirty="0" sz="1700" spc="-5" b="1">
                <a:solidFill>
                  <a:srgbClr val="FFFFFF"/>
                </a:solidFill>
                <a:latin typeface="Arial"/>
                <a:cs typeface="Arial"/>
              </a:rPr>
              <a:t>Jim</a:t>
            </a:r>
            <a:r>
              <a:rPr dirty="0" sz="1700" spc="-25" b="1">
                <a:solidFill>
                  <a:srgbClr val="FFFFFF"/>
                </a:solidFill>
                <a:latin typeface="Arial"/>
                <a:cs typeface="Arial"/>
              </a:rPr>
              <a:t> </a:t>
            </a:r>
            <a:r>
              <a:rPr dirty="0" sz="1700" spc="-5" b="1">
                <a:solidFill>
                  <a:srgbClr val="FFFFFF"/>
                </a:solidFill>
                <a:latin typeface="Arial"/>
                <a:cs typeface="Arial"/>
              </a:rPr>
              <a:t>Champer</a:t>
            </a:r>
            <a:endParaRPr sz="1700">
              <a:latin typeface="Arial"/>
              <a:cs typeface="Arial"/>
            </a:endParaRPr>
          </a:p>
          <a:p>
            <a:pPr marL="12700">
              <a:lnSpc>
                <a:spcPct val="100000"/>
              </a:lnSpc>
              <a:spcBef>
                <a:spcPts val="65"/>
              </a:spcBef>
            </a:pPr>
            <a:r>
              <a:rPr dirty="0" sz="1250" spc="-5">
                <a:solidFill>
                  <a:srgbClr val="FFFFFF"/>
                </a:solidFill>
                <a:latin typeface="Arial"/>
                <a:cs typeface="Arial"/>
              </a:rPr>
              <a:t>574.289.4011</a:t>
            </a:r>
            <a:endParaRPr sz="1250">
              <a:latin typeface="Arial"/>
              <a:cs typeface="Arial"/>
            </a:endParaRPr>
          </a:p>
          <a:p>
            <a:pPr marL="12700">
              <a:lnSpc>
                <a:spcPct val="100000"/>
              </a:lnSpc>
              <a:spcBef>
                <a:spcPts val="75"/>
              </a:spcBef>
            </a:pPr>
            <a:r>
              <a:rPr dirty="0" sz="1250" spc="-5">
                <a:solidFill>
                  <a:srgbClr val="FFFFFF"/>
                </a:solidFill>
                <a:latin typeface="Arial"/>
                <a:cs typeface="Arial"/>
                <a:hlinkClick r:id="rId4"/>
              </a:rPr>
              <a:t>jchamper@klcpas.com</a:t>
            </a:r>
            <a:endParaRPr sz="1250">
              <a:latin typeface="Arial"/>
              <a:cs typeface="Arial"/>
            </a:endParaRPr>
          </a:p>
        </p:txBody>
      </p:sp>
      <p:sp>
        <p:nvSpPr>
          <p:cNvPr id="7" name="object 7"/>
          <p:cNvSpPr/>
          <p:nvPr/>
        </p:nvSpPr>
        <p:spPr>
          <a:xfrm>
            <a:off x="6031525" y="747874"/>
            <a:ext cx="3661485" cy="876725"/>
          </a:xfrm>
          <a:prstGeom prst="rect">
            <a:avLst/>
          </a:prstGeom>
          <a:blipFill>
            <a:blip r:embed="rId5" cstate="print"/>
            <a:stretch>
              <a:fillRect/>
            </a:stretch>
          </a:blipFill>
        </p:spPr>
        <p:txBody>
          <a:bodyPr wrap="square" lIns="0" tIns="0" rIns="0" bIns="0" rtlCol="0"/>
          <a:lstStyle/>
          <a:p/>
        </p:txBody>
      </p:sp>
      <p:sp>
        <p:nvSpPr>
          <p:cNvPr id="8" name="object 8"/>
          <p:cNvSpPr/>
          <p:nvPr/>
        </p:nvSpPr>
        <p:spPr>
          <a:xfrm>
            <a:off x="397000" y="825298"/>
            <a:ext cx="3301449" cy="799300"/>
          </a:xfrm>
          <a:prstGeom prst="rect">
            <a:avLst/>
          </a:prstGeom>
          <a:blipFill>
            <a:blip r:embed="rId6" cstate="print"/>
            <a:stretch>
              <a:fillRect/>
            </a:stretch>
          </a:blipFill>
        </p:spPr>
        <p:txBody>
          <a:bodyPr wrap="square" lIns="0" tIns="0" rIns="0" bIns="0" rtlCol="0"/>
          <a:lstStyle/>
          <a:p/>
        </p:txBody>
      </p:sp>
      <p:sp>
        <p:nvSpPr>
          <p:cNvPr id="9" name="object 9"/>
          <p:cNvSpPr txBox="1"/>
          <p:nvPr/>
        </p:nvSpPr>
        <p:spPr>
          <a:xfrm>
            <a:off x="3979312" y="4913226"/>
            <a:ext cx="1907539" cy="683895"/>
          </a:xfrm>
          <a:prstGeom prst="rect">
            <a:avLst/>
          </a:prstGeom>
        </p:spPr>
        <p:txBody>
          <a:bodyPr wrap="square" lIns="0" tIns="12700" rIns="0" bIns="0" rtlCol="0" vert="horz">
            <a:spAutoFit/>
          </a:bodyPr>
          <a:lstStyle/>
          <a:p>
            <a:pPr marL="12700">
              <a:lnSpc>
                <a:spcPct val="100000"/>
              </a:lnSpc>
              <a:spcBef>
                <a:spcPts val="100"/>
              </a:spcBef>
            </a:pPr>
            <a:r>
              <a:rPr dirty="0" sz="1700" b="1">
                <a:solidFill>
                  <a:srgbClr val="FFFFFF"/>
                </a:solidFill>
                <a:latin typeface="Arial"/>
                <a:cs typeface="Arial"/>
              </a:rPr>
              <a:t>Matt</a:t>
            </a:r>
            <a:r>
              <a:rPr dirty="0" sz="1700" spc="-15" b="1">
                <a:solidFill>
                  <a:srgbClr val="FFFFFF"/>
                </a:solidFill>
                <a:latin typeface="Arial"/>
                <a:cs typeface="Arial"/>
              </a:rPr>
              <a:t> </a:t>
            </a:r>
            <a:r>
              <a:rPr dirty="0" sz="1700" spc="-5" b="1">
                <a:solidFill>
                  <a:srgbClr val="FFFFFF"/>
                </a:solidFill>
                <a:latin typeface="Arial"/>
                <a:cs typeface="Arial"/>
              </a:rPr>
              <a:t>Deputy</a:t>
            </a:r>
            <a:endParaRPr sz="1700">
              <a:latin typeface="Arial"/>
              <a:cs typeface="Arial"/>
            </a:endParaRPr>
          </a:p>
          <a:p>
            <a:pPr marL="12700">
              <a:lnSpc>
                <a:spcPct val="100000"/>
              </a:lnSpc>
              <a:spcBef>
                <a:spcPts val="65"/>
              </a:spcBef>
            </a:pPr>
            <a:r>
              <a:rPr dirty="0" sz="1250" spc="-5">
                <a:solidFill>
                  <a:srgbClr val="FFFFFF"/>
                </a:solidFill>
                <a:latin typeface="Arial"/>
                <a:cs typeface="Arial"/>
              </a:rPr>
              <a:t>574.968.0760</a:t>
            </a:r>
            <a:endParaRPr sz="1250">
              <a:latin typeface="Arial"/>
              <a:cs typeface="Arial"/>
            </a:endParaRPr>
          </a:p>
          <a:p>
            <a:pPr marL="12700">
              <a:lnSpc>
                <a:spcPct val="100000"/>
              </a:lnSpc>
              <a:spcBef>
                <a:spcPts val="75"/>
              </a:spcBef>
            </a:pPr>
            <a:r>
              <a:rPr dirty="0" sz="1250">
                <a:solidFill>
                  <a:srgbClr val="FFFFFF"/>
                </a:solidFill>
                <a:latin typeface="Arial"/>
                <a:cs typeface="Arial"/>
                <a:hlinkClick r:id="rId7"/>
              </a:rPr>
              <a:t>mdeputy@southbank.legal</a:t>
            </a:r>
            <a:endParaRPr sz="1250">
              <a:latin typeface="Arial"/>
              <a:cs typeface="Arial"/>
            </a:endParaRPr>
          </a:p>
        </p:txBody>
      </p:sp>
      <p:sp>
        <p:nvSpPr>
          <p:cNvPr id="11" name="object 11"/>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
        <p:nvSpPr>
          <p:cNvPr id="10" name="object 10"/>
          <p:cNvSpPr txBox="1"/>
          <p:nvPr/>
        </p:nvSpPr>
        <p:spPr>
          <a:xfrm>
            <a:off x="7295475" y="4913238"/>
            <a:ext cx="1858010" cy="683895"/>
          </a:xfrm>
          <a:prstGeom prst="rect">
            <a:avLst/>
          </a:prstGeom>
        </p:spPr>
        <p:txBody>
          <a:bodyPr wrap="square" lIns="0" tIns="12700" rIns="0" bIns="0" rtlCol="0" vert="horz">
            <a:spAutoFit/>
          </a:bodyPr>
          <a:lstStyle/>
          <a:p>
            <a:pPr marL="12700">
              <a:lnSpc>
                <a:spcPct val="100000"/>
              </a:lnSpc>
              <a:spcBef>
                <a:spcPts val="100"/>
              </a:spcBef>
            </a:pPr>
            <a:r>
              <a:rPr dirty="0" sz="1700" spc="-5" b="1">
                <a:solidFill>
                  <a:srgbClr val="FFFFFF"/>
                </a:solidFill>
                <a:latin typeface="Arial"/>
                <a:cs typeface="Arial"/>
              </a:rPr>
              <a:t>George Cressy,</a:t>
            </a:r>
            <a:r>
              <a:rPr dirty="0" sz="1700" spc="-85" b="1">
                <a:solidFill>
                  <a:srgbClr val="FFFFFF"/>
                </a:solidFill>
                <a:latin typeface="Arial"/>
                <a:cs typeface="Arial"/>
              </a:rPr>
              <a:t> </a:t>
            </a:r>
            <a:r>
              <a:rPr dirty="0" sz="1700" spc="-5" b="1">
                <a:solidFill>
                  <a:srgbClr val="FFFFFF"/>
                </a:solidFill>
                <a:latin typeface="Arial"/>
                <a:cs typeface="Arial"/>
              </a:rPr>
              <a:t>III</a:t>
            </a:r>
            <a:endParaRPr sz="1700">
              <a:latin typeface="Arial"/>
              <a:cs typeface="Arial"/>
            </a:endParaRPr>
          </a:p>
          <a:p>
            <a:pPr marL="12700">
              <a:lnSpc>
                <a:spcPct val="100000"/>
              </a:lnSpc>
              <a:spcBef>
                <a:spcPts val="65"/>
              </a:spcBef>
            </a:pPr>
            <a:r>
              <a:rPr dirty="0" sz="1250" spc="-5">
                <a:solidFill>
                  <a:srgbClr val="FFFFFF"/>
                </a:solidFill>
                <a:latin typeface="Arial"/>
                <a:cs typeface="Arial"/>
              </a:rPr>
              <a:t>574.310.8237</a:t>
            </a:r>
            <a:endParaRPr sz="1250">
              <a:latin typeface="Arial"/>
              <a:cs typeface="Arial"/>
            </a:endParaRPr>
          </a:p>
          <a:p>
            <a:pPr marL="12700">
              <a:lnSpc>
                <a:spcPct val="100000"/>
              </a:lnSpc>
              <a:spcBef>
                <a:spcPts val="75"/>
              </a:spcBef>
            </a:pPr>
            <a:r>
              <a:rPr dirty="0" sz="1250" spc="-5">
                <a:solidFill>
                  <a:srgbClr val="FFFFFF"/>
                </a:solidFill>
                <a:latin typeface="Arial"/>
                <a:cs typeface="Arial"/>
                <a:hlinkClick r:id="rId8"/>
              </a:rPr>
              <a:t>gcressy@southbank.legal</a:t>
            </a:r>
            <a:endParaRPr sz="125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7490459" cy="452120"/>
          </a:xfrm>
          <a:prstGeom prst="rect"/>
        </p:spPr>
        <p:txBody>
          <a:bodyPr wrap="square" lIns="0" tIns="12700" rIns="0" bIns="0" rtlCol="0" vert="horz">
            <a:spAutoFit/>
          </a:bodyPr>
          <a:lstStyle/>
          <a:p>
            <a:pPr marL="12700">
              <a:lnSpc>
                <a:spcPct val="100000"/>
              </a:lnSpc>
              <a:spcBef>
                <a:spcPts val="100"/>
              </a:spcBef>
            </a:pPr>
            <a:r>
              <a:rPr dirty="0" spc="-5"/>
              <a:t>Example </a:t>
            </a:r>
            <a:r>
              <a:rPr dirty="0"/>
              <a:t>1 </a:t>
            </a:r>
            <a:r>
              <a:rPr dirty="0" spc="-5"/>
              <a:t>of “Substantial</a:t>
            </a:r>
            <a:r>
              <a:rPr dirty="0" spc="-100"/>
              <a:t> </a:t>
            </a:r>
            <a:r>
              <a:rPr dirty="0" spc="-5"/>
              <a:t>Improvement”</a:t>
            </a:r>
          </a:p>
        </p:txBody>
      </p:sp>
      <p:sp>
        <p:nvSpPr>
          <p:cNvPr id="3" name="object 3"/>
          <p:cNvSpPr txBox="1"/>
          <p:nvPr/>
        </p:nvSpPr>
        <p:spPr>
          <a:xfrm>
            <a:off x="678865" y="1843683"/>
            <a:ext cx="8800465" cy="3648710"/>
          </a:xfrm>
          <a:prstGeom prst="rect">
            <a:avLst/>
          </a:prstGeom>
        </p:spPr>
        <p:txBody>
          <a:bodyPr wrap="square" lIns="0" tIns="27940" rIns="0" bIns="0" rtlCol="0" vert="horz">
            <a:spAutoFit/>
          </a:bodyPr>
          <a:lstStyle/>
          <a:p>
            <a:pPr marL="347980" marR="50165" indent="-335280">
              <a:lnSpc>
                <a:spcPts val="2850"/>
              </a:lnSpc>
              <a:spcBef>
                <a:spcPts val="220"/>
              </a:spcBef>
              <a:buChar char="•"/>
              <a:tabLst>
                <a:tab pos="347345" algn="l"/>
                <a:tab pos="348615" algn="l"/>
              </a:tabLst>
            </a:pPr>
            <a:r>
              <a:rPr dirty="0" sz="2400">
                <a:solidFill>
                  <a:srgbClr val="666666"/>
                </a:solidFill>
                <a:latin typeface="Arial"/>
                <a:cs typeface="Arial"/>
              </a:rPr>
              <a:t>A </a:t>
            </a:r>
            <a:r>
              <a:rPr dirty="0" sz="2400" spc="-5">
                <a:solidFill>
                  <a:srgbClr val="666666"/>
                </a:solidFill>
                <a:latin typeface="Arial"/>
                <a:cs typeface="Arial"/>
              </a:rPr>
              <a:t>QOF buys an existing </a:t>
            </a:r>
            <a:r>
              <a:rPr dirty="0" sz="2400">
                <a:solidFill>
                  <a:srgbClr val="666666"/>
                </a:solidFill>
                <a:latin typeface="Arial"/>
                <a:cs typeface="Arial"/>
              </a:rPr>
              <a:t>commercial </a:t>
            </a:r>
            <a:r>
              <a:rPr dirty="0" sz="2400" spc="-5">
                <a:solidFill>
                  <a:srgbClr val="666666"/>
                </a:solidFill>
                <a:latin typeface="Arial"/>
                <a:cs typeface="Arial"/>
              </a:rPr>
              <a:t>building for $10 </a:t>
            </a:r>
            <a:r>
              <a:rPr dirty="0" sz="2400">
                <a:solidFill>
                  <a:srgbClr val="666666"/>
                </a:solidFill>
                <a:latin typeface="Arial"/>
                <a:cs typeface="Arial"/>
              </a:rPr>
              <a:t>million </a:t>
            </a:r>
            <a:r>
              <a:rPr dirty="0" sz="2400" spc="-5">
                <a:solidFill>
                  <a:srgbClr val="666666"/>
                </a:solidFill>
                <a:latin typeface="Arial"/>
                <a:cs typeface="Arial"/>
              </a:rPr>
              <a:t>on  </a:t>
            </a:r>
            <a:r>
              <a:rPr dirty="0" sz="2400">
                <a:solidFill>
                  <a:srgbClr val="666666"/>
                </a:solidFill>
                <a:latin typeface="Arial"/>
                <a:cs typeface="Arial"/>
              </a:rPr>
              <a:t>March </a:t>
            </a:r>
            <a:r>
              <a:rPr dirty="0" sz="2400" spc="-5">
                <a:solidFill>
                  <a:srgbClr val="666666"/>
                </a:solidFill>
                <a:latin typeface="Arial"/>
                <a:cs typeface="Arial"/>
              </a:rPr>
              <a:t>1,</a:t>
            </a:r>
            <a:r>
              <a:rPr dirty="0" sz="2400" spc="-15">
                <a:solidFill>
                  <a:srgbClr val="666666"/>
                </a:solidFill>
                <a:latin typeface="Arial"/>
                <a:cs typeface="Arial"/>
              </a:rPr>
              <a:t> </a:t>
            </a:r>
            <a:r>
              <a:rPr dirty="0" sz="2400" spc="-5">
                <a:solidFill>
                  <a:srgbClr val="666666"/>
                </a:solidFill>
                <a:latin typeface="Arial"/>
                <a:cs typeface="Arial"/>
              </a:rPr>
              <a:t>2019</a:t>
            </a:r>
            <a:endParaRPr sz="2400">
              <a:latin typeface="Arial"/>
              <a:cs typeface="Arial"/>
            </a:endParaRPr>
          </a:p>
          <a:p>
            <a:pPr lvl="1" marL="805180" indent="-398145">
              <a:lnSpc>
                <a:spcPts val="2745"/>
              </a:lnSpc>
              <a:buChar char="–"/>
              <a:tabLst>
                <a:tab pos="804545" algn="l"/>
                <a:tab pos="805815" algn="l"/>
              </a:tabLst>
            </a:pPr>
            <a:r>
              <a:rPr dirty="0" sz="2400" spc="-5">
                <a:solidFill>
                  <a:srgbClr val="666666"/>
                </a:solidFill>
                <a:latin typeface="Arial"/>
                <a:cs typeface="Arial"/>
              </a:rPr>
              <a:t>$2 </a:t>
            </a:r>
            <a:r>
              <a:rPr dirty="0" sz="2400">
                <a:solidFill>
                  <a:srgbClr val="666666"/>
                </a:solidFill>
                <a:latin typeface="Arial"/>
                <a:cs typeface="Arial"/>
              </a:rPr>
              <a:t>million </a:t>
            </a:r>
            <a:r>
              <a:rPr dirty="0" sz="2400" spc="-5">
                <a:solidFill>
                  <a:srgbClr val="666666"/>
                </a:solidFill>
                <a:latin typeface="Arial"/>
                <a:cs typeface="Arial"/>
              </a:rPr>
              <a:t>is attributable to the</a:t>
            </a:r>
            <a:r>
              <a:rPr dirty="0" sz="2400" spc="-30">
                <a:solidFill>
                  <a:srgbClr val="666666"/>
                </a:solidFill>
                <a:latin typeface="Arial"/>
                <a:cs typeface="Arial"/>
              </a:rPr>
              <a:t> </a:t>
            </a:r>
            <a:r>
              <a:rPr dirty="0" sz="2400" spc="-5">
                <a:solidFill>
                  <a:srgbClr val="666666"/>
                </a:solidFill>
                <a:latin typeface="Arial"/>
                <a:cs typeface="Arial"/>
              </a:rPr>
              <a:t>land</a:t>
            </a:r>
            <a:endParaRPr sz="2400">
              <a:latin typeface="Arial"/>
              <a:cs typeface="Arial"/>
            </a:endParaRPr>
          </a:p>
          <a:p>
            <a:pPr lvl="1" marL="805180" indent="-398145">
              <a:lnSpc>
                <a:spcPts val="2865"/>
              </a:lnSpc>
              <a:buChar char="–"/>
              <a:tabLst>
                <a:tab pos="804545" algn="l"/>
                <a:tab pos="805815" algn="l"/>
              </a:tabLst>
            </a:pPr>
            <a:r>
              <a:rPr dirty="0" sz="2400" spc="-5">
                <a:solidFill>
                  <a:srgbClr val="666666"/>
                </a:solidFill>
                <a:latin typeface="Arial"/>
                <a:cs typeface="Arial"/>
              </a:rPr>
              <a:t>$8 </a:t>
            </a:r>
            <a:r>
              <a:rPr dirty="0" sz="2400">
                <a:solidFill>
                  <a:srgbClr val="666666"/>
                </a:solidFill>
                <a:latin typeface="Arial"/>
                <a:cs typeface="Arial"/>
              </a:rPr>
              <a:t>million </a:t>
            </a:r>
            <a:r>
              <a:rPr dirty="0" sz="2400" spc="-5">
                <a:solidFill>
                  <a:srgbClr val="666666"/>
                </a:solidFill>
                <a:latin typeface="Arial"/>
                <a:cs typeface="Arial"/>
              </a:rPr>
              <a:t>is attributable to the</a:t>
            </a:r>
            <a:r>
              <a:rPr dirty="0" sz="2400" spc="-35">
                <a:solidFill>
                  <a:srgbClr val="666666"/>
                </a:solidFill>
                <a:latin typeface="Arial"/>
                <a:cs typeface="Arial"/>
              </a:rPr>
              <a:t> </a:t>
            </a:r>
            <a:r>
              <a:rPr dirty="0" sz="2400">
                <a:solidFill>
                  <a:srgbClr val="666666"/>
                </a:solidFill>
                <a:latin typeface="Arial"/>
                <a:cs typeface="Arial"/>
              </a:rPr>
              <a:t>structure</a:t>
            </a:r>
            <a:endParaRPr sz="2400">
              <a:latin typeface="Arial"/>
              <a:cs typeface="Arial"/>
            </a:endParaRPr>
          </a:p>
          <a:p>
            <a:pPr lvl="1">
              <a:lnSpc>
                <a:spcPct val="100000"/>
              </a:lnSpc>
              <a:spcBef>
                <a:spcPts val="5"/>
              </a:spcBef>
              <a:buClr>
                <a:srgbClr val="666666"/>
              </a:buClr>
              <a:buFont typeface="Arial"/>
              <a:buChar char="–"/>
            </a:pPr>
            <a:endParaRPr sz="2550">
              <a:latin typeface="Times New Roman"/>
              <a:cs typeface="Times New Roman"/>
            </a:endParaRPr>
          </a:p>
          <a:p>
            <a:pPr marL="347980" marR="47625" indent="-335280">
              <a:lnSpc>
                <a:spcPts val="2850"/>
              </a:lnSpc>
              <a:buChar char="•"/>
              <a:tabLst>
                <a:tab pos="347345" algn="l"/>
                <a:tab pos="348615" algn="l"/>
              </a:tabLst>
            </a:pPr>
            <a:r>
              <a:rPr dirty="0" sz="2400" spc="-5">
                <a:solidFill>
                  <a:srgbClr val="666666"/>
                </a:solidFill>
                <a:latin typeface="Arial"/>
                <a:cs typeface="Arial"/>
              </a:rPr>
              <a:t>QOF </a:t>
            </a:r>
            <a:r>
              <a:rPr dirty="0" sz="2400">
                <a:solidFill>
                  <a:srgbClr val="666666"/>
                </a:solidFill>
                <a:latin typeface="Arial"/>
                <a:cs typeface="Arial"/>
              </a:rPr>
              <a:t>rehabs </a:t>
            </a:r>
            <a:r>
              <a:rPr dirty="0" sz="2400" spc="-5">
                <a:solidFill>
                  <a:srgbClr val="666666"/>
                </a:solidFill>
                <a:latin typeface="Arial"/>
                <a:cs typeface="Arial"/>
              </a:rPr>
              <a:t>the building over 30 </a:t>
            </a:r>
            <a:r>
              <a:rPr dirty="0" sz="2400">
                <a:solidFill>
                  <a:srgbClr val="666666"/>
                </a:solidFill>
                <a:latin typeface="Arial"/>
                <a:cs typeface="Arial"/>
              </a:rPr>
              <a:t>months, spending </a:t>
            </a:r>
            <a:r>
              <a:rPr dirty="0" sz="2400" spc="-5">
                <a:solidFill>
                  <a:srgbClr val="666666"/>
                </a:solidFill>
                <a:latin typeface="Arial"/>
                <a:cs typeface="Arial"/>
              </a:rPr>
              <a:t>at least $8  </a:t>
            </a:r>
            <a:r>
              <a:rPr dirty="0" sz="2400">
                <a:solidFill>
                  <a:srgbClr val="666666"/>
                </a:solidFill>
                <a:latin typeface="Arial"/>
                <a:cs typeface="Arial"/>
              </a:rPr>
              <a:t>million</a:t>
            </a:r>
            <a:endParaRPr sz="2400">
              <a:latin typeface="Arial"/>
              <a:cs typeface="Arial"/>
            </a:endParaRPr>
          </a:p>
          <a:p>
            <a:pPr>
              <a:lnSpc>
                <a:spcPct val="100000"/>
              </a:lnSpc>
              <a:spcBef>
                <a:spcPts val="35"/>
              </a:spcBef>
              <a:buClr>
                <a:srgbClr val="666666"/>
              </a:buClr>
              <a:buFont typeface="Arial"/>
              <a:buChar char="•"/>
            </a:pPr>
            <a:endParaRPr sz="2450">
              <a:latin typeface="Times New Roman"/>
              <a:cs typeface="Times New Roman"/>
            </a:endParaRPr>
          </a:p>
          <a:p>
            <a:pPr marL="347980" marR="5080" indent="-335280">
              <a:lnSpc>
                <a:spcPts val="2850"/>
              </a:lnSpc>
              <a:buChar char="•"/>
              <a:tabLst>
                <a:tab pos="347345" algn="l"/>
                <a:tab pos="348615" algn="l"/>
              </a:tabLst>
            </a:pPr>
            <a:r>
              <a:rPr dirty="0" sz="2400" spc="-5">
                <a:solidFill>
                  <a:srgbClr val="666666"/>
                </a:solidFill>
                <a:latin typeface="Arial"/>
                <a:cs typeface="Arial"/>
              </a:rPr>
              <a:t>Appears that the building will </a:t>
            </a:r>
            <a:r>
              <a:rPr dirty="0" sz="2400">
                <a:solidFill>
                  <a:srgbClr val="666666"/>
                </a:solidFill>
                <a:latin typeface="Arial"/>
                <a:cs typeface="Arial"/>
              </a:rPr>
              <a:t>satisfy </a:t>
            </a:r>
            <a:r>
              <a:rPr dirty="0" sz="2400" spc="-5">
                <a:solidFill>
                  <a:srgbClr val="666666"/>
                </a:solidFill>
                <a:latin typeface="Arial"/>
                <a:cs typeface="Arial"/>
              </a:rPr>
              <a:t>the </a:t>
            </a:r>
            <a:r>
              <a:rPr dirty="0" sz="2400">
                <a:solidFill>
                  <a:srgbClr val="666666"/>
                </a:solidFill>
                <a:latin typeface="Arial"/>
                <a:cs typeface="Arial"/>
              </a:rPr>
              <a:t>substantial-  </a:t>
            </a:r>
            <a:r>
              <a:rPr dirty="0" sz="2400" spc="-5">
                <a:solidFill>
                  <a:srgbClr val="666666"/>
                </a:solidFill>
                <a:latin typeface="Arial"/>
                <a:cs typeface="Arial"/>
              </a:rPr>
              <a:t>improvement </a:t>
            </a:r>
            <a:r>
              <a:rPr dirty="0" sz="2400">
                <a:solidFill>
                  <a:srgbClr val="666666"/>
                </a:solidFill>
                <a:latin typeface="Arial"/>
                <a:cs typeface="Arial"/>
              </a:rPr>
              <a:t>requirement </a:t>
            </a:r>
            <a:r>
              <a:rPr dirty="0" sz="2400" spc="-5">
                <a:solidFill>
                  <a:srgbClr val="666666"/>
                </a:solidFill>
                <a:latin typeface="Arial"/>
                <a:cs typeface="Arial"/>
              </a:rPr>
              <a:t>and thus be QOZ Business</a:t>
            </a:r>
            <a:r>
              <a:rPr dirty="0" sz="2400" spc="-95">
                <a:solidFill>
                  <a:srgbClr val="666666"/>
                </a:solidFill>
                <a:latin typeface="Arial"/>
                <a:cs typeface="Arial"/>
              </a:rPr>
              <a:t> </a:t>
            </a:r>
            <a:r>
              <a:rPr dirty="0" sz="2400" spc="-5">
                <a:solidFill>
                  <a:srgbClr val="666666"/>
                </a:solidFill>
                <a:latin typeface="Arial"/>
                <a:cs typeface="Arial"/>
              </a:rPr>
              <a:t>Property</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7538720" cy="452120"/>
          </a:xfrm>
          <a:prstGeom prst="rect"/>
        </p:spPr>
        <p:txBody>
          <a:bodyPr wrap="square" lIns="0" tIns="12700" rIns="0" bIns="0" rtlCol="0" vert="horz">
            <a:spAutoFit/>
          </a:bodyPr>
          <a:lstStyle/>
          <a:p>
            <a:pPr marL="12700">
              <a:lnSpc>
                <a:spcPct val="100000"/>
              </a:lnSpc>
              <a:spcBef>
                <a:spcPts val="100"/>
              </a:spcBef>
            </a:pPr>
            <a:r>
              <a:rPr dirty="0" spc="-5"/>
              <a:t>Example </a:t>
            </a:r>
            <a:r>
              <a:rPr dirty="0"/>
              <a:t>2 </a:t>
            </a:r>
            <a:r>
              <a:rPr dirty="0" spc="-5"/>
              <a:t>of “Substantial</a:t>
            </a:r>
            <a:r>
              <a:rPr dirty="0" spc="-100"/>
              <a:t> </a:t>
            </a:r>
            <a:r>
              <a:rPr dirty="0" spc="-5"/>
              <a:t>Improvement”</a:t>
            </a:r>
          </a:p>
        </p:txBody>
      </p:sp>
      <p:sp>
        <p:nvSpPr>
          <p:cNvPr id="3" name="object 3"/>
          <p:cNvSpPr txBox="1"/>
          <p:nvPr/>
        </p:nvSpPr>
        <p:spPr>
          <a:xfrm>
            <a:off x="678865" y="1843683"/>
            <a:ext cx="8822055" cy="4734560"/>
          </a:xfrm>
          <a:prstGeom prst="rect">
            <a:avLst/>
          </a:prstGeom>
        </p:spPr>
        <p:txBody>
          <a:bodyPr wrap="square" lIns="0" tIns="27940" rIns="0" bIns="0" rtlCol="0" vert="horz">
            <a:spAutoFit/>
          </a:bodyPr>
          <a:lstStyle/>
          <a:p>
            <a:pPr marL="347980" marR="234950" indent="-335280">
              <a:lnSpc>
                <a:spcPts val="2850"/>
              </a:lnSpc>
              <a:spcBef>
                <a:spcPts val="220"/>
              </a:spcBef>
              <a:buChar char="•"/>
              <a:tabLst>
                <a:tab pos="347345" algn="l"/>
                <a:tab pos="348615" algn="l"/>
              </a:tabLst>
            </a:pPr>
            <a:r>
              <a:rPr dirty="0" sz="2400">
                <a:solidFill>
                  <a:srgbClr val="666666"/>
                </a:solidFill>
                <a:latin typeface="Arial"/>
                <a:cs typeface="Arial"/>
              </a:rPr>
              <a:t>A </a:t>
            </a:r>
            <a:r>
              <a:rPr dirty="0" sz="2400" spc="-5">
                <a:solidFill>
                  <a:srgbClr val="666666"/>
                </a:solidFill>
                <a:latin typeface="Arial"/>
                <a:cs typeface="Arial"/>
              </a:rPr>
              <a:t>QOF buys </a:t>
            </a:r>
            <a:r>
              <a:rPr dirty="0" sz="2400">
                <a:solidFill>
                  <a:srgbClr val="666666"/>
                </a:solidFill>
                <a:latin typeface="Arial"/>
                <a:cs typeface="Arial"/>
              </a:rPr>
              <a:t>a </a:t>
            </a:r>
            <a:r>
              <a:rPr dirty="0" sz="2400" spc="-5">
                <a:solidFill>
                  <a:srgbClr val="666666"/>
                </a:solidFill>
                <a:latin typeface="Arial"/>
                <a:cs typeface="Arial"/>
              </a:rPr>
              <a:t>used piece of used </a:t>
            </a:r>
            <a:r>
              <a:rPr dirty="0" sz="2400">
                <a:solidFill>
                  <a:srgbClr val="666666"/>
                </a:solidFill>
                <a:latin typeface="Arial"/>
                <a:cs typeface="Arial"/>
              </a:rPr>
              <a:t>machinery </a:t>
            </a:r>
            <a:r>
              <a:rPr dirty="0" sz="2400" spc="-5">
                <a:solidFill>
                  <a:srgbClr val="666666"/>
                </a:solidFill>
                <a:latin typeface="Arial"/>
                <a:cs typeface="Arial"/>
              </a:rPr>
              <a:t>from </a:t>
            </a:r>
            <a:r>
              <a:rPr dirty="0" u="heavy" sz="2400" spc="-5" b="1">
                <a:solidFill>
                  <a:srgbClr val="666666"/>
                </a:solidFill>
                <a:uFill>
                  <a:solidFill>
                    <a:srgbClr val="666666"/>
                  </a:solidFill>
                </a:uFill>
                <a:latin typeface="Arial"/>
                <a:cs typeface="Arial"/>
              </a:rPr>
              <a:t>within</a:t>
            </a:r>
            <a:r>
              <a:rPr dirty="0" sz="2400" spc="-5" b="1">
                <a:solidFill>
                  <a:srgbClr val="666666"/>
                </a:solidFill>
                <a:latin typeface="Arial"/>
                <a:cs typeface="Arial"/>
              </a:rPr>
              <a:t> </a:t>
            </a:r>
            <a:r>
              <a:rPr dirty="0" sz="2400" spc="-5">
                <a:solidFill>
                  <a:srgbClr val="666666"/>
                </a:solidFill>
                <a:latin typeface="Arial"/>
                <a:cs typeface="Arial"/>
              </a:rPr>
              <a:t>the  QOZ for $100,000 on </a:t>
            </a:r>
            <a:r>
              <a:rPr dirty="0" sz="2400">
                <a:solidFill>
                  <a:srgbClr val="666666"/>
                </a:solidFill>
                <a:latin typeface="Arial"/>
                <a:cs typeface="Arial"/>
              </a:rPr>
              <a:t>March </a:t>
            </a:r>
            <a:r>
              <a:rPr dirty="0" sz="2400" spc="-5">
                <a:solidFill>
                  <a:srgbClr val="666666"/>
                </a:solidFill>
                <a:latin typeface="Arial"/>
                <a:cs typeface="Arial"/>
              </a:rPr>
              <a:t>1,</a:t>
            </a:r>
            <a:r>
              <a:rPr dirty="0" sz="2400" spc="-30">
                <a:solidFill>
                  <a:srgbClr val="666666"/>
                </a:solidFill>
                <a:latin typeface="Arial"/>
                <a:cs typeface="Arial"/>
              </a:rPr>
              <a:t> </a:t>
            </a:r>
            <a:r>
              <a:rPr dirty="0" sz="2400" spc="-5">
                <a:solidFill>
                  <a:srgbClr val="666666"/>
                </a:solidFill>
                <a:latin typeface="Arial"/>
                <a:cs typeface="Arial"/>
              </a:rPr>
              <a:t>2019</a:t>
            </a:r>
            <a:endParaRPr sz="2400">
              <a:latin typeface="Arial"/>
              <a:cs typeface="Arial"/>
            </a:endParaRPr>
          </a:p>
          <a:p>
            <a:pPr>
              <a:lnSpc>
                <a:spcPct val="100000"/>
              </a:lnSpc>
              <a:spcBef>
                <a:spcPts val="25"/>
              </a:spcBef>
              <a:buClr>
                <a:srgbClr val="666666"/>
              </a:buClr>
              <a:buFont typeface="Arial"/>
              <a:buChar char="•"/>
            </a:pPr>
            <a:endParaRPr sz="2350">
              <a:latin typeface="Times New Roman"/>
              <a:cs typeface="Times New Roman"/>
            </a:endParaRPr>
          </a:p>
          <a:p>
            <a:pPr marL="347980" indent="-335280">
              <a:lnSpc>
                <a:spcPts val="2865"/>
              </a:lnSpc>
              <a:buChar char="•"/>
              <a:tabLst>
                <a:tab pos="347345" algn="l"/>
                <a:tab pos="348615" algn="l"/>
              </a:tabLst>
            </a:pPr>
            <a:r>
              <a:rPr dirty="0" sz="2400" spc="-5">
                <a:solidFill>
                  <a:srgbClr val="666666"/>
                </a:solidFill>
                <a:latin typeface="Arial"/>
                <a:cs typeface="Arial"/>
              </a:rPr>
              <a:t>QOF </a:t>
            </a:r>
            <a:r>
              <a:rPr dirty="0" sz="2400">
                <a:solidFill>
                  <a:srgbClr val="666666"/>
                </a:solidFill>
                <a:latin typeface="Arial"/>
                <a:cs typeface="Arial"/>
              </a:rPr>
              <a:t>rehabs </a:t>
            </a:r>
            <a:r>
              <a:rPr dirty="0" sz="2400" spc="-5">
                <a:solidFill>
                  <a:srgbClr val="666666"/>
                </a:solidFill>
                <a:latin typeface="Arial"/>
                <a:cs typeface="Arial"/>
              </a:rPr>
              <a:t>the </a:t>
            </a:r>
            <a:r>
              <a:rPr dirty="0" sz="2400">
                <a:solidFill>
                  <a:srgbClr val="666666"/>
                </a:solidFill>
                <a:latin typeface="Arial"/>
                <a:cs typeface="Arial"/>
              </a:rPr>
              <a:t>machinery </a:t>
            </a:r>
            <a:r>
              <a:rPr dirty="0" sz="2400" spc="-5">
                <a:solidFill>
                  <a:srgbClr val="666666"/>
                </a:solidFill>
                <a:latin typeface="Arial"/>
                <a:cs typeface="Arial"/>
              </a:rPr>
              <a:t>over 30 </a:t>
            </a:r>
            <a:r>
              <a:rPr dirty="0" sz="2400">
                <a:solidFill>
                  <a:srgbClr val="666666"/>
                </a:solidFill>
                <a:latin typeface="Arial"/>
                <a:cs typeface="Arial"/>
              </a:rPr>
              <a:t>months, spending </a:t>
            </a:r>
            <a:r>
              <a:rPr dirty="0" sz="2400" spc="-5">
                <a:solidFill>
                  <a:srgbClr val="666666"/>
                </a:solidFill>
                <a:latin typeface="Arial"/>
                <a:cs typeface="Arial"/>
              </a:rPr>
              <a:t>at</a:t>
            </a:r>
            <a:r>
              <a:rPr dirty="0" sz="2400" spc="-100">
                <a:solidFill>
                  <a:srgbClr val="666666"/>
                </a:solidFill>
                <a:latin typeface="Arial"/>
                <a:cs typeface="Arial"/>
              </a:rPr>
              <a:t> </a:t>
            </a:r>
            <a:r>
              <a:rPr dirty="0" sz="2400" spc="-5">
                <a:solidFill>
                  <a:srgbClr val="666666"/>
                </a:solidFill>
                <a:latin typeface="Arial"/>
                <a:cs typeface="Arial"/>
              </a:rPr>
              <a:t>least</a:t>
            </a:r>
            <a:endParaRPr sz="2400">
              <a:latin typeface="Arial"/>
              <a:cs typeface="Arial"/>
            </a:endParaRPr>
          </a:p>
          <a:p>
            <a:pPr marL="347980">
              <a:lnSpc>
                <a:spcPts val="2865"/>
              </a:lnSpc>
            </a:pPr>
            <a:r>
              <a:rPr dirty="0" sz="2400" spc="-5">
                <a:solidFill>
                  <a:srgbClr val="666666"/>
                </a:solidFill>
                <a:latin typeface="Arial"/>
                <a:cs typeface="Arial"/>
              </a:rPr>
              <a:t>$100,000</a:t>
            </a:r>
            <a:endParaRPr sz="2400">
              <a:latin typeface="Arial"/>
              <a:cs typeface="Arial"/>
            </a:endParaRPr>
          </a:p>
          <a:p>
            <a:pPr>
              <a:lnSpc>
                <a:spcPct val="100000"/>
              </a:lnSpc>
              <a:spcBef>
                <a:spcPts val="10"/>
              </a:spcBef>
            </a:pPr>
            <a:endParaRPr sz="2550">
              <a:latin typeface="Times New Roman"/>
              <a:cs typeface="Times New Roman"/>
            </a:endParaRPr>
          </a:p>
          <a:p>
            <a:pPr marL="347980" marR="26670" indent="-335280">
              <a:lnSpc>
                <a:spcPts val="2850"/>
              </a:lnSpc>
              <a:buChar char="•"/>
              <a:tabLst>
                <a:tab pos="347345" algn="l"/>
                <a:tab pos="348615" algn="l"/>
              </a:tabLst>
            </a:pPr>
            <a:r>
              <a:rPr dirty="0" sz="2400" spc="-5">
                <a:solidFill>
                  <a:srgbClr val="666666"/>
                </a:solidFill>
                <a:latin typeface="Arial"/>
                <a:cs typeface="Arial"/>
              </a:rPr>
              <a:t>Appears that the </a:t>
            </a:r>
            <a:r>
              <a:rPr dirty="0" sz="2400">
                <a:solidFill>
                  <a:srgbClr val="666666"/>
                </a:solidFill>
                <a:latin typeface="Arial"/>
                <a:cs typeface="Arial"/>
              </a:rPr>
              <a:t>machinery </a:t>
            </a:r>
            <a:r>
              <a:rPr dirty="0" sz="2400" spc="-5">
                <a:solidFill>
                  <a:srgbClr val="666666"/>
                </a:solidFill>
                <a:latin typeface="Arial"/>
                <a:cs typeface="Arial"/>
              </a:rPr>
              <a:t>will </a:t>
            </a:r>
            <a:r>
              <a:rPr dirty="0" sz="2400">
                <a:solidFill>
                  <a:srgbClr val="666666"/>
                </a:solidFill>
                <a:latin typeface="Arial"/>
                <a:cs typeface="Arial"/>
              </a:rPr>
              <a:t>satisfy </a:t>
            </a:r>
            <a:r>
              <a:rPr dirty="0" sz="2400" spc="-5">
                <a:solidFill>
                  <a:srgbClr val="666666"/>
                </a:solidFill>
                <a:latin typeface="Arial"/>
                <a:cs typeface="Arial"/>
              </a:rPr>
              <a:t>the </a:t>
            </a:r>
            <a:r>
              <a:rPr dirty="0" sz="2400">
                <a:solidFill>
                  <a:srgbClr val="666666"/>
                </a:solidFill>
                <a:latin typeface="Arial"/>
                <a:cs typeface="Arial"/>
              </a:rPr>
              <a:t>substantial-  </a:t>
            </a:r>
            <a:r>
              <a:rPr dirty="0" sz="2400" spc="-5">
                <a:solidFill>
                  <a:srgbClr val="666666"/>
                </a:solidFill>
                <a:latin typeface="Arial"/>
                <a:cs typeface="Arial"/>
              </a:rPr>
              <a:t>improvement </a:t>
            </a:r>
            <a:r>
              <a:rPr dirty="0" sz="2400">
                <a:solidFill>
                  <a:srgbClr val="666666"/>
                </a:solidFill>
                <a:latin typeface="Arial"/>
                <a:cs typeface="Arial"/>
              </a:rPr>
              <a:t>requirement </a:t>
            </a:r>
            <a:r>
              <a:rPr dirty="0" sz="2400" spc="-5">
                <a:solidFill>
                  <a:srgbClr val="666666"/>
                </a:solidFill>
                <a:latin typeface="Arial"/>
                <a:cs typeface="Arial"/>
              </a:rPr>
              <a:t>and thus be QOZ Business</a:t>
            </a:r>
            <a:r>
              <a:rPr dirty="0" sz="2400" spc="-95">
                <a:solidFill>
                  <a:srgbClr val="666666"/>
                </a:solidFill>
                <a:latin typeface="Arial"/>
                <a:cs typeface="Arial"/>
              </a:rPr>
              <a:t> </a:t>
            </a:r>
            <a:r>
              <a:rPr dirty="0" sz="2400" spc="-5">
                <a:solidFill>
                  <a:srgbClr val="666666"/>
                </a:solidFill>
                <a:latin typeface="Arial"/>
                <a:cs typeface="Arial"/>
              </a:rPr>
              <a:t>Property</a:t>
            </a:r>
            <a:endParaRPr sz="2400">
              <a:latin typeface="Arial"/>
              <a:cs typeface="Arial"/>
            </a:endParaRPr>
          </a:p>
          <a:p>
            <a:pPr>
              <a:lnSpc>
                <a:spcPct val="100000"/>
              </a:lnSpc>
              <a:spcBef>
                <a:spcPts val="30"/>
              </a:spcBef>
            </a:pPr>
            <a:endParaRPr sz="2450">
              <a:latin typeface="Times New Roman"/>
              <a:cs typeface="Times New Roman"/>
            </a:endParaRPr>
          </a:p>
          <a:p>
            <a:pPr marL="347980" marR="5080" indent="-335280">
              <a:lnSpc>
                <a:spcPts val="2850"/>
              </a:lnSpc>
              <a:buChar char="•"/>
              <a:tabLst>
                <a:tab pos="347345" algn="l"/>
                <a:tab pos="348615" algn="l"/>
              </a:tabLst>
            </a:pPr>
            <a:r>
              <a:rPr dirty="0" sz="2400" spc="-5" b="1">
                <a:solidFill>
                  <a:srgbClr val="666666"/>
                </a:solidFill>
                <a:latin typeface="Arial"/>
                <a:cs typeface="Arial"/>
              </a:rPr>
              <a:t>Note: </a:t>
            </a:r>
            <a:r>
              <a:rPr dirty="0" sz="2400" spc="-5">
                <a:solidFill>
                  <a:srgbClr val="666666"/>
                </a:solidFill>
                <a:latin typeface="Arial"/>
                <a:cs typeface="Arial"/>
              </a:rPr>
              <a:t>The 31-month working-capital </a:t>
            </a:r>
            <a:r>
              <a:rPr dirty="0" sz="2400">
                <a:solidFill>
                  <a:srgbClr val="666666"/>
                </a:solidFill>
                <a:latin typeface="Arial"/>
                <a:cs typeface="Arial"/>
              </a:rPr>
              <a:t>safe </a:t>
            </a:r>
            <a:r>
              <a:rPr dirty="0" sz="2400" spc="-5">
                <a:solidFill>
                  <a:srgbClr val="666666"/>
                </a:solidFill>
                <a:latin typeface="Arial"/>
                <a:cs typeface="Arial"/>
              </a:rPr>
              <a:t>harbor only applies  to QOZ Businesses, </a:t>
            </a:r>
            <a:r>
              <a:rPr dirty="0" sz="2400">
                <a:solidFill>
                  <a:srgbClr val="666666"/>
                </a:solidFill>
                <a:latin typeface="Arial"/>
                <a:cs typeface="Arial"/>
              </a:rPr>
              <a:t>so </a:t>
            </a:r>
            <a:r>
              <a:rPr dirty="0" sz="2400" spc="-5">
                <a:solidFill>
                  <a:srgbClr val="666666"/>
                </a:solidFill>
                <a:latin typeface="Arial"/>
                <a:cs typeface="Arial"/>
              </a:rPr>
              <a:t>unclear how the unused </a:t>
            </a:r>
            <a:r>
              <a:rPr dirty="0" sz="2400">
                <a:solidFill>
                  <a:srgbClr val="666666"/>
                </a:solidFill>
                <a:latin typeface="Arial"/>
                <a:cs typeface="Arial"/>
              </a:rPr>
              <a:t>cash </a:t>
            </a:r>
            <a:r>
              <a:rPr dirty="0" sz="2400" spc="-5">
                <a:solidFill>
                  <a:srgbClr val="666666"/>
                </a:solidFill>
                <a:latin typeface="Arial"/>
                <a:cs typeface="Arial"/>
              </a:rPr>
              <a:t>and the  </a:t>
            </a:r>
            <a:r>
              <a:rPr dirty="0" sz="2400">
                <a:solidFill>
                  <a:srgbClr val="666666"/>
                </a:solidFill>
                <a:latin typeface="Arial"/>
                <a:cs typeface="Arial"/>
              </a:rPr>
              <a:t>currently-being-improved machinery </a:t>
            </a:r>
            <a:r>
              <a:rPr dirty="0" sz="2400" spc="-5">
                <a:solidFill>
                  <a:srgbClr val="666666"/>
                </a:solidFill>
                <a:latin typeface="Arial"/>
                <a:cs typeface="Arial"/>
              </a:rPr>
              <a:t>will be treated for the</a:t>
            </a:r>
            <a:r>
              <a:rPr dirty="0" sz="2400" spc="-105">
                <a:solidFill>
                  <a:srgbClr val="666666"/>
                </a:solidFill>
                <a:latin typeface="Arial"/>
                <a:cs typeface="Arial"/>
              </a:rPr>
              <a:t> </a:t>
            </a:r>
            <a:r>
              <a:rPr dirty="0" sz="2400" spc="-5">
                <a:solidFill>
                  <a:srgbClr val="666666"/>
                </a:solidFill>
                <a:latin typeface="Arial"/>
                <a:cs typeface="Arial"/>
              </a:rPr>
              <a:t>90%  Test.</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5083810" cy="452120"/>
          </a:xfrm>
          <a:prstGeom prst="rect"/>
        </p:spPr>
        <p:txBody>
          <a:bodyPr wrap="square" lIns="0" tIns="12700" rIns="0" bIns="0" rtlCol="0" vert="horz">
            <a:spAutoFit/>
          </a:bodyPr>
          <a:lstStyle/>
          <a:p>
            <a:pPr marL="12700">
              <a:lnSpc>
                <a:spcPct val="100000"/>
              </a:lnSpc>
              <a:spcBef>
                <a:spcPts val="100"/>
              </a:spcBef>
            </a:pPr>
            <a:r>
              <a:rPr dirty="0" spc="-5"/>
              <a:t>Example </a:t>
            </a:r>
            <a:r>
              <a:rPr dirty="0"/>
              <a:t>1 </a:t>
            </a:r>
            <a:r>
              <a:rPr dirty="0" spc="-5"/>
              <a:t>of “Original</a:t>
            </a:r>
            <a:r>
              <a:rPr dirty="0" spc="-100"/>
              <a:t> </a:t>
            </a:r>
            <a:r>
              <a:rPr dirty="0" spc="-5"/>
              <a:t>Use”</a:t>
            </a:r>
          </a:p>
        </p:txBody>
      </p:sp>
      <p:sp>
        <p:nvSpPr>
          <p:cNvPr id="3" name="object 3"/>
          <p:cNvSpPr txBox="1"/>
          <p:nvPr/>
        </p:nvSpPr>
        <p:spPr>
          <a:xfrm>
            <a:off x="678865" y="1843683"/>
            <a:ext cx="8862695" cy="3648710"/>
          </a:xfrm>
          <a:prstGeom prst="rect">
            <a:avLst/>
          </a:prstGeom>
        </p:spPr>
        <p:txBody>
          <a:bodyPr wrap="square" lIns="0" tIns="12700" rIns="0" bIns="0" rtlCol="0" vert="horz">
            <a:spAutoFit/>
          </a:bodyPr>
          <a:lstStyle/>
          <a:p>
            <a:pPr marL="347980" indent="-335280">
              <a:lnSpc>
                <a:spcPts val="2865"/>
              </a:lnSpc>
              <a:spcBef>
                <a:spcPts val="100"/>
              </a:spcBef>
              <a:buChar char="•"/>
              <a:tabLst>
                <a:tab pos="347345" algn="l"/>
                <a:tab pos="348615" algn="l"/>
              </a:tabLst>
            </a:pPr>
            <a:r>
              <a:rPr dirty="0" sz="2400">
                <a:solidFill>
                  <a:srgbClr val="666666"/>
                </a:solidFill>
                <a:latin typeface="Arial"/>
                <a:cs typeface="Arial"/>
              </a:rPr>
              <a:t>A </a:t>
            </a:r>
            <a:r>
              <a:rPr dirty="0" sz="2400" spc="-5">
                <a:solidFill>
                  <a:srgbClr val="666666"/>
                </a:solidFill>
                <a:latin typeface="Arial"/>
                <a:cs typeface="Arial"/>
              </a:rPr>
              <a:t>QOZ Business buys </a:t>
            </a:r>
            <a:r>
              <a:rPr dirty="0" sz="2400">
                <a:solidFill>
                  <a:srgbClr val="666666"/>
                </a:solidFill>
                <a:latin typeface="Arial"/>
                <a:cs typeface="Arial"/>
              </a:rPr>
              <a:t>a </a:t>
            </a:r>
            <a:r>
              <a:rPr dirty="0" sz="2400" spc="-5">
                <a:solidFill>
                  <a:srgbClr val="666666"/>
                </a:solidFill>
                <a:latin typeface="Arial"/>
                <a:cs typeface="Arial"/>
              </a:rPr>
              <a:t>used piece of </a:t>
            </a:r>
            <a:r>
              <a:rPr dirty="0" sz="2400">
                <a:solidFill>
                  <a:srgbClr val="666666"/>
                </a:solidFill>
                <a:latin typeface="Arial"/>
                <a:cs typeface="Arial"/>
              </a:rPr>
              <a:t>machinery </a:t>
            </a:r>
            <a:r>
              <a:rPr dirty="0" sz="2400" spc="-5">
                <a:solidFill>
                  <a:srgbClr val="666666"/>
                </a:solidFill>
                <a:latin typeface="Arial"/>
                <a:cs typeface="Arial"/>
              </a:rPr>
              <a:t>from</a:t>
            </a:r>
            <a:r>
              <a:rPr dirty="0" sz="2400">
                <a:solidFill>
                  <a:srgbClr val="666666"/>
                </a:solidFill>
                <a:latin typeface="Arial"/>
                <a:cs typeface="Arial"/>
              </a:rPr>
              <a:t> </a:t>
            </a:r>
            <a:r>
              <a:rPr dirty="0" u="heavy" sz="2400" spc="-5" b="1">
                <a:solidFill>
                  <a:srgbClr val="666666"/>
                </a:solidFill>
                <a:uFill>
                  <a:solidFill>
                    <a:srgbClr val="666666"/>
                  </a:solidFill>
                </a:uFill>
                <a:latin typeface="Arial"/>
                <a:cs typeface="Arial"/>
              </a:rPr>
              <a:t>outside</a:t>
            </a:r>
            <a:endParaRPr sz="2400">
              <a:latin typeface="Arial"/>
              <a:cs typeface="Arial"/>
            </a:endParaRPr>
          </a:p>
          <a:p>
            <a:pPr marL="347980">
              <a:lnSpc>
                <a:spcPts val="2865"/>
              </a:lnSpc>
            </a:pPr>
            <a:r>
              <a:rPr dirty="0" sz="2400" spc="-5">
                <a:solidFill>
                  <a:srgbClr val="666666"/>
                </a:solidFill>
                <a:latin typeface="Arial"/>
                <a:cs typeface="Arial"/>
              </a:rPr>
              <a:t>the QOZ for $200,000 on </a:t>
            </a:r>
            <a:r>
              <a:rPr dirty="0" sz="2400">
                <a:solidFill>
                  <a:srgbClr val="666666"/>
                </a:solidFill>
                <a:latin typeface="Arial"/>
                <a:cs typeface="Arial"/>
              </a:rPr>
              <a:t>March </a:t>
            </a:r>
            <a:r>
              <a:rPr dirty="0" sz="2400" spc="-5">
                <a:solidFill>
                  <a:srgbClr val="666666"/>
                </a:solidFill>
                <a:latin typeface="Arial"/>
                <a:cs typeface="Arial"/>
              </a:rPr>
              <a:t>1,</a:t>
            </a:r>
            <a:r>
              <a:rPr dirty="0" sz="2400" spc="-40">
                <a:solidFill>
                  <a:srgbClr val="666666"/>
                </a:solidFill>
                <a:latin typeface="Arial"/>
                <a:cs typeface="Arial"/>
              </a:rPr>
              <a:t> </a:t>
            </a:r>
            <a:r>
              <a:rPr dirty="0" sz="2400" spc="-5">
                <a:solidFill>
                  <a:srgbClr val="666666"/>
                </a:solidFill>
                <a:latin typeface="Arial"/>
                <a:cs typeface="Arial"/>
              </a:rPr>
              <a:t>2019</a:t>
            </a:r>
            <a:endParaRPr sz="2400">
              <a:latin typeface="Arial"/>
              <a:cs typeface="Arial"/>
            </a:endParaRPr>
          </a:p>
          <a:p>
            <a:pPr>
              <a:lnSpc>
                <a:spcPct val="100000"/>
              </a:lnSpc>
              <a:spcBef>
                <a:spcPts val="5"/>
              </a:spcBef>
            </a:pPr>
            <a:endParaRPr sz="2550">
              <a:latin typeface="Times New Roman"/>
              <a:cs typeface="Times New Roman"/>
            </a:endParaRPr>
          </a:p>
          <a:p>
            <a:pPr marL="347980" marR="36195" indent="-335280">
              <a:lnSpc>
                <a:spcPts val="2850"/>
              </a:lnSpc>
              <a:buChar char="•"/>
              <a:tabLst>
                <a:tab pos="347345" algn="l"/>
                <a:tab pos="348615" algn="l"/>
              </a:tabLst>
            </a:pPr>
            <a:r>
              <a:rPr dirty="0" sz="2400" spc="-5">
                <a:solidFill>
                  <a:srgbClr val="666666"/>
                </a:solidFill>
                <a:latin typeface="Arial"/>
                <a:cs typeface="Arial"/>
              </a:rPr>
              <a:t>QOZ Business brings the </a:t>
            </a:r>
            <a:r>
              <a:rPr dirty="0" sz="2400">
                <a:solidFill>
                  <a:srgbClr val="666666"/>
                </a:solidFill>
                <a:latin typeface="Arial"/>
                <a:cs typeface="Arial"/>
              </a:rPr>
              <a:t>machinery </a:t>
            </a:r>
            <a:r>
              <a:rPr dirty="0" sz="2400" spc="-5">
                <a:solidFill>
                  <a:srgbClr val="666666"/>
                </a:solidFill>
                <a:latin typeface="Arial"/>
                <a:cs typeface="Arial"/>
              </a:rPr>
              <a:t>into the QOZ, uses it in its  business, and </a:t>
            </a:r>
            <a:r>
              <a:rPr dirty="0" sz="2400">
                <a:solidFill>
                  <a:srgbClr val="666666"/>
                </a:solidFill>
                <a:latin typeface="Arial"/>
                <a:cs typeface="Arial"/>
              </a:rPr>
              <a:t>keeps </a:t>
            </a:r>
            <a:r>
              <a:rPr dirty="0" sz="2400" spc="-5">
                <a:solidFill>
                  <a:srgbClr val="666666"/>
                </a:solidFill>
                <a:latin typeface="Arial"/>
                <a:cs typeface="Arial"/>
              </a:rPr>
              <a:t>it within the</a:t>
            </a:r>
            <a:r>
              <a:rPr dirty="0" sz="2400" spc="-25">
                <a:solidFill>
                  <a:srgbClr val="666666"/>
                </a:solidFill>
                <a:latin typeface="Arial"/>
                <a:cs typeface="Arial"/>
              </a:rPr>
              <a:t> </a:t>
            </a:r>
            <a:r>
              <a:rPr dirty="0" sz="2400" spc="-5">
                <a:solidFill>
                  <a:srgbClr val="666666"/>
                </a:solidFill>
                <a:latin typeface="Arial"/>
                <a:cs typeface="Arial"/>
              </a:rPr>
              <a:t>QOZ</a:t>
            </a:r>
            <a:endParaRPr sz="2400">
              <a:latin typeface="Arial"/>
              <a:cs typeface="Arial"/>
            </a:endParaRPr>
          </a:p>
          <a:p>
            <a:pPr>
              <a:lnSpc>
                <a:spcPct val="100000"/>
              </a:lnSpc>
              <a:spcBef>
                <a:spcPts val="35"/>
              </a:spcBef>
              <a:buClr>
                <a:srgbClr val="666666"/>
              </a:buClr>
              <a:buFont typeface="Arial"/>
              <a:buChar char="•"/>
            </a:pPr>
            <a:endParaRPr sz="2450">
              <a:latin typeface="Times New Roman"/>
              <a:cs typeface="Times New Roman"/>
            </a:endParaRPr>
          </a:p>
          <a:p>
            <a:pPr marL="347980" marR="1166495" indent="-335280">
              <a:lnSpc>
                <a:spcPts val="2850"/>
              </a:lnSpc>
              <a:buChar char="•"/>
              <a:tabLst>
                <a:tab pos="347345" algn="l"/>
                <a:tab pos="348615" algn="l"/>
              </a:tabLst>
            </a:pPr>
            <a:r>
              <a:rPr dirty="0" sz="2400" spc="-5">
                <a:solidFill>
                  <a:srgbClr val="666666"/>
                </a:solidFill>
                <a:latin typeface="Arial"/>
                <a:cs typeface="Arial"/>
              </a:rPr>
              <a:t>Appears that the </a:t>
            </a:r>
            <a:r>
              <a:rPr dirty="0" sz="2400">
                <a:solidFill>
                  <a:srgbClr val="666666"/>
                </a:solidFill>
                <a:latin typeface="Arial"/>
                <a:cs typeface="Arial"/>
              </a:rPr>
              <a:t>machinery </a:t>
            </a:r>
            <a:r>
              <a:rPr dirty="0" sz="2400" spc="-5">
                <a:solidFill>
                  <a:srgbClr val="666666"/>
                </a:solidFill>
                <a:latin typeface="Arial"/>
                <a:cs typeface="Arial"/>
              </a:rPr>
              <a:t>will </a:t>
            </a:r>
            <a:r>
              <a:rPr dirty="0" sz="2400">
                <a:solidFill>
                  <a:srgbClr val="666666"/>
                </a:solidFill>
                <a:latin typeface="Arial"/>
                <a:cs typeface="Arial"/>
              </a:rPr>
              <a:t>satisfy </a:t>
            </a:r>
            <a:r>
              <a:rPr dirty="0" sz="2400" spc="-5">
                <a:solidFill>
                  <a:srgbClr val="666666"/>
                </a:solidFill>
                <a:latin typeface="Arial"/>
                <a:cs typeface="Arial"/>
              </a:rPr>
              <a:t>the</a:t>
            </a:r>
            <a:r>
              <a:rPr dirty="0" sz="2400" spc="-110">
                <a:solidFill>
                  <a:srgbClr val="666666"/>
                </a:solidFill>
                <a:latin typeface="Arial"/>
                <a:cs typeface="Arial"/>
              </a:rPr>
              <a:t> </a:t>
            </a:r>
            <a:r>
              <a:rPr dirty="0" sz="2400" spc="-5">
                <a:solidFill>
                  <a:srgbClr val="666666"/>
                </a:solidFill>
                <a:latin typeface="Arial"/>
                <a:cs typeface="Arial"/>
              </a:rPr>
              <a:t>original-use  </a:t>
            </a:r>
            <a:r>
              <a:rPr dirty="0" sz="2400">
                <a:solidFill>
                  <a:srgbClr val="666666"/>
                </a:solidFill>
                <a:latin typeface="Arial"/>
                <a:cs typeface="Arial"/>
              </a:rPr>
              <a:t>requirement </a:t>
            </a:r>
            <a:r>
              <a:rPr dirty="0" sz="2400" spc="-5">
                <a:solidFill>
                  <a:srgbClr val="666666"/>
                </a:solidFill>
                <a:latin typeface="Arial"/>
                <a:cs typeface="Arial"/>
              </a:rPr>
              <a:t>and thus be QOZ Business</a:t>
            </a:r>
            <a:r>
              <a:rPr dirty="0" sz="2400" spc="-55">
                <a:solidFill>
                  <a:srgbClr val="666666"/>
                </a:solidFill>
                <a:latin typeface="Arial"/>
                <a:cs typeface="Arial"/>
              </a:rPr>
              <a:t> </a:t>
            </a:r>
            <a:r>
              <a:rPr dirty="0" sz="2400" spc="-5">
                <a:solidFill>
                  <a:srgbClr val="666666"/>
                </a:solidFill>
                <a:latin typeface="Arial"/>
                <a:cs typeface="Arial"/>
              </a:rPr>
              <a:t>Property</a:t>
            </a:r>
            <a:endParaRPr sz="2400">
              <a:latin typeface="Arial"/>
              <a:cs typeface="Arial"/>
            </a:endParaRPr>
          </a:p>
          <a:p>
            <a:pPr>
              <a:lnSpc>
                <a:spcPct val="100000"/>
              </a:lnSpc>
              <a:spcBef>
                <a:spcPts val="25"/>
              </a:spcBef>
              <a:buClr>
                <a:srgbClr val="666666"/>
              </a:buClr>
              <a:buFont typeface="Arial"/>
              <a:buChar char="•"/>
            </a:pPr>
            <a:endParaRPr sz="2350">
              <a:latin typeface="Times New Roman"/>
              <a:cs typeface="Times New Roman"/>
            </a:endParaRPr>
          </a:p>
          <a:p>
            <a:pPr marL="347980" indent="-335280">
              <a:lnSpc>
                <a:spcPct val="100000"/>
              </a:lnSpc>
              <a:buChar char="•"/>
              <a:tabLst>
                <a:tab pos="347345" algn="l"/>
                <a:tab pos="348615" algn="l"/>
              </a:tabLst>
            </a:pPr>
            <a:r>
              <a:rPr dirty="0" sz="2400" spc="-5">
                <a:solidFill>
                  <a:srgbClr val="666666"/>
                </a:solidFill>
                <a:latin typeface="Arial"/>
                <a:cs typeface="Arial"/>
              </a:rPr>
              <a:t>Even though no</a:t>
            </a:r>
            <a:r>
              <a:rPr dirty="0" sz="2400" spc="-20">
                <a:solidFill>
                  <a:srgbClr val="666666"/>
                </a:solidFill>
                <a:latin typeface="Arial"/>
                <a:cs typeface="Arial"/>
              </a:rPr>
              <a:t> </a:t>
            </a:r>
            <a:r>
              <a:rPr dirty="0" sz="2400">
                <a:solidFill>
                  <a:srgbClr val="666666"/>
                </a:solidFill>
                <a:latin typeface="Arial"/>
                <a:cs typeface="Arial"/>
              </a:rPr>
              <a:t>rehab</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5132705" cy="452120"/>
          </a:xfrm>
          <a:prstGeom prst="rect"/>
        </p:spPr>
        <p:txBody>
          <a:bodyPr wrap="square" lIns="0" tIns="12700" rIns="0" bIns="0" rtlCol="0" vert="horz">
            <a:spAutoFit/>
          </a:bodyPr>
          <a:lstStyle/>
          <a:p>
            <a:pPr marL="12700">
              <a:lnSpc>
                <a:spcPct val="100000"/>
              </a:lnSpc>
              <a:spcBef>
                <a:spcPts val="100"/>
              </a:spcBef>
            </a:pPr>
            <a:r>
              <a:rPr dirty="0" spc="-5"/>
              <a:t>Example </a:t>
            </a:r>
            <a:r>
              <a:rPr dirty="0"/>
              <a:t>2 </a:t>
            </a:r>
            <a:r>
              <a:rPr dirty="0" spc="-5"/>
              <a:t>of “Original</a:t>
            </a:r>
            <a:r>
              <a:rPr dirty="0" spc="-100"/>
              <a:t> </a:t>
            </a:r>
            <a:r>
              <a:rPr dirty="0" spc="-5"/>
              <a:t>Use”</a:t>
            </a:r>
          </a:p>
        </p:txBody>
      </p:sp>
      <p:sp>
        <p:nvSpPr>
          <p:cNvPr id="3" name="object 3"/>
          <p:cNvSpPr txBox="1"/>
          <p:nvPr/>
        </p:nvSpPr>
        <p:spPr>
          <a:xfrm>
            <a:off x="678865" y="1843683"/>
            <a:ext cx="8681085" cy="2924810"/>
          </a:xfrm>
          <a:prstGeom prst="rect">
            <a:avLst/>
          </a:prstGeom>
        </p:spPr>
        <p:txBody>
          <a:bodyPr wrap="square" lIns="0" tIns="27940" rIns="0" bIns="0" rtlCol="0" vert="horz">
            <a:spAutoFit/>
          </a:bodyPr>
          <a:lstStyle/>
          <a:p>
            <a:pPr marL="347980" marR="198120" indent="-335280">
              <a:lnSpc>
                <a:spcPts val="2850"/>
              </a:lnSpc>
              <a:spcBef>
                <a:spcPts val="220"/>
              </a:spcBef>
              <a:buChar char="•"/>
              <a:tabLst>
                <a:tab pos="347345" algn="l"/>
                <a:tab pos="348615" algn="l"/>
              </a:tabLst>
            </a:pPr>
            <a:r>
              <a:rPr dirty="0" sz="2400">
                <a:solidFill>
                  <a:srgbClr val="666666"/>
                </a:solidFill>
                <a:latin typeface="Arial"/>
                <a:cs typeface="Arial"/>
              </a:rPr>
              <a:t>A </a:t>
            </a:r>
            <a:r>
              <a:rPr dirty="0" sz="2400" spc="-5">
                <a:solidFill>
                  <a:srgbClr val="666666"/>
                </a:solidFill>
                <a:latin typeface="Arial"/>
                <a:cs typeface="Arial"/>
              </a:rPr>
              <a:t>QOZ Business buys </a:t>
            </a:r>
            <a:r>
              <a:rPr dirty="0" sz="2400">
                <a:solidFill>
                  <a:srgbClr val="666666"/>
                </a:solidFill>
                <a:latin typeface="Arial"/>
                <a:cs typeface="Arial"/>
              </a:rPr>
              <a:t>a </a:t>
            </a:r>
            <a:r>
              <a:rPr dirty="0" u="heavy" sz="2400" spc="-5" b="1">
                <a:solidFill>
                  <a:srgbClr val="666666"/>
                </a:solidFill>
                <a:uFill>
                  <a:solidFill>
                    <a:srgbClr val="666666"/>
                  </a:solidFill>
                </a:uFill>
                <a:latin typeface="Arial"/>
                <a:cs typeface="Arial"/>
              </a:rPr>
              <a:t>new</a:t>
            </a:r>
            <a:r>
              <a:rPr dirty="0" sz="2400" spc="-5" b="1">
                <a:solidFill>
                  <a:srgbClr val="666666"/>
                </a:solidFill>
                <a:latin typeface="Arial"/>
                <a:cs typeface="Arial"/>
              </a:rPr>
              <a:t> </a:t>
            </a:r>
            <a:r>
              <a:rPr dirty="0" sz="2400" spc="-5">
                <a:solidFill>
                  <a:srgbClr val="666666"/>
                </a:solidFill>
                <a:latin typeface="Arial"/>
                <a:cs typeface="Arial"/>
              </a:rPr>
              <a:t>piece of </a:t>
            </a:r>
            <a:r>
              <a:rPr dirty="0" sz="2400">
                <a:solidFill>
                  <a:srgbClr val="666666"/>
                </a:solidFill>
                <a:latin typeface="Arial"/>
                <a:cs typeface="Arial"/>
              </a:rPr>
              <a:t>machinery </a:t>
            </a:r>
            <a:r>
              <a:rPr dirty="0" sz="2400" spc="-5">
                <a:solidFill>
                  <a:srgbClr val="666666"/>
                </a:solidFill>
                <a:latin typeface="Arial"/>
                <a:cs typeface="Arial"/>
              </a:rPr>
              <a:t>from within  the QOZ for $1 </a:t>
            </a:r>
            <a:r>
              <a:rPr dirty="0" sz="2400">
                <a:solidFill>
                  <a:srgbClr val="666666"/>
                </a:solidFill>
                <a:latin typeface="Arial"/>
                <a:cs typeface="Arial"/>
              </a:rPr>
              <a:t>million </a:t>
            </a:r>
            <a:r>
              <a:rPr dirty="0" sz="2400" spc="-5">
                <a:solidFill>
                  <a:srgbClr val="666666"/>
                </a:solidFill>
                <a:latin typeface="Arial"/>
                <a:cs typeface="Arial"/>
              </a:rPr>
              <a:t>on </a:t>
            </a:r>
            <a:r>
              <a:rPr dirty="0" sz="2400">
                <a:solidFill>
                  <a:srgbClr val="666666"/>
                </a:solidFill>
                <a:latin typeface="Arial"/>
                <a:cs typeface="Arial"/>
              </a:rPr>
              <a:t>March </a:t>
            </a:r>
            <a:r>
              <a:rPr dirty="0" sz="2400" spc="-5">
                <a:solidFill>
                  <a:srgbClr val="666666"/>
                </a:solidFill>
                <a:latin typeface="Arial"/>
                <a:cs typeface="Arial"/>
              </a:rPr>
              <a:t>1,</a:t>
            </a:r>
            <a:r>
              <a:rPr dirty="0" sz="2400" spc="-45">
                <a:solidFill>
                  <a:srgbClr val="666666"/>
                </a:solidFill>
                <a:latin typeface="Arial"/>
                <a:cs typeface="Arial"/>
              </a:rPr>
              <a:t> </a:t>
            </a:r>
            <a:r>
              <a:rPr dirty="0" sz="2400" spc="-5">
                <a:solidFill>
                  <a:srgbClr val="666666"/>
                </a:solidFill>
                <a:latin typeface="Arial"/>
                <a:cs typeface="Arial"/>
              </a:rPr>
              <a:t>2019</a:t>
            </a:r>
            <a:endParaRPr sz="2400">
              <a:latin typeface="Arial"/>
              <a:cs typeface="Arial"/>
            </a:endParaRPr>
          </a:p>
          <a:p>
            <a:pPr>
              <a:lnSpc>
                <a:spcPct val="100000"/>
              </a:lnSpc>
              <a:spcBef>
                <a:spcPts val="30"/>
              </a:spcBef>
              <a:buClr>
                <a:srgbClr val="666666"/>
              </a:buClr>
              <a:buFont typeface="Arial"/>
              <a:buChar char="•"/>
            </a:pPr>
            <a:endParaRPr sz="2450">
              <a:latin typeface="Times New Roman"/>
              <a:cs typeface="Times New Roman"/>
            </a:endParaRPr>
          </a:p>
          <a:p>
            <a:pPr marL="347980" marR="5080" indent="-335280">
              <a:lnSpc>
                <a:spcPts val="2850"/>
              </a:lnSpc>
              <a:buChar char="•"/>
              <a:tabLst>
                <a:tab pos="347345" algn="l"/>
                <a:tab pos="348615" algn="l"/>
              </a:tabLst>
            </a:pPr>
            <a:r>
              <a:rPr dirty="0" sz="2400" spc="-5">
                <a:solidFill>
                  <a:srgbClr val="666666"/>
                </a:solidFill>
                <a:latin typeface="Arial"/>
                <a:cs typeface="Arial"/>
              </a:rPr>
              <a:t>QOZ Business </a:t>
            </a:r>
            <a:r>
              <a:rPr dirty="0" sz="2400">
                <a:solidFill>
                  <a:srgbClr val="666666"/>
                </a:solidFill>
                <a:latin typeface="Arial"/>
                <a:cs typeface="Arial"/>
              </a:rPr>
              <a:t>keeps </a:t>
            </a:r>
            <a:r>
              <a:rPr dirty="0" sz="2400" spc="-5">
                <a:solidFill>
                  <a:srgbClr val="666666"/>
                </a:solidFill>
                <a:latin typeface="Arial"/>
                <a:cs typeface="Arial"/>
              </a:rPr>
              <a:t>the </a:t>
            </a:r>
            <a:r>
              <a:rPr dirty="0" sz="2400">
                <a:solidFill>
                  <a:srgbClr val="666666"/>
                </a:solidFill>
                <a:latin typeface="Arial"/>
                <a:cs typeface="Arial"/>
              </a:rPr>
              <a:t>machinery </a:t>
            </a:r>
            <a:r>
              <a:rPr dirty="0" sz="2400" spc="-5">
                <a:solidFill>
                  <a:srgbClr val="666666"/>
                </a:solidFill>
                <a:latin typeface="Arial"/>
                <a:cs typeface="Arial"/>
              </a:rPr>
              <a:t>in the QOZ and uses it</a:t>
            </a:r>
            <a:r>
              <a:rPr dirty="0" sz="2400" spc="-95">
                <a:solidFill>
                  <a:srgbClr val="666666"/>
                </a:solidFill>
                <a:latin typeface="Arial"/>
                <a:cs typeface="Arial"/>
              </a:rPr>
              <a:t> </a:t>
            </a:r>
            <a:r>
              <a:rPr dirty="0" sz="2400" spc="-5">
                <a:solidFill>
                  <a:srgbClr val="666666"/>
                </a:solidFill>
                <a:latin typeface="Arial"/>
                <a:cs typeface="Arial"/>
              </a:rPr>
              <a:t>in  its</a:t>
            </a:r>
            <a:r>
              <a:rPr dirty="0" sz="2400" spc="-10">
                <a:solidFill>
                  <a:srgbClr val="666666"/>
                </a:solidFill>
                <a:latin typeface="Arial"/>
                <a:cs typeface="Arial"/>
              </a:rPr>
              <a:t> </a:t>
            </a:r>
            <a:r>
              <a:rPr dirty="0" sz="2400" spc="-5">
                <a:solidFill>
                  <a:srgbClr val="666666"/>
                </a:solidFill>
                <a:latin typeface="Arial"/>
                <a:cs typeface="Arial"/>
              </a:rPr>
              <a:t>business</a:t>
            </a:r>
            <a:endParaRPr sz="2400">
              <a:latin typeface="Arial"/>
              <a:cs typeface="Arial"/>
            </a:endParaRPr>
          </a:p>
          <a:p>
            <a:pPr>
              <a:lnSpc>
                <a:spcPct val="100000"/>
              </a:lnSpc>
              <a:spcBef>
                <a:spcPts val="35"/>
              </a:spcBef>
              <a:buClr>
                <a:srgbClr val="666666"/>
              </a:buClr>
              <a:buFont typeface="Arial"/>
              <a:buChar char="•"/>
            </a:pPr>
            <a:endParaRPr sz="2450">
              <a:latin typeface="Times New Roman"/>
              <a:cs typeface="Times New Roman"/>
            </a:endParaRPr>
          </a:p>
          <a:p>
            <a:pPr marL="347980" marR="984885" indent="-335280">
              <a:lnSpc>
                <a:spcPts val="2850"/>
              </a:lnSpc>
              <a:buChar char="•"/>
              <a:tabLst>
                <a:tab pos="347345" algn="l"/>
                <a:tab pos="348615" algn="l"/>
              </a:tabLst>
            </a:pPr>
            <a:r>
              <a:rPr dirty="0" sz="2400" spc="-5">
                <a:solidFill>
                  <a:srgbClr val="666666"/>
                </a:solidFill>
                <a:latin typeface="Arial"/>
                <a:cs typeface="Arial"/>
              </a:rPr>
              <a:t>Appears that the </a:t>
            </a:r>
            <a:r>
              <a:rPr dirty="0" sz="2400">
                <a:solidFill>
                  <a:srgbClr val="666666"/>
                </a:solidFill>
                <a:latin typeface="Arial"/>
                <a:cs typeface="Arial"/>
              </a:rPr>
              <a:t>machinery </a:t>
            </a:r>
            <a:r>
              <a:rPr dirty="0" sz="2400" spc="-5">
                <a:solidFill>
                  <a:srgbClr val="666666"/>
                </a:solidFill>
                <a:latin typeface="Arial"/>
                <a:cs typeface="Arial"/>
              </a:rPr>
              <a:t>will </a:t>
            </a:r>
            <a:r>
              <a:rPr dirty="0" sz="2400">
                <a:solidFill>
                  <a:srgbClr val="666666"/>
                </a:solidFill>
                <a:latin typeface="Arial"/>
                <a:cs typeface="Arial"/>
              </a:rPr>
              <a:t>satisfy </a:t>
            </a:r>
            <a:r>
              <a:rPr dirty="0" sz="2400" spc="-5">
                <a:solidFill>
                  <a:srgbClr val="666666"/>
                </a:solidFill>
                <a:latin typeface="Arial"/>
                <a:cs typeface="Arial"/>
              </a:rPr>
              <a:t>the</a:t>
            </a:r>
            <a:r>
              <a:rPr dirty="0" sz="2400" spc="-110">
                <a:solidFill>
                  <a:srgbClr val="666666"/>
                </a:solidFill>
                <a:latin typeface="Arial"/>
                <a:cs typeface="Arial"/>
              </a:rPr>
              <a:t> </a:t>
            </a:r>
            <a:r>
              <a:rPr dirty="0" sz="2400" spc="-5">
                <a:solidFill>
                  <a:srgbClr val="666666"/>
                </a:solidFill>
                <a:latin typeface="Arial"/>
                <a:cs typeface="Arial"/>
              </a:rPr>
              <a:t>original-use  </a:t>
            </a:r>
            <a:r>
              <a:rPr dirty="0" sz="2400">
                <a:solidFill>
                  <a:srgbClr val="666666"/>
                </a:solidFill>
                <a:latin typeface="Arial"/>
                <a:cs typeface="Arial"/>
              </a:rPr>
              <a:t>requirement </a:t>
            </a:r>
            <a:r>
              <a:rPr dirty="0" sz="2400" spc="-5">
                <a:solidFill>
                  <a:srgbClr val="666666"/>
                </a:solidFill>
                <a:latin typeface="Arial"/>
                <a:cs typeface="Arial"/>
              </a:rPr>
              <a:t>and thus be QOZ Business</a:t>
            </a:r>
            <a:r>
              <a:rPr dirty="0" sz="2400" spc="-55">
                <a:solidFill>
                  <a:srgbClr val="666666"/>
                </a:solidFill>
                <a:latin typeface="Arial"/>
                <a:cs typeface="Arial"/>
              </a:rPr>
              <a:t> </a:t>
            </a:r>
            <a:r>
              <a:rPr dirty="0" sz="2400" spc="-5">
                <a:solidFill>
                  <a:srgbClr val="666666"/>
                </a:solidFill>
                <a:latin typeface="Arial"/>
                <a:cs typeface="Arial"/>
              </a:rPr>
              <a:t>Property</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5132070" cy="452120"/>
          </a:xfrm>
          <a:prstGeom prst="rect"/>
        </p:spPr>
        <p:txBody>
          <a:bodyPr wrap="square" lIns="0" tIns="12700" rIns="0" bIns="0" rtlCol="0" vert="horz">
            <a:spAutoFit/>
          </a:bodyPr>
          <a:lstStyle/>
          <a:p>
            <a:pPr marL="12700">
              <a:lnSpc>
                <a:spcPct val="100000"/>
              </a:lnSpc>
              <a:spcBef>
                <a:spcPts val="100"/>
              </a:spcBef>
            </a:pPr>
            <a:r>
              <a:rPr dirty="0" spc="-5"/>
              <a:t>Example </a:t>
            </a:r>
            <a:r>
              <a:rPr dirty="0"/>
              <a:t>3 </a:t>
            </a:r>
            <a:r>
              <a:rPr dirty="0" spc="-5"/>
              <a:t>of “Original</a:t>
            </a:r>
            <a:r>
              <a:rPr dirty="0" spc="-100"/>
              <a:t> </a:t>
            </a:r>
            <a:r>
              <a:rPr dirty="0" spc="-5"/>
              <a:t>Use”</a:t>
            </a:r>
          </a:p>
        </p:txBody>
      </p:sp>
      <p:sp>
        <p:nvSpPr>
          <p:cNvPr id="3" name="object 3"/>
          <p:cNvSpPr txBox="1">
            <a:spLocks noGrp="1"/>
          </p:cNvSpPr>
          <p:nvPr>
            <p:ph type="body" idx="1"/>
          </p:nvPr>
        </p:nvSpPr>
        <p:spPr>
          <a:prstGeom prst="rect"/>
        </p:spPr>
        <p:txBody>
          <a:bodyPr wrap="square" lIns="0" tIns="12700" rIns="0" bIns="0" rtlCol="0" vert="horz">
            <a:spAutoFit/>
          </a:bodyPr>
          <a:lstStyle/>
          <a:p>
            <a:pPr marL="347980" indent="-335280">
              <a:lnSpc>
                <a:spcPct val="100000"/>
              </a:lnSpc>
              <a:spcBef>
                <a:spcPts val="100"/>
              </a:spcBef>
              <a:buChar char="•"/>
              <a:tabLst>
                <a:tab pos="347345" algn="l"/>
                <a:tab pos="348615" algn="l"/>
              </a:tabLst>
            </a:pPr>
            <a:r>
              <a:rPr dirty="0" spc="-5"/>
              <a:t>QOZ Business buys </a:t>
            </a:r>
            <a:r>
              <a:rPr dirty="0"/>
              <a:t>vacant </a:t>
            </a:r>
            <a:r>
              <a:rPr dirty="0" spc="-5"/>
              <a:t>land for $1 </a:t>
            </a:r>
            <a:r>
              <a:rPr dirty="0" sz="2300"/>
              <a:t>million </a:t>
            </a:r>
            <a:r>
              <a:rPr dirty="0" sz="2300" spc="-5"/>
              <a:t>on </a:t>
            </a:r>
            <a:r>
              <a:rPr dirty="0" sz="2300"/>
              <a:t>March </a:t>
            </a:r>
            <a:r>
              <a:rPr dirty="0" sz="2300" spc="-5"/>
              <a:t>1,</a:t>
            </a:r>
            <a:r>
              <a:rPr dirty="0" sz="2300" spc="-10"/>
              <a:t> </a:t>
            </a:r>
            <a:r>
              <a:rPr dirty="0" sz="2300" spc="-5"/>
              <a:t>2019</a:t>
            </a:r>
            <a:endParaRPr sz="2300"/>
          </a:p>
          <a:p>
            <a:pPr>
              <a:lnSpc>
                <a:spcPct val="100000"/>
              </a:lnSpc>
              <a:buClr>
                <a:srgbClr val="666666"/>
              </a:buClr>
              <a:buFont typeface="Arial"/>
              <a:buChar char="•"/>
            </a:pPr>
            <a:endParaRPr sz="2450">
              <a:latin typeface="Times New Roman"/>
              <a:cs typeface="Times New Roman"/>
            </a:endParaRPr>
          </a:p>
          <a:p>
            <a:pPr marL="347980" indent="-335280">
              <a:lnSpc>
                <a:spcPct val="100000"/>
              </a:lnSpc>
              <a:buChar char="•"/>
              <a:tabLst>
                <a:tab pos="347345" algn="l"/>
                <a:tab pos="348615" algn="l"/>
              </a:tabLst>
            </a:pPr>
            <a:r>
              <a:rPr dirty="0" spc="-5"/>
              <a:t>QOZ Business builds </a:t>
            </a:r>
            <a:r>
              <a:rPr dirty="0"/>
              <a:t>a </a:t>
            </a:r>
            <a:r>
              <a:rPr dirty="0" spc="-5"/>
              <a:t>new building for $8</a:t>
            </a:r>
            <a:r>
              <a:rPr dirty="0" spc="-45"/>
              <a:t> </a:t>
            </a:r>
            <a:r>
              <a:rPr dirty="0"/>
              <a:t>million</a:t>
            </a:r>
          </a:p>
          <a:p>
            <a:pPr>
              <a:lnSpc>
                <a:spcPct val="100000"/>
              </a:lnSpc>
              <a:spcBef>
                <a:spcPts val="10"/>
              </a:spcBef>
              <a:buClr>
                <a:srgbClr val="666666"/>
              </a:buClr>
              <a:buFont typeface="Arial"/>
              <a:buChar char="•"/>
            </a:pPr>
            <a:endParaRPr sz="2550">
              <a:latin typeface="Times New Roman"/>
              <a:cs typeface="Times New Roman"/>
            </a:endParaRPr>
          </a:p>
          <a:p>
            <a:pPr marL="347980" marR="1504315" indent="-335280">
              <a:lnSpc>
                <a:spcPts val="2850"/>
              </a:lnSpc>
              <a:buChar char="•"/>
              <a:tabLst>
                <a:tab pos="347345" algn="l"/>
                <a:tab pos="348615" algn="l"/>
              </a:tabLst>
            </a:pPr>
            <a:r>
              <a:rPr dirty="0" spc="-5"/>
              <a:t>Appears that the building will </a:t>
            </a:r>
            <a:r>
              <a:rPr dirty="0"/>
              <a:t>satisfy </a:t>
            </a:r>
            <a:r>
              <a:rPr dirty="0" spc="-5"/>
              <a:t>the original-use  </a:t>
            </a:r>
            <a:r>
              <a:rPr dirty="0"/>
              <a:t>requirement </a:t>
            </a:r>
            <a:r>
              <a:rPr dirty="0" spc="-5"/>
              <a:t>and thus be QOZ Business</a:t>
            </a:r>
            <a:r>
              <a:rPr dirty="0" spc="-70"/>
              <a:t> </a:t>
            </a:r>
            <a:r>
              <a:rPr dirty="0" spc="-5"/>
              <a:t>Property</a:t>
            </a:r>
          </a:p>
          <a:p>
            <a:pPr>
              <a:lnSpc>
                <a:spcPct val="100000"/>
              </a:lnSpc>
              <a:spcBef>
                <a:spcPts val="30"/>
              </a:spcBef>
            </a:pPr>
            <a:endParaRPr sz="2450">
              <a:latin typeface="Times New Roman"/>
              <a:cs typeface="Times New Roman"/>
            </a:endParaRPr>
          </a:p>
          <a:p>
            <a:pPr marL="347980" marR="227965" indent="-335280">
              <a:lnSpc>
                <a:spcPts val="2850"/>
              </a:lnSpc>
              <a:buChar char="•"/>
              <a:tabLst>
                <a:tab pos="347345" algn="l"/>
                <a:tab pos="348615" algn="l"/>
              </a:tabLst>
            </a:pPr>
            <a:r>
              <a:rPr dirty="0" spc="-5" b="1">
                <a:latin typeface="Arial"/>
                <a:cs typeface="Arial"/>
              </a:rPr>
              <a:t>But</a:t>
            </a:r>
            <a:r>
              <a:rPr dirty="0" spc="-5"/>
              <a:t>, the land </a:t>
            </a:r>
            <a:r>
              <a:rPr dirty="0"/>
              <a:t>cannot satisfy </a:t>
            </a:r>
            <a:r>
              <a:rPr dirty="0" spc="-5"/>
              <a:t>the original-use </a:t>
            </a:r>
            <a:r>
              <a:rPr dirty="0"/>
              <a:t>requirement, </a:t>
            </a:r>
            <a:r>
              <a:rPr dirty="0" spc="-5"/>
              <a:t>and  thus it is not QOZ Business</a:t>
            </a:r>
            <a:r>
              <a:rPr dirty="0" spc="-30"/>
              <a:t> </a:t>
            </a:r>
            <a:r>
              <a:rPr dirty="0" spc="-5"/>
              <a:t>Property</a:t>
            </a:r>
          </a:p>
          <a:p>
            <a:pPr marL="805180" marR="907415" indent="-398145">
              <a:lnSpc>
                <a:spcPts val="2850"/>
              </a:lnSpc>
              <a:tabLst>
                <a:tab pos="804545" algn="l"/>
              </a:tabLst>
            </a:pPr>
            <a:r>
              <a:rPr dirty="0" b="1">
                <a:latin typeface="Arial"/>
                <a:cs typeface="Arial"/>
              </a:rPr>
              <a:t>–	</a:t>
            </a:r>
            <a:r>
              <a:rPr dirty="0" spc="-5"/>
              <a:t>It’s unclear whether the $1m </a:t>
            </a:r>
            <a:r>
              <a:rPr dirty="0"/>
              <a:t>value </a:t>
            </a:r>
            <a:r>
              <a:rPr dirty="0" spc="-5"/>
              <a:t>of the land </a:t>
            </a:r>
            <a:r>
              <a:rPr dirty="0"/>
              <a:t>counts  </a:t>
            </a:r>
            <a:r>
              <a:rPr dirty="0" spc="-5"/>
              <a:t>against the 70% or 90%</a:t>
            </a:r>
            <a:r>
              <a:rPr dirty="0" spc="-20"/>
              <a:t> </a:t>
            </a:r>
            <a:r>
              <a:rPr dirty="0" spc="-5"/>
              <a:t>Test</a:t>
            </a:r>
          </a:p>
          <a:p>
            <a:pPr marL="805180" indent="-370205">
              <a:lnSpc>
                <a:spcPct val="100000"/>
              </a:lnSpc>
              <a:spcBef>
                <a:spcPts val="1325"/>
              </a:spcBef>
              <a:buChar char="–"/>
              <a:tabLst>
                <a:tab pos="804545" algn="l"/>
                <a:tab pos="805815" algn="l"/>
              </a:tabLst>
            </a:pPr>
            <a:r>
              <a:rPr dirty="0" sz="2000" spc="-5"/>
              <a:t>If these were the only</a:t>
            </a:r>
            <a:r>
              <a:rPr dirty="0" sz="2000" spc="-15"/>
              <a:t> </a:t>
            </a:r>
            <a:r>
              <a:rPr dirty="0" sz="2000" spc="-5"/>
              <a:t>assets:</a:t>
            </a:r>
            <a:endParaRPr sz="2000"/>
          </a:p>
          <a:p>
            <a:pPr lvl="1" marL="1262380" indent="-382270">
              <a:lnSpc>
                <a:spcPct val="100000"/>
              </a:lnSpc>
              <a:buChar char="■"/>
              <a:tabLst>
                <a:tab pos="1261745" algn="l"/>
                <a:tab pos="1263015" algn="l"/>
              </a:tabLst>
            </a:pPr>
            <a:r>
              <a:rPr dirty="0" sz="2000" spc="-5">
                <a:solidFill>
                  <a:srgbClr val="666666"/>
                </a:solidFill>
                <a:latin typeface="Arial"/>
                <a:cs typeface="Arial"/>
              </a:rPr>
              <a:t>QOZ Business passes 70% Test: 88.9% </a:t>
            </a:r>
            <a:r>
              <a:rPr dirty="0" sz="2000">
                <a:solidFill>
                  <a:srgbClr val="666666"/>
                </a:solidFill>
                <a:latin typeface="Arial"/>
                <a:cs typeface="Arial"/>
              </a:rPr>
              <a:t>&gt;</a:t>
            </a:r>
            <a:r>
              <a:rPr dirty="0" sz="2000" spc="-30">
                <a:solidFill>
                  <a:srgbClr val="666666"/>
                </a:solidFill>
                <a:latin typeface="Arial"/>
                <a:cs typeface="Arial"/>
              </a:rPr>
              <a:t> </a:t>
            </a:r>
            <a:r>
              <a:rPr dirty="0" sz="2000" spc="-5">
                <a:solidFill>
                  <a:srgbClr val="666666"/>
                </a:solidFill>
                <a:latin typeface="Arial"/>
                <a:cs typeface="Arial"/>
              </a:rPr>
              <a:t>70%</a:t>
            </a:r>
            <a:endParaRPr sz="2000">
              <a:latin typeface="Arial"/>
              <a:cs typeface="Arial"/>
            </a:endParaRPr>
          </a:p>
          <a:p>
            <a:pPr lvl="1" marL="1262380" indent="-382270">
              <a:lnSpc>
                <a:spcPct val="100000"/>
              </a:lnSpc>
              <a:buChar char="■"/>
              <a:tabLst>
                <a:tab pos="1261745" algn="l"/>
                <a:tab pos="1263015" algn="l"/>
              </a:tabLst>
            </a:pPr>
            <a:r>
              <a:rPr dirty="0" sz="2000" spc="-5">
                <a:solidFill>
                  <a:srgbClr val="666666"/>
                </a:solidFill>
                <a:latin typeface="Arial"/>
                <a:cs typeface="Arial"/>
              </a:rPr>
              <a:t>QOF fails 90% Test: 88.9% </a:t>
            </a:r>
            <a:r>
              <a:rPr dirty="0" sz="2000">
                <a:solidFill>
                  <a:srgbClr val="666666"/>
                </a:solidFill>
                <a:latin typeface="Arial"/>
                <a:cs typeface="Arial"/>
              </a:rPr>
              <a:t>&lt;</a:t>
            </a:r>
            <a:r>
              <a:rPr dirty="0" sz="2000" spc="-20">
                <a:solidFill>
                  <a:srgbClr val="666666"/>
                </a:solidFill>
                <a:latin typeface="Arial"/>
                <a:cs typeface="Arial"/>
              </a:rPr>
              <a:t> </a:t>
            </a:r>
            <a:r>
              <a:rPr dirty="0" sz="2000" spc="-5">
                <a:solidFill>
                  <a:srgbClr val="666666"/>
                </a:solidFill>
                <a:latin typeface="Arial"/>
                <a:cs typeface="Arial"/>
              </a:rPr>
              <a:t>90%</a:t>
            </a:r>
            <a:endParaRPr sz="20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6863080" cy="452120"/>
          </a:xfrm>
          <a:prstGeom prst="rect"/>
        </p:spPr>
        <p:txBody>
          <a:bodyPr wrap="square" lIns="0" tIns="12700" rIns="0" bIns="0" rtlCol="0" vert="horz">
            <a:spAutoFit/>
          </a:bodyPr>
          <a:lstStyle/>
          <a:p>
            <a:pPr marL="12700">
              <a:lnSpc>
                <a:spcPct val="100000"/>
              </a:lnSpc>
              <a:spcBef>
                <a:spcPts val="100"/>
              </a:spcBef>
            </a:pPr>
            <a:r>
              <a:rPr dirty="0" spc="-10"/>
              <a:t>Summary: Steps </a:t>
            </a:r>
            <a:r>
              <a:rPr dirty="0" spc="-5"/>
              <a:t>of </a:t>
            </a:r>
            <a:r>
              <a:rPr dirty="0"/>
              <a:t>a </a:t>
            </a:r>
            <a:r>
              <a:rPr dirty="0" spc="-5"/>
              <a:t>QOZ</a:t>
            </a:r>
            <a:r>
              <a:rPr dirty="0" spc="-95"/>
              <a:t> </a:t>
            </a:r>
            <a:r>
              <a:rPr dirty="0" spc="-5"/>
              <a:t>Investment</a:t>
            </a:r>
          </a:p>
        </p:txBody>
      </p:sp>
      <p:sp>
        <p:nvSpPr>
          <p:cNvPr id="3" name="object 3"/>
          <p:cNvSpPr txBox="1"/>
          <p:nvPr/>
        </p:nvSpPr>
        <p:spPr>
          <a:xfrm>
            <a:off x="573825" y="1845715"/>
            <a:ext cx="8608060" cy="4645025"/>
          </a:xfrm>
          <a:prstGeom prst="rect">
            <a:avLst/>
          </a:prstGeom>
        </p:spPr>
        <p:txBody>
          <a:bodyPr wrap="square" lIns="0" tIns="12700" rIns="0" bIns="0" rtlCol="0" vert="horz">
            <a:spAutoFit/>
          </a:bodyPr>
          <a:lstStyle/>
          <a:p>
            <a:pPr marL="452755" indent="-440055">
              <a:lnSpc>
                <a:spcPct val="100000"/>
              </a:lnSpc>
              <a:spcBef>
                <a:spcPts val="100"/>
              </a:spcBef>
              <a:buAutoNum type="arabicPeriod"/>
              <a:tabLst>
                <a:tab pos="452755" algn="l"/>
                <a:tab pos="453390" algn="l"/>
              </a:tabLst>
            </a:pPr>
            <a:r>
              <a:rPr dirty="0" sz="2000" spc="-5">
                <a:solidFill>
                  <a:srgbClr val="666666"/>
                </a:solidFill>
                <a:latin typeface="Arial"/>
                <a:cs typeface="Arial"/>
              </a:rPr>
              <a:t>Investors identify </a:t>
            </a:r>
            <a:r>
              <a:rPr dirty="0" sz="2000">
                <a:solidFill>
                  <a:srgbClr val="666666"/>
                </a:solidFill>
                <a:latin typeface="Arial"/>
                <a:cs typeface="Arial"/>
              </a:rPr>
              <a:t>realized (or realizable) capital</a:t>
            </a:r>
            <a:r>
              <a:rPr dirty="0" sz="2000" spc="-35">
                <a:solidFill>
                  <a:srgbClr val="666666"/>
                </a:solidFill>
                <a:latin typeface="Arial"/>
                <a:cs typeface="Arial"/>
              </a:rPr>
              <a:t> </a:t>
            </a:r>
            <a:r>
              <a:rPr dirty="0" sz="2000" spc="-5">
                <a:solidFill>
                  <a:srgbClr val="666666"/>
                </a:solidFill>
                <a:latin typeface="Arial"/>
                <a:cs typeface="Arial"/>
              </a:rPr>
              <a:t>gains</a:t>
            </a:r>
            <a:endParaRPr sz="2000">
              <a:latin typeface="Arial"/>
              <a:cs typeface="Arial"/>
            </a:endParaRPr>
          </a:p>
          <a:p>
            <a:pPr marL="452755" indent="-440055">
              <a:lnSpc>
                <a:spcPct val="100000"/>
              </a:lnSpc>
              <a:spcBef>
                <a:spcPts val="1425"/>
              </a:spcBef>
              <a:buAutoNum type="arabicPeriod"/>
              <a:tabLst>
                <a:tab pos="452755" algn="l"/>
                <a:tab pos="453390" algn="l"/>
              </a:tabLst>
            </a:pPr>
            <a:r>
              <a:rPr dirty="0" sz="2000" spc="-5">
                <a:solidFill>
                  <a:srgbClr val="666666"/>
                </a:solidFill>
                <a:latin typeface="Arial"/>
                <a:cs typeface="Arial"/>
              </a:rPr>
              <a:t>Self-certify an entity as </a:t>
            </a:r>
            <a:r>
              <a:rPr dirty="0" sz="2000">
                <a:solidFill>
                  <a:srgbClr val="666666"/>
                </a:solidFill>
                <a:latin typeface="Arial"/>
                <a:cs typeface="Arial"/>
              </a:rPr>
              <a:t>a</a:t>
            </a:r>
            <a:r>
              <a:rPr dirty="0" sz="2000" spc="-20">
                <a:solidFill>
                  <a:srgbClr val="666666"/>
                </a:solidFill>
                <a:latin typeface="Arial"/>
                <a:cs typeface="Arial"/>
              </a:rPr>
              <a:t> </a:t>
            </a:r>
            <a:r>
              <a:rPr dirty="0" sz="2000" spc="-5">
                <a:solidFill>
                  <a:srgbClr val="666666"/>
                </a:solidFill>
                <a:latin typeface="Arial"/>
                <a:cs typeface="Arial"/>
              </a:rPr>
              <a:t>QOF</a:t>
            </a:r>
            <a:endParaRPr sz="2000">
              <a:latin typeface="Arial"/>
              <a:cs typeface="Arial"/>
            </a:endParaRPr>
          </a:p>
          <a:p>
            <a:pPr marL="452755" indent="-440055">
              <a:lnSpc>
                <a:spcPct val="100000"/>
              </a:lnSpc>
              <a:spcBef>
                <a:spcPts val="1425"/>
              </a:spcBef>
              <a:buAutoNum type="arabicPeriod"/>
              <a:tabLst>
                <a:tab pos="452755" algn="l"/>
                <a:tab pos="453390" algn="l"/>
              </a:tabLst>
            </a:pPr>
            <a:r>
              <a:rPr dirty="0" sz="2000" spc="-5">
                <a:solidFill>
                  <a:srgbClr val="666666"/>
                </a:solidFill>
                <a:latin typeface="Arial"/>
                <a:cs typeface="Arial"/>
              </a:rPr>
              <a:t>Invest deferred eligible </a:t>
            </a:r>
            <a:r>
              <a:rPr dirty="0" sz="2000">
                <a:solidFill>
                  <a:srgbClr val="666666"/>
                </a:solidFill>
                <a:latin typeface="Arial"/>
                <a:cs typeface="Arial"/>
              </a:rPr>
              <a:t>capital </a:t>
            </a:r>
            <a:r>
              <a:rPr dirty="0" sz="2000" spc="-5">
                <a:solidFill>
                  <a:srgbClr val="666666"/>
                </a:solidFill>
                <a:latin typeface="Arial"/>
                <a:cs typeface="Arial"/>
              </a:rPr>
              <a:t>gains into QOF</a:t>
            </a:r>
            <a:r>
              <a:rPr dirty="0" sz="2000" spc="-25">
                <a:solidFill>
                  <a:srgbClr val="666666"/>
                </a:solidFill>
                <a:latin typeface="Arial"/>
                <a:cs typeface="Arial"/>
              </a:rPr>
              <a:t> </a:t>
            </a:r>
            <a:r>
              <a:rPr dirty="0" sz="2000">
                <a:solidFill>
                  <a:srgbClr val="666666"/>
                </a:solidFill>
                <a:latin typeface="Arial"/>
                <a:cs typeface="Arial"/>
              </a:rPr>
              <a:t>(equity)</a:t>
            </a:r>
            <a:endParaRPr sz="2000">
              <a:latin typeface="Arial"/>
              <a:cs typeface="Arial"/>
            </a:endParaRPr>
          </a:p>
          <a:p>
            <a:pPr marL="452755" indent="-440055">
              <a:lnSpc>
                <a:spcPct val="100000"/>
              </a:lnSpc>
              <a:spcBef>
                <a:spcPts val="1425"/>
              </a:spcBef>
              <a:buAutoNum type="arabicPeriod"/>
              <a:tabLst>
                <a:tab pos="452755" algn="l"/>
                <a:tab pos="453390" algn="l"/>
              </a:tabLst>
            </a:pPr>
            <a:r>
              <a:rPr dirty="0" sz="2000" spc="-5">
                <a:solidFill>
                  <a:srgbClr val="666666"/>
                </a:solidFill>
                <a:latin typeface="Arial"/>
                <a:cs typeface="Arial"/>
              </a:rPr>
              <a:t>QOF acquires QOZ Property </a:t>
            </a:r>
            <a:r>
              <a:rPr dirty="0" sz="2000">
                <a:solidFill>
                  <a:srgbClr val="666666"/>
                </a:solidFill>
                <a:latin typeface="Arial"/>
                <a:cs typeface="Arial"/>
              </a:rPr>
              <a:t>solely </a:t>
            </a:r>
            <a:r>
              <a:rPr dirty="0" sz="2000" spc="-5">
                <a:solidFill>
                  <a:srgbClr val="666666"/>
                </a:solidFill>
                <a:latin typeface="Arial"/>
                <a:cs typeface="Arial"/>
              </a:rPr>
              <a:t>in exchange for</a:t>
            </a:r>
            <a:r>
              <a:rPr dirty="0" sz="2000" spc="-35">
                <a:solidFill>
                  <a:srgbClr val="666666"/>
                </a:solidFill>
                <a:latin typeface="Arial"/>
                <a:cs typeface="Arial"/>
              </a:rPr>
              <a:t> </a:t>
            </a:r>
            <a:r>
              <a:rPr dirty="0" sz="2000">
                <a:solidFill>
                  <a:srgbClr val="666666"/>
                </a:solidFill>
                <a:latin typeface="Arial"/>
                <a:cs typeface="Arial"/>
              </a:rPr>
              <a:t>cash</a:t>
            </a:r>
            <a:endParaRPr sz="2000">
              <a:latin typeface="Arial"/>
              <a:cs typeface="Arial"/>
            </a:endParaRPr>
          </a:p>
          <a:p>
            <a:pPr marL="452755" indent="-440055">
              <a:lnSpc>
                <a:spcPct val="100000"/>
              </a:lnSpc>
              <a:spcBef>
                <a:spcPts val="1425"/>
              </a:spcBef>
              <a:buAutoNum type="arabicPeriod"/>
              <a:tabLst>
                <a:tab pos="452755" algn="l"/>
                <a:tab pos="453390" algn="l"/>
              </a:tabLst>
            </a:pPr>
            <a:r>
              <a:rPr dirty="0" sz="2000" spc="-5">
                <a:solidFill>
                  <a:srgbClr val="666666"/>
                </a:solidFill>
                <a:latin typeface="Arial"/>
                <a:cs typeface="Arial"/>
              </a:rPr>
              <a:t>QOF/QOZ Business</a:t>
            </a:r>
            <a:r>
              <a:rPr dirty="0" sz="2000" spc="-15">
                <a:solidFill>
                  <a:srgbClr val="666666"/>
                </a:solidFill>
                <a:latin typeface="Arial"/>
                <a:cs typeface="Arial"/>
              </a:rPr>
              <a:t> </a:t>
            </a:r>
            <a:r>
              <a:rPr dirty="0" sz="2000" spc="-5">
                <a:solidFill>
                  <a:srgbClr val="666666"/>
                </a:solidFill>
                <a:latin typeface="Arial"/>
                <a:cs typeface="Arial"/>
              </a:rPr>
              <a:t>either:</a:t>
            </a:r>
            <a:endParaRPr sz="2000">
              <a:latin typeface="Arial"/>
              <a:cs typeface="Arial"/>
            </a:endParaRPr>
          </a:p>
          <a:p>
            <a:pPr lvl="1" marL="909955" marR="5080" indent="-382270">
              <a:lnSpc>
                <a:spcPct val="100000"/>
              </a:lnSpc>
              <a:buChar char="○"/>
              <a:tabLst>
                <a:tab pos="909955" algn="l"/>
                <a:tab pos="910590" algn="l"/>
              </a:tabLst>
            </a:pPr>
            <a:r>
              <a:rPr dirty="0" sz="2000" spc="-5">
                <a:solidFill>
                  <a:srgbClr val="666666"/>
                </a:solidFill>
                <a:latin typeface="Arial"/>
                <a:cs typeface="Arial"/>
              </a:rPr>
              <a:t>acquires tangible property and </a:t>
            </a:r>
            <a:r>
              <a:rPr dirty="0" sz="2000">
                <a:solidFill>
                  <a:srgbClr val="666666"/>
                </a:solidFill>
                <a:latin typeface="Arial"/>
                <a:cs typeface="Arial"/>
              </a:rPr>
              <a:t>commences </a:t>
            </a:r>
            <a:r>
              <a:rPr dirty="0" sz="2000" spc="-5">
                <a:solidFill>
                  <a:srgbClr val="666666"/>
                </a:solidFill>
                <a:latin typeface="Arial"/>
                <a:cs typeface="Arial"/>
              </a:rPr>
              <a:t>its original use within the  QOZ;</a:t>
            </a:r>
            <a:r>
              <a:rPr dirty="0" sz="2000" spc="-10">
                <a:solidFill>
                  <a:srgbClr val="666666"/>
                </a:solidFill>
                <a:latin typeface="Arial"/>
                <a:cs typeface="Arial"/>
              </a:rPr>
              <a:t> </a:t>
            </a:r>
            <a:r>
              <a:rPr dirty="0" sz="2000" spc="-5">
                <a:solidFill>
                  <a:srgbClr val="666666"/>
                </a:solidFill>
                <a:latin typeface="Arial"/>
                <a:cs typeface="Arial"/>
              </a:rPr>
              <a:t>or</a:t>
            </a:r>
            <a:endParaRPr sz="2000">
              <a:latin typeface="Arial"/>
              <a:cs typeface="Arial"/>
            </a:endParaRPr>
          </a:p>
          <a:p>
            <a:pPr lvl="1" marL="909955" indent="-382270">
              <a:lnSpc>
                <a:spcPct val="100000"/>
              </a:lnSpc>
              <a:buChar char="○"/>
              <a:tabLst>
                <a:tab pos="909955" algn="l"/>
                <a:tab pos="910590" algn="l"/>
              </a:tabLst>
            </a:pPr>
            <a:r>
              <a:rPr dirty="0" sz="2000" spc="-5">
                <a:solidFill>
                  <a:srgbClr val="666666"/>
                </a:solidFill>
                <a:latin typeface="Arial"/>
                <a:cs typeface="Arial"/>
              </a:rPr>
              <a:t>acquires and </a:t>
            </a:r>
            <a:r>
              <a:rPr dirty="0" sz="2000">
                <a:solidFill>
                  <a:srgbClr val="666666"/>
                </a:solidFill>
                <a:latin typeface="Arial"/>
                <a:cs typeface="Arial"/>
              </a:rPr>
              <a:t>substantially </a:t>
            </a:r>
            <a:r>
              <a:rPr dirty="0" sz="2000" spc="-5">
                <a:solidFill>
                  <a:srgbClr val="666666"/>
                </a:solidFill>
                <a:latin typeface="Arial"/>
                <a:cs typeface="Arial"/>
              </a:rPr>
              <a:t>improves tangible</a:t>
            </a:r>
            <a:r>
              <a:rPr dirty="0" sz="2000" spc="-25">
                <a:solidFill>
                  <a:srgbClr val="666666"/>
                </a:solidFill>
                <a:latin typeface="Arial"/>
                <a:cs typeface="Arial"/>
              </a:rPr>
              <a:t> </a:t>
            </a:r>
            <a:r>
              <a:rPr dirty="0" sz="2000" spc="-5">
                <a:solidFill>
                  <a:srgbClr val="666666"/>
                </a:solidFill>
                <a:latin typeface="Arial"/>
                <a:cs typeface="Arial"/>
              </a:rPr>
              <a:t>property</a:t>
            </a:r>
            <a:endParaRPr sz="2000">
              <a:latin typeface="Arial"/>
              <a:cs typeface="Arial"/>
            </a:endParaRPr>
          </a:p>
          <a:p>
            <a:pPr marL="452755" indent="-440055">
              <a:lnSpc>
                <a:spcPct val="100000"/>
              </a:lnSpc>
              <a:spcBef>
                <a:spcPts val="1425"/>
              </a:spcBef>
              <a:buAutoNum type="arabicPeriod"/>
              <a:tabLst>
                <a:tab pos="452755" algn="l"/>
                <a:tab pos="453390" algn="l"/>
              </a:tabLst>
            </a:pPr>
            <a:r>
              <a:rPr dirty="0" sz="2000" spc="-5">
                <a:solidFill>
                  <a:srgbClr val="666666"/>
                </a:solidFill>
                <a:latin typeface="Arial"/>
                <a:cs typeface="Arial"/>
              </a:rPr>
              <a:t>Semi-annual asset tests </a:t>
            </a:r>
            <a:r>
              <a:rPr dirty="0" sz="2000">
                <a:solidFill>
                  <a:srgbClr val="666666"/>
                </a:solidFill>
                <a:latin typeface="Arial"/>
                <a:cs typeface="Arial"/>
              </a:rPr>
              <a:t>(90% </a:t>
            </a:r>
            <a:r>
              <a:rPr dirty="0" sz="2000" spc="-5">
                <a:solidFill>
                  <a:srgbClr val="666666"/>
                </a:solidFill>
                <a:latin typeface="Arial"/>
                <a:cs typeface="Arial"/>
              </a:rPr>
              <a:t>and possibly</a:t>
            </a:r>
            <a:r>
              <a:rPr dirty="0" sz="2000" spc="-30">
                <a:solidFill>
                  <a:srgbClr val="666666"/>
                </a:solidFill>
                <a:latin typeface="Arial"/>
                <a:cs typeface="Arial"/>
              </a:rPr>
              <a:t> </a:t>
            </a:r>
            <a:r>
              <a:rPr dirty="0" sz="2000" spc="-5">
                <a:solidFill>
                  <a:srgbClr val="666666"/>
                </a:solidFill>
                <a:latin typeface="Arial"/>
                <a:cs typeface="Arial"/>
              </a:rPr>
              <a:t>70%)</a:t>
            </a:r>
            <a:endParaRPr sz="2000">
              <a:latin typeface="Arial"/>
              <a:cs typeface="Arial"/>
            </a:endParaRPr>
          </a:p>
          <a:p>
            <a:pPr marL="452755" indent="-440055">
              <a:lnSpc>
                <a:spcPct val="100000"/>
              </a:lnSpc>
              <a:spcBef>
                <a:spcPts val="1425"/>
              </a:spcBef>
              <a:buAutoNum type="arabicPeriod"/>
              <a:tabLst>
                <a:tab pos="452755" algn="l"/>
                <a:tab pos="453390" algn="l"/>
              </a:tabLst>
            </a:pPr>
            <a:r>
              <a:rPr dirty="0" sz="2000" spc="-5">
                <a:solidFill>
                  <a:srgbClr val="666666"/>
                </a:solidFill>
                <a:latin typeface="Arial"/>
                <a:cs typeface="Arial"/>
              </a:rPr>
              <a:t>Step up basis of deferred </a:t>
            </a:r>
            <a:r>
              <a:rPr dirty="0" sz="2000">
                <a:solidFill>
                  <a:srgbClr val="666666"/>
                </a:solidFill>
                <a:latin typeface="Arial"/>
                <a:cs typeface="Arial"/>
              </a:rPr>
              <a:t>capital </a:t>
            </a:r>
            <a:r>
              <a:rPr dirty="0" sz="2000" spc="-5">
                <a:solidFill>
                  <a:srgbClr val="666666"/>
                </a:solidFill>
                <a:latin typeface="Arial"/>
                <a:cs typeface="Arial"/>
              </a:rPr>
              <a:t>gains </a:t>
            </a:r>
            <a:r>
              <a:rPr dirty="0" sz="2000">
                <a:solidFill>
                  <a:srgbClr val="666666"/>
                </a:solidFill>
                <a:latin typeface="Arial"/>
                <a:cs typeface="Arial"/>
              </a:rPr>
              <a:t>(Step </a:t>
            </a:r>
            <a:r>
              <a:rPr dirty="0" sz="2000" spc="-5">
                <a:solidFill>
                  <a:srgbClr val="666666"/>
                </a:solidFill>
                <a:latin typeface="Arial"/>
                <a:cs typeface="Arial"/>
              </a:rPr>
              <a:t>3) in Years </a:t>
            </a:r>
            <a:r>
              <a:rPr dirty="0" sz="2000">
                <a:solidFill>
                  <a:srgbClr val="666666"/>
                </a:solidFill>
                <a:latin typeface="Arial"/>
                <a:cs typeface="Arial"/>
              </a:rPr>
              <a:t>5 &amp;</a:t>
            </a:r>
            <a:r>
              <a:rPr dirty="0" sz="2000" spc="-60">
                <a:solidFill>
                  <a:srgbClr val="666666"/>
                </a:solidFill>
                <a:latin typeface="Arial"/>
                <a:cs typeface="Arial"/>
              </a:rPr>
              <a:t> </a:t>
            </a:r>
            <a:r>
              <a:rPr dirty="0" sz="2000">
                <a:solidFill>
                  <a:srgbClr val="666666"/>
                </a:solidFill>
                <a:latin typeface="Arial"/>
                <a:cs typeface="Arial"/>
              </a:rPr>
              <a:t>7</a:t>
            </a:r>
            <a:endParaRPr sz="2000">
              <a:latin typeface="Arial"/>
              <a:cs typeface="Arial"/>
            </a:endParaRPr>
          </a:p>
          <a:p>
            <a:pPr marL="452755" indent="-440055">
              <a:lnSpc>
                <a:spcPct val="100000"/>
              </a:lnSpc>
              <a:spcBef>
                <a:spcPts val="1425"/>
              </a:spcBef>
              <a:buAutoNum type="arabicPeriod"/>
              <a:tabLst>
                <a:tab pos="452755" algn="l"/>
                <a:tab pos="453390" algn="l"/>
              </a:tabLst>
            </a:pPr>
            <a:r>
              <a:rPr dirty="0" sz="2000" spc="-5">
                <a:solidFill>
                  <a:srgbClr val="666666"/>
                </a:solidFill>
                <a:latin typeface="Arial"/>
                <a:cs typeface="Arial"/>
              </a:rPr>
              <a:t>Step up basis of QOF investment </a:t>
            </a:r>
            <a:r>
              <a:rPr dirty="0" sz="2000">
                <a:solidFill>
                  <a:srgbClr val="666666"/>
                </a:solidFill>
                <a:latin typeface="Arial"/>
                <a:cs typeface="Arial"/>
              </a:rPr>
              <a:t>(Year</a:t>
            </a:r>
            <a:r>
              <a:rPr dirty="0" sz="2000" spc="-20">
                <a:solidFill>
                  <a:srgbClr val="666666"/>
                </a:solidFill>
                <a:latin typeface="Arial"/>
                <a:cs typeface="Arial"/>
              </a:rPr>
              <a:t> </a:t>
            </a:r>
            <a:r>
              <a:rPr dirty="0" sz="2000" spc="-5">
                <a:solidFill>
                  <a:srgbClr val="666666"/>
                </a:solidFill>
                <a:latin typeface="Arial"/>
                <a:cs typeface="Arial"/>
              </a:rPr>
              <a:t>10)</a:t>
            </a:r>
            <a:endParaRPr sz="20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17666"/>
            <a:ext cx="6876415" cy="756920"/>
          </a:xfrm>
          <a:prstGeom prst="rect"/>
        </p:spPr>
        <p:txBody>
          <a:bodyPr wrap="square" lIns="0" tIns="12700" rIns="0" bIns="0" rtlCol="0" vert="horz">
            <a:spAutoFit/>
          </a:bodyPr>
          <a:lstStyle/>
          <a:p>
            <a:pPr marL="12700">
              <a:lnSpc>
                <a:spcPct val="100000"/>
              </a:lnSpc>
              <a:spcBef>
                <a:spcPts val="100"/>
              </a:spcBef>
            </a:pPr>
            <a:r>
              <a:rPr dirty="0" sz="4800" spc="-5"/>
              <a:t>Questions/Discussion</a:t>
            </a:r>
            <a:endParaRPr sz="4800"/>
          </a:p>
        </p:txBody>
      </p:sp>
      <p:sp>
        <p:nvSpPr>
          <p:cNvPr id="3" name="object 3"/>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5" name="object 5"/>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0" y="1645729"/>
            <a:ext cx="10055860" cy="1656080"/>
          </a:xfrm>
          <a:prstGeom prst="rect">
            <a:avLst/>
          </a:prstGeom>
        </p:spPr>
        <p:txBody>
          <a:bodyPr wrap="square" lIns="0" tIns="19685" rIns="0" bIns="0" rtlCol="0" vert="horz">
            <a:spAutoFit/>
          </a:bodyPr>
          <a:lstStyle/>
          <a:p>
            <a:pPr algn="just" marL="12700" marR="10160">
              <a:lnSpc>
                <a:spcPts val="1430"/>
              </a:lnSpc>
              <a:spcBef>
                <a:spcPts val="155"/>
              </a:spcBef>
            </a:pPr>
            <a:r>
              <a:rPr dirty="0" sz="1200" spc="-5">
                <a:latin typeface="Georgia"/>
                <a:cs typeface="Georgia"/>
              </a:rPr>
              <a:t>The information provided in this presentation does not, and is not intended to, constitute accounting, tax, or legal advice; instead, all information  and content are for general informational purposes only. Information in this presentation may not constitute the most up-to-date accounting, tax,  legal, or other</a:t>
            </a:r>
            <a:r>
              <a:rPr dirty="0" sz="1200" spc="-10">
                <a:latin typeface="Georgia"/>
                <a:cs typeface="Georgia"/>
              </a:rPr>
              <a:t> </a:t>
            </a:r>
            <a:r>
              <a:rPr dirty="0" sz="1200" spc="-5">
                <a:latin typeface="Georgia"/>
                <a:cs typeface="Georgia"/>
              </a:rPr>
              <a:t>information.</a:t>
            </a:r>
            <a:endParaRPr sz="1200">
              <a:latin typeface="Georgia"/>
              <a:cs typeface="Georgia"/>
            </a:endParaRPr>
          </a:p>
          <a:p>
            <a:pPr>
              <a:lnSpc>
                <a:spcPct val="100000"/>
              </a:lnSpc>
              <a:spcBef>
                <a:spcPts val="30"/>
              </a:spcBef>
            </a:pPr>
            <a:endParaRPr sz="1200">
              <a:latin typeface="Times New Roman"/>
              <a:cs typeface="Times New Roman"/>
            </a:endParaRPr>
          </a:p>
          <a:p>
            <a:pPr algn="just" marL="12700" marR="5080">
              <a:lnSpc>
                <a:spcPts val="1430"/>
              </a:lnSpc>
            </a:pPr>
            <a:r>
              <a:rPr dirty="0" sz="1200" spc="-5">
                <a:latin typeface="Georgia"/>
                <a:cs typeface="Georgia"/>
              </a:rPr>
              <a:t>Readers of this presentation should contact their attorney to obtain advice with respect to any particular matter. No reader should act or refrain from  acting on the basis of information in this presentation without first seeking accounting, tax, or legal advice. Use of and access to this presentation do  not create an attorney-client relationship between the reader the authors. The views expressed are those of the individual authors writing in their  individual capacities only. All liability with respect to actions taken or not taken based on the contents of this presentation are hereby expressly  disclaimed. The content in this presentation is provided “as is”; no representations are made that the content is</a:t>
            </a:r>
            <a:r>
              <a:rPr dirty="0" sz="1200" spc="-10">
                <a:latin typeface="Georgia"/>
                <a:cs typeface="Georgia"/>
              </a:rPr>
              <a:t> </a:t>
            </a:r>
            <a:r>
              <a:rPr dirty="0" sz="1200" spc="-5">
                <a:latin typeface="Georgia"/>
                <a:cs typeface="Georgia"/>
              </a:rPr>
              <a:t>error-free.</a:t>
            </a:r>
            <a:endParaRPr sz="1200">
              <a:latin typeface="Georgia"/>
              <a:cs typeface="Georgia"/>
            </a:endParaRPr>
          </a:p>
        </p:txBody>
      </p:sp>
      <p:sp>
        <p:nvSpPr>
          <p:cNvPr id="3" name="object 3"/>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0" y="3611291"/>
            <a:ext cx="10058399" cy="3369171"/>
          </a:xfrm>
          <a:prstGeom prst="rect">
            <a:avLst/>
          </a:prstGeom>
          <a:blipFill>
            <a:blip r:embed="rId4" cstate="print"/>
            <a:stretch>
              <a:fillRect/>
            </a:stretch>
          </a:blipFill>
        </p:spPr>
        <p:txBody>
          <a:bodyPr wrap="square" lIns="0" tIns="0" rIns="0" bIns="0" rtlCol="0"/>
          <a:lstStyle/>
          <a:p/>
        </p:txBody>
      </p:sp>
      <p:sp>
        <p:nvSpPr>
          <p:cNvPr id="6" name="object 6"/>
          <p:cNvSpPr/>
          <p:nvPr/>
        </p:nvSpPr>
        <p:spPr>
          <a:xfrm>
            <a:off x="0" y="4595675"/>
            <a:ext cx="10058399" cy="1400399"/>
          </a:xfrm>
          <a:prstGeom prst="rect">
            <a:avLst/>
          </a:prstGeom>
          <a:blipFill>
            <a:blip r:embed="rId5" cstate="print"/>
            <a:stretch>
              <a:fillRect/>
            </a:stretch>
          </a:blipFill>
        </p:spPr>
        <p:txBody>
          <a:bodyPr wrap="square" lIns="0" tIns="0" rIns="0" bIns="0" rtlCol="0"/>
          <a:lstStyle/>
          <a:p/>
        </p:txBody>
      </p:sp>
      <p:sp>
        <p:nvSpPr>
          <p:cNvPr id="7" name="object 7"/>
          <p:cNvSpPr txBox="1"/>
          <p:nvPr/>
        </p:nvSpPr>
        <p:spPr>
          <a:xfrm>
            <a:off x="780899" y="4913226"/>
            <a:ext cx="1632585" cy="683895"/>
          </a:xfrm>
          <a:prstGeom prst="rect">
            <a:avLst/>
          </a:prstGeom>
        </p:spPr>
        <p:txBody>
          <a:bodyPr wrap="square" lIns="0" tIns="12700" rIns="0" bIns="0" rtlCol="0" vert="horz">
            <a:spAutoFit/>
          </a:bodyPr>
          <a:lstStyle/>
          <a:p>
            <a:pPr marL="12700">
              <a:lnSpc>
                <a:spcPct val="100000"/>
              </a:lnSpc>
              <a:spcBef>
                <a:spcPts val="100"/>
              </a:spcBef>
            </a:pPr>
            <a:r>
              <a:rPr dirty="0" sz="1700" spc="-5" b="1">
                <a:solidFill>
                  <a:srgbClr val="FFFFFF"/>
                </a:solidFill>
                <a:latin typeface="Arial"/>
                <a:cs typeface="Arial"/>
              </a:rPr>
              <a:t>Jim</a:t>
            </a:r>
            <a:r>
              <a:rPr dirty="0" sz="1700" spc="-25" b="1">
                <a:solidFill>
                  <a:srgbClr val="FFFFFF"/>
                </a:solidFill>
                <a:latin typeface="Arial"/>
                <a:cs typeface="Arial"/>
              </a:rPr>
              <a:t> </a:t>
            </a:r>
            <a:r>
              <a:rPr dirty="0" sz="1700" spc="-5" b="1">
                <a:solidFill>
                  <a:srgbClr val="FFFFFF"/>
                </a:solidFill>
                <a:latin typeface="Arial"/>
                <a:cs typeface="Arial"/>
              </a:rPr>
              <a:t>Champer</a:t>
            </a:r>
            <a:endParaRPr sz="1700">
              <a:latin typeface="Arial"/>
              <a:cs typeface="Arial"/>
            </a:endParaRPr>
          </a:p>
          <a:p>
            <a:pPr marL="12700">
              <a:lnSpc>
                <a:spcPct val="100000"/>
              </a:lnSpc>
              <a:spcBef>
                <a:spcPts val="65"/>
              </a:spcBef>
            </a:pPr>
            <a:r>
              <a:rPr dirty="0" sz="1250" spc="-5">
                <a:solidFill>
                  <a:srgbClr val="FFFFFF"/>
                </a:solidFill>
                <a:latin typeface="Arial"/>
                <a:cs typeface="Arial"/>
              </a:rPr>
              <a:t>574.289.4011</a:t>
            </a:r>
            <a:endParaRPr sz="1250">
              <a:latin typeface="Arial"/>
              <a:cs typeface="Arial"/>
            </a:endParaRPr>
          </a:p>
          <a:p>
            <a:pPr marL="12700">
              <a:lnSpc>
                <a:spcPct val="100000"/>
              </a:lnSpc>
              <a:spcBef>
                <a:spcPts val="75"/>
              </a:spcBef>
            </a:pPr>
            <a:r>
              <a:rPr dirty="0" sz="1250" spc="-5">
                <a:solidFill>
                  <a:srgbClr val="FFFFFF"/>
                </a:solidFill>
                <a:latin typeface="Arial"/>
                <a:cs typeface="Arial"/>
                <a:hlinkClick r:id="rId6"/>
              </a:rPr>
              <a:t>jchamper@klcpas.com</a:t>
            </a:r>
            <a:endParaRPr sz="1250">
              <a:latin typeface="Arial"/>
              <a:cs typeface="Arial"/>
            </a:endParaRPr>
          </a:p>
        </p:txBody>
      </p:sp>
      <p:sp>
        <p:nvSpPr>
          <p:cNvPr id="10" name="object 10"/>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
        <p:nvSpPr>
          <p:cNvPr id="8" name="object 8"/>
          <p:cNvSpPr txBox="1"/>
          <p:nvPr/>
        </p:nvSpPr>
        <p:spPr>
          <a:xfrm>
            <a:off x="3979312" y="4913226"/>
            <a:ext cx="1907539" cy="683895"/>
          </a:xfrm>
          <a:prstGeom prst="rect">
            <a:avLst/>
          </a:prstGeom>
        </p:spPr>
        <p:txBody>
          <a:bodyPr wrap="square" lIns="0" tIns="12700" rIns="0" bIns="0" rtlCol="0" vert="horz">
            <a:spAutoFit/>
          </a:bodyPr>
          <a:lstStyle/>
          <a:p>
            <a:pPr marL="12700">
              <a:lnSpc>
                <a:spcPct val="100000"/>
              </a:lnSpc>
              <a:spcBef>
                <a:spcPts val="100"/>
              </a:spcBef>
            </a:pPr>
            <a:r>
              <a:rPr dirty="0" sz="1700" b="1">
                <a:solidFill>
                  <a:srgbClr val="FFFFFF"/>
                </a:solidFill>
                <a:latin typeface="Arial"/>
                <a:cs typeface="Arial"/>
              </a:rPr>
              <a:t>Matt</a:t>
            </a:r>
            <a:r>
              <a:rPr dirty="0" sz="1700" spc="-15" b="1">
                <a:solidFill>
                  <a:srgbClr val="FFFFFF"/>
                </a:solidFill>
                <a:latin typeface="Arial"/>
                <a:cs typeface="Arial"/>
              </a:rPr>
              <a:t> </a:t>
            </a:r>
            <a:r>
              <a:rPr dirty="0" sz="1700" spc="-5" b="1">
                <a:solidFill>
                  <a:srgbClr val="FFFFFF"/>
                </a:solidFill>
                <a:latin typeface="Arial"/>
                <a:cs typeface="Arial"/>
              </a:rPr>
              <a:t>Deputy</a:t>
            </a:r>
            <a:endParaRPr sz="1700">
              <a:latin typeface="Arial"/>
              <a:cs typeface="Arial"/>
            </a:endParaRPr>
          </a:p>
          <a:p>
            <a:pPr marL="12700">
              <a:lnSpc>
                <a:spcPct val="100000"/>
              </a:lnSpc>
              <a:spcBef>
                <a:spcPts val="65"/>
              </a:spcBef>
            </a:pPr>
            <a:r>
              <a:rPr dirty="0" sz="1250" spc="-5">
                <a:solidFill>
                  <a:srgbClr val="FFFFFF"/>
                </a:solidFill>
                <a:latin typeface="Arial"/>
                <a:cs typeface="Arial"/>
              </a:rPr>
              <a:t>574.968.0760</a:t>
            </a:r>
            <a:endParaRPr sz="1250">
              <a:latin typeface="Arial"/>
              <a:cs typeface="Arial"/>
            </a:endParaRPr>
          </a:p>
          <a:p>
            <a:pPr marL="12700">
              <a:lnSpc>
                <a:spcPct val="100000"/>
              </a:lnSpc>
              <a:spcBef>
                <a:spcPts val="75"/>
              </a:spcBef>
            </a:pPr>
            <a:r>
              <a:rPr dirty="0" sz="1250">
                <a:solidFill>
                  <a:srgbClr val="FFFFFF"/>
                </a:solidFill>
                <a:latin typeface="Arial"/>
                <a:cs typeface="Arial"/>
                <a:hlinkClick r:id="rId7"/>
              </a:rPr>
              <a:t>mdeputy@southbank.legal</a:t>
            </a:r>
            <a:endParaRPr sz="1250">
              <a:latin typeface="Arial"/>
              <a:cs typeface="Arial"/>
            </a:endParaRPr>
          </a:p>
        </p:txBody>
      </p:sp>
      <p:sp>
        <p:nvSpPr>
          <p:cNvPr id="9" name="object 9"/>
          <p:cNvSpPr txBox="1"/>
          <p:nvPr/>
        </p:nvSpPr>
        <p:spPr>
          <a:xfrm>
            <a:off x="7295475" y="4913238"/>
            <a:ext cx="1858010" cy="683895"/>
          </a:xfrm>
          <a:prstGeom prst="rect">
            <a:avLst/>
          </a:prstGeom>
        </p:spPr>
        <p:txBody>
          <a:bodyPr wrap="square" lIns="0" tIns="12700" rIns="0" bIns="0" rtlCol="0" vert="horz">
            <a:spAutoFit/>
          </a:bodyPr>
          <a:lstStyle/>
          <a:p>
            <a:pPr marL="12700">
              <a:lnSpc>
                <a:spcPct val="100000"/>
              </a:lnSpc>
              <a:spcBef>
                <a:spcPts val="100"/>
              </a:spcBef>
            </a:pPr>
            <a:r>
              <a:rPr dirty="0" sz="1700" spc="-5" b="1">
                <a:solidFill>
                  <a:srgbClr val="FFFFFF"/>
                </a:solidFill>
                <a:latin typeface="Arial"/>
                <a:cs typeface="Arial"/>
              </a:rPr>
              <a:t>George Cressy,</a:t>
            </a:r>
            <a:r>
              <a:rPr dirty="0" sz="1700" spc="-85" b="1">
                <a:solidFill>
                  <a:srgbClr val="FFFFFF"/>
                </a:solidFill>
                <a:latin typeface="Arial"/>
                <a:cs typeface="Arial"/>
              </a:rPr>
              <a:t> </a:t>
            </a:r>
            <a:r>
              <a:rPr dirty="0" sz="1700" spc="-5" b="1">
                <a:solidFill>
                  <a:srgbClr val="FFFFFF"/>
                </a:solidFill>
                <a:latin typeface="Arial"/>
                <a:cs typeface="Arial"/>
              </a:rPr>
              <a:t>III</a:t>
            </a:r>
            <a:endParaRPr sz="1700">
              <a:latin typeface="Arial"/>
              <a:cs typeface="Arial"/>
            </a:endParaRPr>
          </a:p>
          <a:p>
            <a:pPr marL="12700">
              <a:lnSpc>
                <a:spcPct val="100000"/>
              </a:lnSpc>
              <a:spcBef>
                <a:spcPts val="65"/>
              </a:spcBef>
            </a:pPr>
            <a:r>
              <a:rPr dirty="0" sz="1250" spc="-5">
                <a:solidFill>
                  <a:srgbClr val="FFFFFF"/>
                </a:solidFill>
                <a:latin typeface="Arial"/>
                <a:cs typeface="Arial"/>
              </a:rPr>
              <a:t>574.310.8237</a:t>
            </a:r>
            <a:endParaRPr sz="1250">
              <a:latin typeface="Arial"/>
              <a:cs typeface="Arial"/>
            </a:endParaRPr>
          </a:p>
          <a:p>
            <a:pPr marL="12700">
              <a:lnSpc>
                <a:spcPct val="100000"/>
              </a:lnSpc>
              <a:spcBef>
                <a:spcPts val="75"/>
              </a:spcBef>
            </a:pPr>
            <a:r>
              <a:rPr dirty="0" sz="1250" spc="-5">
                <a:solidFill>
                  <a:srgbClr val="FFFFFF"/>
                </a:solidFill>
                <a:latin typeface="Arial"/>
                <a:cs typeface="Arial"/>
                <a:hlinkClick r:id="rId8"/>
              </a:rPr>
              <a:t>gcressy@southbank.legal</a:t>
            </a:r>
            <a:endParaRPr sz="125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6930390" cy="452120"/>
          </a:xfrm>
          <a:prstGeom prst="rect"/>
        </p:spPr>
        <p:txBody>
          <a:bodyPr wrap="square" lIns="0" tIns="12700" rIns="0" bIns="0" rtlCol="0" vert="horz">
            <a:spAutoFit/>
          </a:bodyPr>
          <a:lstStyle/>
          <a:p>
            <a:pPr marL="12700">
              <a:lnSpc>
                <a:spcPct val="100000"/>
              </a:lnSpc>
              <a:spcBef>
                <a:spcPts val="100"/>
              </a:spcBef>
            </a:pPr>
            <a:r>
              <a:rPr dirty="0" spc="-5"/>
              <a:t>What Is </a:t>
            </a:r>
            <a:r>
              <a:rPr dirty="0"/>
              <a:t>a </a:t>
            </a:r>
            <a:r>
              <a:rPr dirty="0" spc="-5"/>
              <a:t>Qualified Opportunity</a:t>
            </a:r>
            <a:r>
              <a:rPr dirty="0" spc="-114"/>
              <a:t> </a:t>
            </a:r>
            <a:r>
              <a:rPr dirty="0" spc="-5"/>
              <a:t>Fund</a:t>
            </a:r>
          </a:p>
        </p:txBody>
      </p:sp>
      <p:sp>
        <p:nvSpPr>
          <p:cNvPr id="3" name="object 3"/>
          <p:cNvSpPr txBox="1"/>
          <p:nvPr/>
        </p:nvSpPr>
        <p:spPr>
          <a:xfrm>
            <a:off x="678865" y="2072283"/>
            <a:ext cx="8687435" cy="4734560"/>
          </a:xfrm>
          <a:prstGeom prst="rect">
            <a:avLst/>
          </a:prstGeom>
        </p:spPr>
        <p:txBody>
          <a:bodyPr wrap="square" lIns="0" tIns="27940" rIns="0" bIns="0" rtlCol="0" vert="horz">
            <a:spAutoFit/>
          </a:bodyPr>
          <a:lstStyle/>
          <a:p>
            <a:pPr marL="347980" marR="37465" indent="-335280">
              <a:lnSpc>
                <a:spcPts val="2850"/>
              </a:lnSpc>
              <a:spcBef>
                <a:spcPts val="220"/>
              </a:spcBef>
              <a:buChar char="•"/>
              <a:tabLst>
                <a:tab pos="347345" algn="l"/>
                <a:tab pos="348615" algn="l"/>
              </a:tabLst>
            </a:pPr>
            <a:r>
              <a:rPr dirty="0" sz="2400">
                <a:solidFill>
                  <a:srgbClr val="666666"/>
                </a:solidFill>
                <a:latin typeface="Arial"/>
                <a:cs typeface="Arial"/>
              </a:rPr>
              <a:t>A </a:t>
            </a:r>
            <a:r>
              <a:rPr dirty="0" sz="2400" spc="-5">
                <a:solidFill>
                  <a:srgbClr val="666666"/>
                </a:solidFill>
                <a:latin typeface="Arial"/>
                <a:cs typeface="Arial"/>
              </a:rPr>
              <a:t>QOF is the legal entity through which an investor </a:t>
            </a:r>
            <a:r>
              <a:rPr dirty="0" sz="2400">
                <a:solidFill>
                  <a:srgbClr val="666666"/>
                </a:solidFill>
                <a:latin typeface="Arial"/>
                <a:cs typeface="Arial"/>
              </a:rPr>
              <a:t>re-invests  </a:t>
            </a:r>
            <a:r>
              <a:rPr dirty="0" sz="2400" spc="-5">
                <a:solidFill>
                  <a:srgbClr val="666666"/>
                </a:solidFill>
                <a:latin typeface="Arial"/>
                <a:cs typeface="Arial"/>
              </a:rPr>
              <a:t>their </a:t>
            </a:r>
            <a:r>
              <a:rPr dirty="0" sz="2400">
                <a:solidFill>
                  <a:srgbClr val="666666"/>
                </a:solidFill>
                <a:latin typeface="Arial"/>
                <a:cs typeface="Arial"/>
              </a:rPr>
              <a:t>capital </a:t>
            </a:r>
            <a:r>
              <a:rPr dirty="0" sz="2400" spc="-5">
                <a:solidFill>
                  <a:srgbClr val="666666"/>
                </a:solidFill>
                <a:latin typeface="Arial"/>
                <a:cs typeface="Arial"/>
              </a:rPr>
              <a:t>gain within 180 days of the gain </a:t>
            </a:r>
            <a:r>
              <a:rPr dirty="0" sz="2400">
                <a:solidFill>
                  <a:srgbClr val="666666"/>
                </a:solidFill>
                <a:latin typeface="Arial"/>
                <a:cs typeface="Arial"/>
              </a:rPr>
              <a:t>realization</a:t>
            </a:r>
            <a:r>
              <a:rPr dirty="0" sz="2400" spc="-80">
                <a:solidFill>
                  <a:srgbClr val="666666"/>
                </a:solidFill>
                <a:latin typeface="Arial"/>
                <a:cs typeface="Arial"/>
              </a:rPr>
              <a:t> </a:t>
            </a:r>
            <a:r>
              <a:rPr dirty="0" sz="2400" spc="-5">
                <a:solidFill>
                  <a:srgbClr val="666666"/>
                </a:solidFill>
                <a:latin typeface="Arial"/>
                <a:cs typeface="Arial"/>
              </a:rPr>
              <a:t>event.</a:t>
            </a:r>
            <a:endParaRPr sz="2400">
              <a:latin typeface="Arial"/>
              <a:cs typeface="Arial"/>
            </a:endParaRPr>
          </a:p>
          <a:p>
            <a:pPr>
              <a:lnSpc>
                <a:spcPct val="100000"/>
              </a:lnSpc>
              <a:spcBef>
                <a:spcPts val="25"/>
              </a:spcBef>
              <a:buClr>
                <a:srgbClr val="666666"/>
              </a:buClr>
              <a:buFont typeface="Arial"/>
              <a:buChar char="•"/>
            </a:pPr>
            <a:endParaRPr sz="2350">
              <a:latin typeface="Times New Roman"/>
              <a:cs typeface="Times New Roman"/>
            </a:endParaRPr>
          </a:p>
          <a:p>
            <a:pPr marL="347980" indent="-335280">
              <a:lnSpc>
                <a:spcPct val="100000"/>
              </a:lnSpc>
              <a:buChar char="•"/>
              <a:tabLst>
                <a:tab pos="347345" algn="l"/>
                <a:tab pos="348615" algn="l"/>
              </a:tabLst>
            </a:pPr>
            <a:r>
              <a:rPr dirty="0" sz="2400" spc="-5">
                <a:solidFill>
                  <a:srgbClr val="666666"/>
                </a:solidFill>
                <a:latin typeface="Arial"/>
                <a:cs typeface="Arial"/>
              </a:rPr>
              <a:t>The QOF then invests in Qualified Opportunity Zone</a:t>
            </a:r>
            <a:r>
              <a:rPr dirty="0" sz="2400" spc="-95">
                <a:solidFill>
                  <a:srgbClr val="666666"/>
                </a:solidFill>
                <a:latin typeface="Arial"/>
                <a:cs typeface="Arial"/>
              </a:rPr>
              <a:t> </a:t>
            </a:r>
            <a:r>
              <a:rPr dirty="0" sz="2400" spc="-5">
                <a:solidFill>
                  <a:srgbClr val="666666"/>
                </a:solidFill>
                <a:latin typeface="Arial"/>
                <a:cs typeface="Arial"/>
              </a:rPr>
              <a:t>Property.</a:t>
            </a:r>
            <a:endParaRPr sz="2400">
              <a:latin typeface="Arial"/>
              <a:cs typeface="Arial"/>
            </a:endParaRPr>
          </a:p>
          <a:p>
            <a:pPr>
              <a:lnSpc>
                <a:spcPct val="100000"/>
              </a:lnSpc>
              <a:spcBef>
                <a:spcPts val="5"/>
              </a:spcBef>
              <a:buClr>
                <a:srgbClr val="666666"/>
              </a:buClr>
              <a:buFont typeface="Arial"/>
              <a:buChar char="•"/>
            </a:pPr>
            <a:endParaRPr sz="2450">
              <a:latin typeface="Times New Roman"/>
              <a:cs typeface="Times New Roman"/>
            </a:endParaRPr>
          </a:p>
          <a:p>
            <a:pPr lvl="1" marL="805180" indent="-398145">
              <a:lnSpc>
                <a:spcPts val="2865"/>
              </a:lnSpc>
              <a:buChar char="–"/>
              <a:tabLst>
                <a:tab pos="804545" algn="l"/>
                <a:tab pos="805815" algn="l"/>
              </a:tabLst>
            </a:pPr>
            <a:r>
              <a:rPr dirty="0" sz="2400" spc="-5">
                <a:solidFill>
                  <a:srgbClr val="666666"/>
                </a:solidFill>
                <a:latin typeface="Arial"/>
                <a:cs typeface="Arial"/>
              </a:rPr>
              <a:t>Direct</a:t>
            </a:r>
            <a:r>
              <a:rPr dirty="0" sz="2400" spc="-10">
                <a:solidFill>
                  <a:srgbClr val="666666"/>
                </a:solidFill>
                <a:latin typeface="Arial"/>
                <a:cs typeface="Arial"/>
              </a:rPr>
              <a:t> </a:t>
            </a:r>
            <a:r>
              <a:rPr dirty="0" sz="2400" spc="-5">
                <a:solidFill>
                  <a:srgbClr val="666666"/>
                </a:solidFill>
                <a:latin typeface="Arial"/>
                <a:cs typeface="Arial"/>
              </a:rPr>
              <a:t>Structure</a:t>
            </a:r>
            <a:endParaRPr sz="2400">
              <a:latin typeface="Arial"/>
              <a:cs typeface="Arial"/>
            </a:endParaRPr>
          </a:p>
          <a:p>
            <a:pPr lvl="2" marL="1262380" indent="-412750">
              <a:lnSpc>
                <a:spcPts val="2850"/>
              </a:lnSpc>
              <a:buChar char="■"/>
              <a:tabLst>
                <a:tab pos="1261745" algn="l"/>
                <a:tab pos="1263015" algn="l"/>
              </a:tabLst>
            </a:pPr>
            <a:r>
              <a:rPr dirty="0" sz="2400" spc="-5">
                <a:solidFill>
                  <a:srgbClr val="666666"/>
                </a:solidFill>
                <a:latin typeface="Arial"/>
                <a:cs typeface="Arial"/>
              </a:rPr>
              <a:t>QOF owns 100% of </a:t>
            </a:r>
            <a:r>
              <a:rPr dirty="0" sz="2400">
                <a:solidFill>
                  <a:srgbClr val="666666"/>
                </a:solidFill>
                <a:latin typeface="Arial"/>
                <a:cs typeface="Arial"/>
              </a:rPr>
              <a:t>a </a:t>
            </a:r>
            <a:r>
              <a:rPr dirty="0" sz="2400" spc="-5">
                <a:solidFill>
                  <a:srgbClr val="666666"/>
                </a:solidFill>
                <a:latin typeface="Arial"/>
                <a:cs typeface="Arial"/>
              </a:rPr>
              <a:t>trade or business and its</a:t>
            </a:r>
            <a:r>
              <a:rPr dirty="0" sz="2400" spc="-70">
                <a:solidFill>
                  <a:srgbClr val="666666"/>
                </a:solidFill>
                <a:latin typeface="Arial"/>
                <a:cs typeface="Arial"/>
              </a:rPr>
              <a:t> </a:t>
            </a:r>
            <a:r>
              <a:rPr dirty="0" sz="2400" spc="-5">
                <a:solidFill>
                  <a:srgbClr val="666666"/>
                </a:solidFill>
                <a:latin typeface="Arial"/>
                <a:cs typeface="Arial"/>
              </a:rPr>
              <a:t>assets</a:t>
            </a:r>
            <a:endParaRPr sz="2400">
              <a:latin typeface="Arial"/>
              <a:cs typeface="Arial"/>
            </a:endParaRPr>
          </a:p>
          <a:p>
            <a:pPr lvl="2" marL="1262380" indent="-412750">
              <a:lnSpc>
                <a:spcPts val="2865"/>
              </a:lnSpc>
              <a:buChar char="■"/>
              <a:tabLst>
                <a:tab pos="1261745" algn="l"/>
                <a:tab pos="1263015" algn="l"/>
              </a:tabLst>
            </a:pPr>
            <a:r>
              <a:rPr dirty="0" sz="2400">
                <a:solidFill>
                  <a:srgbClr val="666666"/>
                </a:solidFill>
                <a:latin typeface="Arial"/>
                <a:cs typeface="Arial"/>
              </a:rPr>
              <a:t>“Single-tier” </a:t>
            </a:r>
            <a:r>
              <a:rPr dirty="0" sz="2400" spc="-5">
                <a:solidFill>
                  <a:srgbClr val="666666"/>
                </a:solidFill>
                <a:latin typeface="Arial"/>
                <a:cs typeface="Arial"/>
              </a:rPr>
              <a:t>Structure </a:t>
            </a:r>
            <a:r>
              <a:rPr dirty="0" sz="2400">
                <a:solidFill>
                  <a:srgbClr val="666666"/>
                </a:solidFill>
                <a:latin typeface="Arial"/>
                <a:cs typeface="Arial"/>
              </a:rPr>
              <a:t>(one </a:t>
            </a:r>
            <a:r>
              <a:rPr dirty="0" sz="2400" spc="-5">
                <a:solidFill>
                  <a:srgbClr val="666666"/>
                </a:solidFill>
                <a:latin typeface="Arial"/>
                <a:cs typeface="Arial"/>
              </a:rPr>
              <a:t>tax</a:t>
            </a:r>
            <a:r>
              <a:rPr dirty="0" sz="2400" spc="-40">
                <a:solidFill>
                  <a:srgbClr val="666666"/>
                </a:solidFill>
                <a:latin typeface="Arial"/>
                <a:cs typeface="Arial"/>
              </a:rPr>
              <a:t> </a:t>
            </a:r>
            <a:r>
              <a:rPr dirty="0" sz="2400">
                <a:solidFill>
                  <a:srgbClr val="666666"/>
                </a:solidFill>
                <a:latin typeface="Arial"/>
                <a:cs typeface="Arial"/>
              </a:rPr>
              <a:t>return)</a:t>
            </a:r>
            <a:endParaRPr sz="2400">
              <a:latin typeface="Arial"/>
              <a:cs typeface="Arial"/>
            </a:endParaRPr>
          </a:p>
          <a:p>
            <a:pPr lvl="2">
              <a:lnSpc>
                <a:spcPct val="100000"/>
              </a:lnSpc>
              <a:buClr>
                <a:srgbClr val="666666"/>
              </a:buClr>
              <a:buFont typeface="Arial"/>
              <a:buChar char="■"/>
            </a:pPr>
            <a:endParaRPr sz="2450">
              <a:latin typeface="Times New Roman"/>
              <a:cs typeface="Times New Roman"/>
            </a:endParaRPr>
          </a:p>
          <a:p>
            <a:pPr lvl="1" marL="805180" indent="-398145">
              <a:lnSpc>
                <a:spcPts val="2865"/>
              </a:lnSpc>
              <a:buChar char="–"/>
              <a:tabLst>
                <a:tab pos="804545" algn="l"/>
                <a:tab pos="805815" algn="l"/>
              </a:tabLst>
            </a:pPr>
            <a:r>
              <a:rPr dirty="0" sz="2400" spc="-5">
                <a:solidFill>
                  <a:srgbClr val="666666"/>
                </a:solidFill>
                <a:latin typeface="Arial"/>
                <a:cs typeface="Arial"/>
              </a:rPr>
              <a:t>Indirect</a:t>
            </a:r>
            <a:r>
              <a:rPr dirty="0" sz="2400" spc="-15">
                <a:solidFill>
                  <a:srgbClr val="666666"/>
                </a:solidFill>
                <a:latin typeface="Arial"/>
                <a:cs typeface="Arial"/>
              </a:rPr>
              <a:t> </a:t>
            </a:r>
            <a:r>
              <a:rPr dirty="0" sz="2400" spc="-5">
                <a:solidFill>
                  <a:srgbClr val="666666"/>
                </a:solidFill>
                <a:latin typeface="Arial"/>
                <a:cs typeface="Arial"/>
              </a:rPr>
              <a:t>Structure</a:t>
            </a:r>
            <a:endParaRPr sz="2400">
              <a:latin typeface="Arial"/>
              <a:cs typeface="Arial"/>
            </a:endParaRPr>
          </a:p>
          <a:p>
            <a:pPr lvl="2" marL="1262380" marR="57150" indent="-412750">
              <a:lnSpc>
                <a:spcPts val="2850"/>
              </a:lnSpc>
              <a:spcBef>
                <a:spcPts val="105"/>
              </a:spcBef>
              <a:buChar char="■"/>
              <a:tabLst>
                <a:tab pos="1261745" algn="l"/>
                <a:tab pos="1263015" algn="l"/>
              </a:tabLst>
            </a:pPr>
            <a:r>
              <a:rPr dirty="0" sz="2400" spc="-5">
                <a:solidFill>
                  <a:srgbClr val="666666"/>
                </a:solidFill>
                <a:latin typeface="Arial"/>
                <a:cs typeface="Arial"/>
              </a:rPr>
              <a:t>QOF owns </a:t>
            </a:r>
            <a:r>
              <a:rPr dirty="0" sz="2400">
                <a:solidFill>
                  <a:srgbClr val="666666"/>
                </a:solidFill>
                <a:latin typeface="Arial"/>
                <a:cs typeface="Arial"/>
              </a:rPr>
              <a:t>a </a:t>
            </a:r>
            <a:r>
              <a:rPr dirty="0" sz="2400" spc="-5">
                <a:solidFill>
                  <a:srgbClr val="666666"/>
                </a:solidFill>
                <a:latin typeface="Arial"/>
                <a:cs typeface="Arial"/>
              </a:rPr>
              <a:t>partial interest in </a:t>
            </a:r>
            <a:r>
              <a:rPr dirty="0" sz="2400">
                <a:solidFill>
                  <a:srgbClr val="666666"/>
                </a:solidFill>
                <a:latin typeface="Arial"/>
                <a:cs typeface="Arial"/>
              </a:rPr>
              <a:t>a </a:t>
            </a:r>
            <a:r>
              <a:rPr dirty="0" sz="2400" spc="-5">
                <a:solidFill>
                  <a:srgbClr val="666666"/>
                </a:solidFill>
                <a:latin typeface="Arial"/>
                <a:cs typeface="Arial"/>
              </a:rPr>
              <a:t>lower tier entity </a:t>
            </a:r>
            <a:r>
              <a:rPr dirty="0" sz="2400">
                <a:solidFill>
                  <a:srgbClr val="666666"/>
                </a:solidFill>
                <a:latin typeface="Arial"/>
                <a:cs typeface="Arial"/>
              </a:rPr>
              <a:t>(either  </a:t>
            </a:r>
            <a:r>
              <a:rPr dirty="0" sz="2400" spc="-5">
                <a:solidFill>
                  <a:srgbClr val="666666"/>
                </a:solidFill>
                <a:latin typeface="Arial"/>
                <a:cs typeface="Arial"/>
              </a:rPr>
              <a:t>QOZ </a:t>
            </a:r>
            <a:r>
              <a:rPr dirty="0" sz="2400">
                <a:solidFill>
                  <a:srgbClr val="666666"/>
                </a:solidFill>
                <a:latin typeface="Arial"/>
                <a:cs typeface="Arial"/>
              </a:rPr>
              <a:t>stock </a:t>
            </a:r>
            <a:r>
              <a:rPr dirty="0" sz="2400" spc="-5">
                <a:solidFill>
                  <a:srgbClr val="666666"/>
                </a:solidFill>
                <a:latin typeface="Arial"/>
                <a:cs typeface="Arial"/>
              </a:rPr>
              <a:t>or QOZ partnership</a:t>
            </a:r>
            <a:r>
              <a:rPr dirty="0" sz="2400" spc="-35">
                <a:solidFill>
                  <a:srgbClr val="666666"/>
                </a:solidFill>
                <a:latin typeface="Arial"/>
                <a:cs typeface="Arial"/>
              </a:rPr>
              <a:t> </a:t>
            </a:r>
            <a:r>
              <a:rPr dirty="0" sz="2400" spc="-5">
                <a:solidFill>
                  <a:srgbClr val="666666"/>
                </a:solidFill>
                <a:latin typeface="Arial"/>
                <a:cs typeface="Arial"/>
              </a:rPr>
              <a:t>interest)</a:t>
            </a:r>
            <a:endParaRPr sz="2400">
              <a:latin typeface="Arial"/>
              <a:cs typeface="Arial"/>
            </a:endParaRPr>
          </a:p>
          <a:p>
            <a:pPr lvl="2" marL="1262380" indent="-412750">
              <a:lnSpc>
                <a:spcPts val="2760"/>
              </a:lnSpc>
              <a:buChar char="■"/>
              <a:tabLst>
                <a:tab pos="1261745" algn="l"/>
                <a:tab pos="1263015" algn="l"/>
              </a:tabLst>
            </a:pPr>
            <a:r>
              <a:rPr dirty="0" sz="2400">
                <a:solidFill>
                  <a:srgbClr val="666666"/>
                </a:solidFill>
                <a:latin typeface="Arial"/>
                <a:cs typeface="Arial"/>
              </a:rPr>
              <a:t>“Two-tier” </a:t>
            </a:r>
            <a:r>
              <a:rPr dirty="0" sz="2400" spc="-5">
                <a:solidFill>
                  <a:srgbClr val="666666"/>
                </a:solidFill>
                <a:latin typeface="Arial"/>
                <a:cs typeface="Arial"/>
              </a:rPr>
              <a:t>Structure </a:t>
            </a:r>
            <a:r>
              <a:rPr dirty="0" sz="2400">
                <a:solidFill>
                  <a:srgbClr val="666666"/>
                </a:solidFill>
                <a:latin typeface="Arial"/>
                <a:cs typeface="Arial"/>
              </a:rPr>
              <a:t>(at </a:t>
            </a:r>
            <a:r>
              <a:rPr dirty="0" sz="2400" spc="-5">
                <a:solidFill>
                  <a:srgbClr val="666666"/>
                </a:solidFill>
                <a:latin typeface="Arial"/>
                <a:cs typeface="Arial"/>
              </a:rPr>
              <a:t>least </a:t>
            </a:r>
            <a:r>
              <a:rPr dirty="0" sz="2400">
                <a:solidFill>
                  <a:srgbClr val="666666"/>
                </a:solidFill>
                <a:latin typeface="Arial"/>
                <a:cs typeface="Arial"/>
              </a:rPr>
              <a:t>2 </a:t>
            </a:r>
            <a:r>
              <a:rPr dirty="0" sz="2400" spc="-5">
                <a:solidFill>
                  <a:srgbClr val="666666"/>
                </a:solidFill>
                <a:latin typeface="Arial"/>
                <a:cs typeface="Arial"/>
              </a:rPr>
              <a:t>tax</a:t>
            </a:r>
            <a:r>
              <a:rPr dirty="0" sz="2400" spc="-50">
                <a:solidFill>
                  <a:srgbClr val="666666"/>
                </a:solidFill>
                <a:latin typeface="Arial"/>
                <a:cs typeface="Arial"/>
              </a:rPr>
              <a:t> </a:t>
            </a:r>
            <a:r>
              <a:rPr dirty="0" sz="2400">
                <a:solidFill>
                  <a:srgbClr val="666666"/>
                </a:solidFill>
                <a:latin typeface="Arial"/>
                <a:cs typeface="Arial"/>
              </a:rPr>
              <a:t>returns)</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7684134" cy="452120"/>
          </a:xfrm>
          <a:prstGeom prst="rect"/>
        </p:spPr>
        <p:txBody>
          <a:bodyPr wrap="square" lIns="0" tIns="12700" rIns="0" bIns="0" rtlCol="0" vert="horz">
            <a:spAutoFit/>
          </a:bodyPr>
          <a:lstStyle/>
          <a:p>
            <a:pPr marL="12700">
              <a:lnSpc>
                <a:spcPct val="100000"/>
              </a:lnSpc>
              <a:spcBef>
                <a:spcPts val="100"/>
              </a:spcBef>
            </a:pPr>
            <a:r>
              <a:rPr dirty="0" spc="-5"/>
              <a:t>Eligible Investors, QOFs, and</a:t>
            </a:r>
            <a:r>
              <a:rPr dirty="0" spc="-100"/>
              <a:t> </a:t>
            </a:r>
            <a:r>
              <a:rPr dirty="0" spc="-5"/>
              <a:t>Investments</a:t>
            </a:r>
          </a:p>
        </p:txBody>
      </p:sp>
      <p:sp>
        <p:nvSpPr>
          <p:cNvPr id="3" name="object 3"/>
          <p:cNvSpPr txBox="1"/>
          <p:nvPr/>
        </p:nvSpPr>
        <p:spPr>
          <a:xfrm>
            <a:off x="556975" y="2070251"/>
            <a:ext cx="8938895" cy="4689475"/>
          </a:xfrm>
          <a:prstGeom prst="rect">
            <a:avLst/>
          </a:prstGeom>
        </p:spPr>
        <p:txBody>
          <a:bodyPr wrap="square" lIns="0" tIns="12700" rIns="0" bIns="0" rtlCol="0" vert="horz">
            <a:spAutoFit/>
          </a:bodyPr>
          <a:lstStyle/>
          <a:p>
            <a:pPr marL="12700">
              <a:lnSpc>
                <a:spcPct val="100000"/>
              </a:lnSpc>
              <a:spcBef>
                <a:spcPts val="100"/>
              </a:spcBef>
            </a:pPr>
            <a:r>
              <a:rPr dirty="0" sz="2800" spc="-5" b="1">
                <a:latin typeface="Arial"/>
                <a:cs typeface="Arial"/>
              </a:rPr>
              <a:t>Who can</a:t>
            </a:r>
            <a:r>
              <a:rPr dirty="0" sz="2800" spc="-15" b="1">
                <a:latin typeface="Arial"/>
                <a:cs typeface="Arial"/>
              </a:rPr>
              <a:t> </a:t>
            </a:r>
            <a:r>
              <a:rPr dirty="0" sz="2800" spc="-5" b="1">
                <a:latin typeface="Arial"/>
                <a:cs typeface="Arial"/>
              </a:rPr>
              <a:t>Invest?</a:t>
            </a:r>
            <a:endParaRPr sz="2800">
              <a:latin typeface="Arial"/>
              <a:cs typeface="Arial"/>
            </a:endParaRPr>
          </a:p>
          <a:p>
            <a:pPr>
              <a:lnSpc>
                <a:spcPct val="100000"/>
              </a:lnSpc>
              <a:spcBef>
                <a:spcPts val="10"/>
              </a:spcBef>
            </a:pPr>
            <a:endParaRPr sz="2950">
              <a:latin typeface="Times New Roman"/>
              <a:cs typeface="Times New Roman"/>
            </a:endParaRPr>
          </a:p>
          <a:p>
            <a:pPr marL="469900" indent="-335915">
              <a:lnSpc>
                <a:spcPts val="2865"/>
              </a:lnSpc>
              <a:buChar char="•"/>
              <a:tabLst>
                <a:tab pos="469265" algn="l"/>
                <a:tab pos="469900" algn="l"/>
              </a:tabLst>
            </a:pPr>
            <a:r>
              <a:rPr dirty="0" sz="2400" spc="-5">
                <a:solidFill>
                  <a:srgbClr val="666666"/>
                </a:solidFill>
                <a:latin typeface="Arial"/>
                <a:cs typeface="Arial"/>
              </a:rPr>
              <a:t>Investors in </a:t>
            </a:r>
            <a:r>
              <a:rPr dirty="0" sz="2400">
                <a:solidFill>
                  <a:srgbClr val="666666"/>
                </a:solidFill>
                <a:latin typeface="Arial"/>
                <a:cs typeface="Arial"/>
              </a:rPr>
              <a:t>a </a:t>
            </a:r>
            <a:r>
              <a:rPr dirty="0" sz="2400" spc="-5">
                <a:solidFill>
                  <a:srgbClr val="666666"/>
                </a:solidFill>
                <a:latin typeface="Arial"/>
                <a:cs typeface="Arial"/>
              </a:rPr>
              <a:t>QOF </a:t>
            </a:r>
            <a:r>
              <a:rPr dirty="0" sz="2400">
                <a:solidFill>
                  <a:srgbClr val="666666"/>
                </a:solidFill>
                <a:latin typeface="Arial"/>
                <a:cs typeface="Arial"/>
              </a:rPr>
              <a:t>may </a:t>
            </a:r>
            <a:r>
              <a:rPr dirty="0" sz="2400" spc="-5">
                <a:solidFill>
                  <a:srgbClr val="666666"/>
                </a:solidFill>
                <a:latin typeface="Arial"/>
                <a:cs typeface="Arial"/>
              </a:rPr>
              <a:t>be just about</a:t>
            </a:r>
            <a:r>
              <a:rPr dirty="0" sz="2400" spc="-45">
                <a:solidFill>
                  <a:srgbClr val="666666"/>
                </a:solidFill>
                <a:latin typeface="Arial"/>
                <a:cs typeface="Arial"/>
              </a:rPr>
              <a:t> </a:t>
            </a:r>
            <a:r>
              <a:rPr dirty="0" sz="2400" spc="-5">
                <a:solidFill>
                  <a:srgbClr val="666666"/>
                </a:solidFill>
                <a:latin typeface="Arial"/>
                <a:cs typeface="Arial"/>
              </a:rPr>
              <a:t>anyone</a:t>
            </a:r>
            <a:endParaRPr sz="2400">
              <a:latin typeface="Arial"/>
              <a:cs typeface="Arial"/>
            </a:endParaRPr>
          </a:p>
          <a:p>
            <a:pPr lvl="1" marL="1384300" marR="5080" indent="-412750">
              <a:lnSpc>
                <a:spcPts val="2850"/>
              </a:lnSpc>
              <a:spcBef>
                <a:spcPts val="105"/>
              </a:spcBef>
              <a:buChar char="■"/>
              <a:tabLst>
                <a:tab pos="1383665" algn="l"/>
                <a:tab pos="1384300" algn="l"/>
              </a:tabLst>
            </a:pPr>
            <a:r>
              <a:rPr dirty="0" sz="2400" spc="-5">
                <a:solidFill>
                  <a:srgbClr val="666666"/>
                </a:solidFill>
                <a:latin typeface="Arial"/>
                <a:cs typeface="Arial"/>
              </a:rPr>
              <a:t>Individuals, trusts, estates, REITs, general partnerships,  </a:t>
            </a:r>
            <a:r>
              <a:rPr dirty="0" sz="2400">
                <a:solidFill>
                  <a:srgbClr val="666666"/>
                </a:solidFill>
                <a:latin typeface="Arial"/>
                <a:cs typeface="Arial"/>
              </a:rPr>
              <a:t>corps, </a:t>
            </a:r>
            <a:r>
              <a:rPr dirty="0" sz="2400" spc="-5">
                <a:solidFill>
                  <a:srgbClr val="666666"/>
                </a:solidFill>
                <a:latin typeface="Arial"/>
                <a:cs typeface="Arial"/>
              </a:rPr>
              <a:t>and</a:t>
            </a:r>
            <a:r>
              <a:rPr dirty="0" sz="2400" spc="-15">
                <a:solidFill>
                  <a:srgbClr val="666666"/>
                </a:solidFill>
                <a:latin typeface="Arial"/>
                <a:cs typeface="Arial"/>
              </a:rPr>
              <a:t> </a:t>
            </a:r>
            <a:r>
              <a:rPr dirty="0" sz="2400" spc="-5">
                <a:solidFill>
                  <a:srgbClr val="666666"/>
                </a:solidFill>
                <a:latin typeface="Arial"/>
                <a:cs typeface="Arial"/>
              </a:rPr>
              <a:t>LLCs</a:t>
            </a:r>
            <a:endParaRPr sz="2400">
              <a:latin typeface="Arial"/>
              <a:cs typeface="Arial"/>
            </a:endParaRPr>
          </a:p>
          <a:p>
            <a:pPr lvl="1" marL="1384300" indent="-412750">
              <a:lnSpc>
                <a:spcPts val="2760"/>
              </a:lnSpc>
              <a:buChar char="■"/>
              <a:tabLst>
                <a:tab pos="1383665" algn="l"/>
                <a:tab pos="1384300" algn="l"/>
              </a:tabLst>
            </a:pPr>
            <a:r>
              <a:rPr dirty="0" sz="2400" spc="-5">
                <a:solidFill>
                  <a:srgbClr val="666666"/>
                </a:solidFill>
                <a:latin typeface="Arial"/>
                <a:cs typeface="Arial"/>
              </a:rPr>
              <a:t>Not another</a:t>
            </a:r>
            <a:r>
              <a:rPr dirty="0" sz="2400" spc="-10">
                <a:solidFill>
                  <a:srgbClr val="666666"/>
                </a:solidFill>
                <a:latin typeface="Arial"/>
                <a:cs typeface="Arial"/>
              </a:rPr>
              <a:t> </a:t>
            </a:r>
            <a:r>
              <a:rPr dirty="0" sz="2400" spc="-5">
                <a:solidFill>
                  <a:srgbClr val="666666"/>
                </a:solidFill>
                <a:latin typeface="Arial"/>
                <a:cs typeface="Arial"/>
              </a:rPr>
              <a:t>QOF</a:t>
            </a:r>
            <a:endParaRPr sz="2400">
              <a:latin typeface="Arial"/>
              <a:cs typeface="Arial"/>
            </a:endParaRPr>
          </a:p>
          <a:p>
            <a:pPr lvl="1">
              <a:lnSpc>
                <a:spcPct val="100000"/>
              </a:lnSpc>
              <a:spcBef>
                <a:spcPts val="55"/>
              </a:spcBef>
              <a:buClr>
                <a:srgbClr val="666666"/>
              </a:buClr>
              <a:buFont typeface="Arial"/>
              <a:buChar char="■"/>
            </a:pPr>
            <a:endParaRPr sz="3750">
              <a:latin typeface="Times New Roman"/>
              <a:cs typeface="Times New Roman"/>
            </a:endParaRPr>
          </a:p>
          <a:p>
            <a:pPr marL="469900" marR="175895" indent="-335915">
              <a:lnSpc>
                <a:spcPts val="2850"/>
              </a:lnSpc>
              <a:buChar char="•"/>
              <a:tabLst>
                <a:tab pos="469265" algn="l"/>
                <a:tab pos="469900" algn="l"/>
              </a:tabLst>
            </a:pPr>
            <a:r>
              <a:rPr dirty="0" sz="2400" spc="-5">
                <a:solidFill>
                  <a:srgbClr val="666666"/>
                </a:solidFill>
                <a:latin typeface="Arial"/>
                <a:cs typeface="Arial"/>
              </a:rPr>
              <a:t>The </a:t>
            </a:r>
            <a:r>
              <a:rPr dirty="0" sz="2400">
                <a:solidFill>
                  <a:srgbClr val="666666"/>
                </a:solidFill>
                <a:latin typeface="Arial"/>
                <a:cs typeface="Arial"/>
              </a:rPr>
              <a:t>capital </a:t>
            </a:r>
            <a:r>
              <a:rPr dirty="0" sz="2400" spc="-5">
                <a:solidFill>
                  <a:srgbClr val="666666"/>
                </a:solidFill>
                <a:latin typeface="Arial"/>
                <a:cs typeface="Arial"/>
              </a:rPr>
              <a:t>gains funding the investment </a:t>
            </a:r>
            <a:r>
              <a:rPr dirty="0" sz="2400">
                <a:solidFill>
                  <a:srgbClr val="666666"/>
                </a:solidFill>
                <a:latin typeface="Arial"/>
                <a:cs typeface="Arial"/>
              </a:rPr>
              <a:t>must </a:t>
            </a:r>
            <a:r>
              <a:rPr dirty="0" sz="2400" spc="-5">
                <a:solidFill>
                  <a:srgbClr val="666666"/>
                </a:solidFill>
                <a:latin typeface="Arial"/>
                <a:cs typeface="Arial"/>
              </a:rPr>
              <a:t>be for </a:t>
            </a:r>
            <a:r>
              <a:rPr dirty="0" u="heavy" sz="2400" spc="-5" i="1">
                <a:solidFill>
                  <a:srgbClr val="666666"/>
                </a:solidFill>
                <a:uFill>
                  <a:solidFill>
                    <a:srgbClr val="666666"/>
                  </a:solidFill>
                </a:uFill>
                <a:latin typeface="Arial"/>
                <a:cs typeface="Arial"/>
              </a:rPr>
              <a:t>equity</a:t>
            </a:r>
            <a:r>
              <a:rPr dirty="0" sz="2400" spc="-5" i="1">
                <a:solidFill>
                  <a:srgbClr val="666666"/>
                </a:solidFill>
                <a:latin typeface="Arial"/>
                <a:cs typeface="Arial"/>
              </a:rPr>
              <a:t> </a:t>
            </a:r>
            <a:r>
              <a:rPr dirty="0" sz="2400" spc="-5">
                <a:solidFill>
                  <a:srgbClr val="666666"/>
                </a:solidFill>
                <a:latin typeface="Arial"/>
                <a:cs typeface="Arial"/>
              </a:rPr>
              <a:t>in  the QOF entity for income-tax</a:t>
            </a:r>
            <a:r>
              <a:rPr dirty="0" sz="2400" spc="-30">
                <a:solidFill>
                  <a:srgbClr val="666666"/>
                </a:solidFill>
                <a:latin typeface="Arial"/>
                <a:cs typeface="Arial"/>
              </a:rPr>
              <a:t> </a:t>
            </a:r>
            <a:r>
              <a:rPr dirty="0" sz="2400" spc="-5">
                <a:solidFill>
                  <a:srgbClr val="666666"/>
                </a:solidFill>
                <a:latin typeface="Arial"/>
                <a:cs typeface="Arial"/>
              </a:rPr>
              <a:t>purposes</a:t>
            </a:r>
            <a:endParaRPr sz="2400">
              <a:latin typeface="Arial"/>
              <a:cs typeface="Arial"/>
            </a:endParaRPr>
          </a:p>
          <a:p>
            <a:pPr marL="927100" indent="-398145">
              <a:lnSpc>
                <a:spcPts val="2745"/>
              </a:lnSpc>
              <a:buChar char="–"/>
              <a:tabLst>
                <a:tab pos="926465" algn="l"/>
                <a:tab pos="927100" algn="l"/>
              </a:tabLst>
            </a:pPr>
            <a:r>
              <a:rPr dirty="0" sz="2400" spc="-5">
                <a:solidFill>
                  <a:srgbClr val="666666"/>
                </a:solidFill>
                <a:latin typeface="Arial"/>
                <a:cs typeface="Arial"/>
              </a:rPr>
              <a:t>Preferred equity is</a:t>
            </a:r>
            <a:r>
              <a:rPr dirty="0" sz="2400" spc="-15">
                <a:solidFill>
                  <a:srgbClr val="666666"/>
                </a:solidFill>
                <a:latin typeface="Arial"/>
                <a:cs typeface="Arial"/>
              </a:rPr>
              <a:t> </a:t>
            </a:r>
            <a:r>
              <a:rPr dirty="0" sz="2400" spc="-5">
                <a:solidFill>
                  <a:srgbClr val="666666"/>
                </a:solidFill>
                <a:latin typeface="Arial"/>
                <a:cs typeface="Arial"/>
              </a:rPr>
              <a:t>OK</a:t>
            </a:r>
            <a:endParaRPr sz="2400">
              <a:latin typeface="Arial"/>
              <a:cs typeface="Arial"/>
            </a:endParaRPr>
          </a:p>
          <a:p>
            <a:pPr marL="927100" marR="36195" indent="-398145">
              <a:lnSpc>
                <a:spcPts val="2850"/>
              </a:lnSpc>
              <a:spcBef>
                <a:spcPts val="105"/>
              </a:spcBef>
              <a:buChar char="–"/>
              <a:tabLst>
                <a:tab pos="926465" algn="l"/>
                <a:tab pos="927100" algn="l"/>
              </a:tabLst>
            </a:pPr>
            <a:r>
              <a:rPr dirty="0" sz="2400" spc="-5">
                <a:solidFill>
                  <a:srgbClr val="666666"/>
                </a:solidFill>
                <a:latin typeface="Arial"/>
                <a:cs typeface="Arial"/>
              </a:rPr>
              <a:t>Partnership interests entitled to </a:t>
            </a:r>
            <a:r>
              <a:rPr dirty="0" sz="2400">
                <a:solidFill>
                  <a:srgbClr val="666666"/>
                </a:solidFill>
                <a:latin typeface="Arial"/>
                <a:cs typeface="Arial"/>
              </a:rPr>
              <a:t>special </a:t>
            </a:r>
            <a:r>
              <a:rPr dirty="0" sz="2400" spc="-5">
                <a:solidFill>
                  <a:srgbClr val="666666"/>
                </a:solidFill>
                <a:latin typeface="Arial"/>
                <a:cs typeface="Arial"/>
              </a:rPr>
              <a:t>allocations, </a:t>
            </a:r>
            <a:r>
              <a:rPr dirty="0" sz="2400">
                <a:solidFill>
                  <a:srgbClr val="666666"/>
                </a:solidFill>
                <a:latin typeface="Arial"/>
                <a:cs typeface="Arial"/>
              </a:rPr>
              <a:t>such </a:t>
            </a:r>
            <a:r>
              <a:rPr dirty="0" sz="2400" spc="-5">
                <a:solidFill>
                  <a:srgbClr val="666666"/>
                </a:solidFill>
                <a:latin typeface="Arial"/>
                <a:cs typeface="Arial"/>
              </a:rPr>
              <a:t>as  </a:t>
            </a:r>
            <a:r>
              <a:rPr dirty="0" sz="2400">
                <a:solidFill>
                  <a:srgbClr val="666666"/>
                </a:solidFill>
                <a:latin typeface="Arial"/>
                <a:cs typeface="Arial"/>
              </a:rPr>
              <a:t>cashflow </a:t>
            </a:r>
            <a:r>
              <a:rPr dirty="0" sz="2400" spc="-5">
                <a:solidFill>
                  <a:srgbClr val="666666"/>
                </a:solidFill>
                <a:latin typeface="Arial"/>
                <a:cs typeface="Arial"/>
              </a:rPr>
              <a:t>or liquidation preferences, are</a:t>
            </a:r>
            <a:r>
              <a:rPr dirty="0" sz="2400" spc="-25">
                <a:solidFill>
                  <a:srgbClr val="666666"/>
                </a:solidFill>
                <a:latin typeface="Arial"/>
                <a:cs typeface="Arial"/>
              </a:rPr>
              <a:t> </a:t>
            </a:r>
            <a:r>
              <a:rPr dirty="0" sz="2400" spc="-5">
                <a:solidFill>
                  <a:srgbClr val="666666"/>
                </a:solidFill>
                <a:latin typeface="Arial"/>
                <a:cs typeface="Arial"/>
              </a:rPr>
              <a:t>OK</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p:spPr>
        <p:txBody>
          <a:bodyPr wrap="square" lIns="0" tIns="12700" rIns="0" bIns="0" rtlCol="0" vert="horz">
            <a:spAutoFit/>
          </a:bodyPr>
          <a:lstStyle/>
          <a:p>
            <a:pPr marL="12700">
              <a:lnSpc>
                <a:spcPct val="100000"/>
              </a:lnSpc>
              <a:spcBef>
                <a:spcPts val="100"/>
              </a:spcBef>
            </a:pPr>
            <a:r>
              <a:rPr dirty="0" spc="-5"/>
              <a:t>Eligible Investors, QOFs, and</a:t>
            </a:r>
            <a:r>
              <a:rPr dirty="0" spc="-100"/>
              <a:t> </a:t>
            </a:r>
            <a:r>
              <a:rPr dirty="0" spc="-5"/>
              <a:t>Investments</a:t>
            </a:r>
          </a:p>
        </p:txBody>
      </p:sp>
      <p:sp>
        <p:nvSpPr>
          <p:cNvPr id="3" name="object 3"/>
          <p:cNvSpPr txBox="1"/>
          <p:nvPr/>
        </p:nvSpPr>
        <p:spPr>
          <a:xfrm>
            <a:off x="523899" y="1668783"/>
            <a:ext cx="8928100" cy="5262245"/>
          </a:xfrm>
          <a:prstGeom prst="rect">
            <a:avLst/>
          </a:prstGeom>
        </p:spPr>
        <p:txBody>
          <a:bodyPr wrap="square" lIns="0" tIns="261620" rIns="0" bIns="0" rtlCol="0" vert="horz">
            <a:spAutoFit/>
          </a:bodyPr>
          <a:lstStyle/>
          <a:p>
            <a:pPr marL="12700">
              <a:lnSpc>
                <a:spcPct val="100000"/>
              </a:lnSpc>
              <a:spcBef>
                <a:spcPts val="2060"/>
              </a:spcBef>
            </a:pPr>
            <a:r>
              <a:rPr dirty="0" sz="2800" spc="-5" b="1">
                <a:latin typeface="Arial"/>
                <a:cs typeface="Arial"/>
              </a:rPr>
              <a:t>What </a:t>
            </a:r>
            <a:r>
              <a:rPr dirty="0" sz="2800" b="1">
                <a:latin typeface="Arial"/>
                <a:cs typeface="Arial"/>
              </a:rPr>
              <a:t>type </a:t>
            </a:r>
            <a:r>
              <a:rPr dirty="0" sz="2800" spc="-5" b="1">
                <a:latin typeface="Arial"/>
                <a:cs typeface="Arial"/>
              </a:rPr>
              <a:t>of entities can become </a:t>
            </a:r>
            <a:r>
              <a:rPr dirty="0" sz="2800" b="1">
                <a:latin typeface="Arial"/>
                <a:cs typeface="Arial"/>
              </a:rPr>
              <a:t>a</a:t>
            </a:r>
            <a:r>
              <a:rPr dirty="0" sz="2800" spc="-45" b="1">
                <a:latin typeface="Arial"/>
                <a:cs typeface="Arial"/>
              </a:rPr>
              <a:t> </a:t>
            </a:r>
            <a:r>
              <a:rPr dirty="0" sz="2800" spc="-5" b="1">
                <a:latin typeface="Arial"/>
                <a:cs typeface="Arial"/>
              </a:rPr>
              <a:t>QOF?</a:t>
            </a:r>
            <a:endParaRPr sz="2800">
              <a:latin typeface="Arial"/>
              <a:cs typeface="Arial"/>
            </a:endParaRPr>
          </a:p>
          <a:p>
            <a:pPr marL="469900" indent="-335915">
              <a:lnSpc>
                <a:spcPts val="2865"/>
              </a:lnSpc>
              <a:spcBef>
                <a:spcPts val="1680"/>
              </a:spcBef>
              <a:buChar char="•"/>
              <a:tabLst>
                <a:tab pos="469265" algn="l"/>
                <a:tab pos="469900" algn="l"/>
              </a:tabLst>
            </a:pPr>
            <a:r>
              <a:rPr dirty="0" sz="2400" spc="-5">
                <a:latin typeface="Arial"/>
                <a:cs typeface="Arial"/>
              </a:rPr>
              <a:t>New QOF Entity</a:t>
            </a:r>
            <a:r>
              <a:rPr dirty="0" sz="2400" spc="-20">
                <a:latin typeface="Arial"/>
                <a:cs typeface="Arial"/>
              </a:rPr>
              <a:t> </a:t>
            </a:r>
            <a:r>
              <a:rPr dirty="0" sz="2400" spc="-5">
                <a:latin typeface="Arial"/>
                <a:cs typeface="Arial"/>
              </a:rPr>
              <a:t>Types:</a:t>
            </a:r>
            <a:endParaRPr sz="2400">
              <a:latin typeface="Arial"/>
              <a:cs typeface="Arial"/>
            </a:endParaRPr>
          </a:p>
          <a:p>
            <a:pPr lvl="1" marL="927100" marR="5080" indent="-398145">
              <a:lnSpc>
                <a:spcPts val="2850"/>
              </a:lnSpc>
              <a:spcBef>
                <a:spcPts val="105"/>
              </a:spcBef>
              <a:buChar char="–"/>
              <a:tabLst>
                <a:tab pos="926465" algn="l"/>
                <a:tab pos="927100" algn="l"/>
              </a:tabLst>
            </a:pPr>
            <a:r>
              <a:rPr dirty="0" sz="2400" spc="-5">
                <a:solidFill>
                  <a:srgbClr val="666666"/>
                </a:solidFill>
                <a:latin typeface="Arial"/>
                <a:cs typeface="Arial"/>
              </a:rPr>
              <a:t>QOFs </a:t>
            </a:r>
            <a:r>
              <a:rPr dirty="0" sz="2400">
                <a:solidFill>
                  <a:srgbClr val="666666"/>
                </a:solidFill>
                <a:latin typeface="Arial"/>
                <a:cs typeface="Arial"/>
              </a:rPr>
              <a:t>may </a:t>
            </a:r>
            <a:r>
              <a:rPr dirty="0" sz="2400" spc="-5">
                <a:solidFill>
                  <a:srgbClr val="666666"/>
                </a:solidFill>
                <a:latin typeface="Arial"/>
                <a:cs typeface="Arial"/>
              </a:rPr>
              <a:t>be </a:t>
            </a:r>
            <a:r>
              <a:rPr dirty="0" sz="2400">
                <a:solidFill>
                  <a:srgbClr val="666666"/>
                </a:solidFill>
                <a:latin typeface="Arial"/>
                <a:cs typeface="Arial"/>
              </a:rPr>
              <a:t>a multi-member </a:t>
            </a:r>
            <a:r>
              <a:rPr dirty="0" sz="2400" spc="-5">
                <a:solidFill>
                  <a:srgbClr val="666666"/>
                </a:solidFill>
                <a:latin typeface="Arial"/>
                <a:cs typeface="Arial"/>
              </a:rPr>
              <a:t>LLC, Partnership, or  Corporation </a:t>
            </a:r>
            <a:r>
              <a:rPr dirty="0" sz="2400" spc="-5" i="1">
                <a:solidFill>
                  <a:srgbClr val="666666"/>
                </a:solidFill>
                <a:latin typeface="Arial"/>
                <a:cs typeface="Arial"/>
              </a:rPr>
              <a:t>organized for the purpose of investing in</a:t>
            </a:r>
            <a:r>
              <a:rPr dirty="0" sz="2400" spc="-65" i="1">
                <a:solidFill>
                  <a:srgbClr val="666666"/>
                </a:solidFill>
                <a:latin typeface="Arial"/>
                <a:cs typeface="Arial"/>
              </a:rPr>
              <a:t> </a:t>
            </a:r>
            <a:r>
              <a:rPr dirty="0" sz="2400" spc="-5" i="1">
                <a:solidFill>
                  <a:srgbClr val="666666"/>
                </a:solidFill>
                <a:latin typeface="Arial"/>
                <a:cs typeface="Arial"/>
              </a:rPr>
              <a:t>QOFs</a:t>
            </a:r>
            <a:endParaRPr sz="2400">
              <a:latin typeface="Arial"/>
              <a:cs typeface="Arial"/>
            </a:endParaRPr>
          </a:p>
          <a:p>
            <a:pPr lvl="1" marL="927100" marR="78105" indent="-398145">
              <a:lnSpc>
                <a:spcPts val="2850"/>
              </a:lnSpc>
              <a:buChar char="–"/>
              <a:tabLst>
                <a:tab pos="926465" algn="l"/>
                <a:tab pos="927100" algn="l"/>
              </a:tabLst>
            </a:pPr>
            <a:r>
              <a:rPr dirty="0" sz="2400" spc="-5">
                <a:solidFill>
                  <a:srgbClr val="666666"/>
                </a:solidFill>
                <a:latin typeface="Arial"/>
                <a:cs typeface="Arial"/>
              </a:rPr>
              <a:t>taking an </a:t>
            </a:r>
            <a:r>
              <a:rPr dirty="0" sz="2400">
                <a:solidFill>
                  <a:srgbClr val="666666"/>
                </a:solidFill>
                <a:latin typeface="Arial"/>
                <a:cs typeface="Arial"/>
              </a:rPr>
              <a:t>s-election </a:t>
            </a:r>
            <a:r>
              <a:rPr dirty="0" sz="2400" spc="-5">
                <a:solidFill>
                  <a:srgbClr val="666666"/>
                </a:solidFill>
                <a:latin typeface="Arial"/>
                <a:cs typeface="Arial"/>
              </a:rPr>
              <a:t>with the IRS appears to be OK, but the  Proposed Regs are</a:t>
            </a:r>
            <a:r>
              <a:rPr dirty="0" sz="2400" spc="-15">
                <a:solidFill>
                  <a:srgbClr val="666666"/>
                </a:solidFill>
                <a:latin typeface="Arial"/>
                <a:cs typeface="Arial"/>
              </a:rPr>
              <a:t> </a:t>
            </a:r>
            <a:r>
              <a:rPr dirty="0" sz="2400">
                <a:solidFill>
                  <a:srgbClr val="666666"/>
                </a:solidFill>
                <a:latin typeface="Arial"/>
                <a:cs typeface="Arial"/>
              </a:rPr>
              <a:t>silent</a:t>
            </a:r>
            <a:endParaRPr sz="2400">
              <a:latin typeface="Arial"/>
              <a:cs typeface="Arial"/>
            </a:endParaRPr>
          </a:p>
          <a:p>
            <a:pPr lvl="1">
              <a:lnSpc>
                <a:spcPct val="100000"/>
              </a:lnSpc>
              <a:spcBef>
                <a:spcPts val="25"/>
              </a:spcBef>
              <a:buClr>
                <a:srgbClr val="666666"/>
              </a:buClr>
              <a:buFont typeface="Arial"/>
              <a:buChar char="–"/>
            </a:pPr>
            <a:endParaRPr sz="2350">
              <a:latin typeface="Times New Roman"/>
              <a:cs typeface="Times New Roman"/>
            </a:endParaRPr>
          </a:p>
          <a:p>
            <a:pPr marL="469900" indent="-335915">
              <a:lnSpc>
                <a:spcPts val="2865"/>
              </a:lnSpc>
              <a:spcBef>
                <a:spcPts val="5"/>
              </a:spcBef>
              <a:buChar char="•"/>
              <a:tabLst>
                <a:tab pos="469265" algn="l"/>
                <a:tab pos="469900" algn="l"/>
              </a:tabLst>
            </a:pPr>
            <a:r>
              <a:rPr dirty="0" sz="2400" spc="-5">
                <a:latin typeface="Arial"/>
                <a:cs typeface="Arial"/>
              </a:rPr>
              <a:t>Pre-Existing</a:t>
            </a:r>
            <a:r>
              <a:rPr dirty="0" sz="2400" spc="-15">
                <a:latin typeface="Arial"/>
                <a:cs typeface="Arial"/>
              </a:rPr>
              <a:t> </a:t>
            </a:r>
            <a:r>
              <a:rPr dirty="0" sz="2400" spc="-5">
                <a:latin typeface="Arial"/>
                <a:cs typeface="Arial"/>
              </a:rPr>
              <a:t>Entities</a:t>
            </a:r>
            <a:endParaRPr sz="2400">
              <a:latin typeface="Arial"/>
              <a:cs typeface="Arial"/>
            </a:endParaRPr>
          </a:p>
          <a:p>
            <a:pPr lvl="1" marL="927100" marR="191770" indent="-398145">
              <a:lnSpc>
                <a:spcPts val="2850"/>
              </a:lnSpc>
              <a:spcBef>
                <a:spcPts val="105"/>
              </a:spcBef>
              <a:buChar char="–"/>
              <a:tabLst>
                <a:tab pos="926465" algn="l"/>
                <a:tab pos="927100" algn="l"/>
              </a:tabLst>
            </a:pPr>
            <a:r>
              <a:rPr dirty="0" sz="2400">
                <a:solidFill>
                  <a:srgbClr val="666666"/>
                </a:solidFill>
                <a:latin typeface="Arial"/>
                <a:cs typeface="Arial"/>
              </a:rPr>
              <a:t>A </a:t>
            </a:r>
            <a:r>
              <a:rPr dirty="0" sz="2400" spc="-5">
                <a:solidFill>
                  <a:srgbClr val="666666"/>
                </a:solidFill>
                <a:latin typeface="Arial"/>
                <a:cs typeface="Arial"/>
              </a:rPr>
              <a:t>pre-existing entity that would qualify as </a:t>
            </a:r>
            <a:r>
              <a:rPr dirty="0" sz="2400">
                <a:solidFill>
                  <a:srgbClr val="666666"/>
                </a:solidFill>
                <a:latin typeface="Arial"/>
                <a:cs typeface="Arial"/>
              </a:rPr>
              <a:t>a </a:t>
            </a:r>
            <a:r>
              <a:rPr dirty="0" sz="2400" spc="-5">
                <a:solidFill>
                  <a:srgbClr val="666666"/>
                </a:solidFill>
                <a:latin typeface="Arial"/>
                <a:cs typeface="Arial"/>
              </a:rPr>
              <a:t>new entity </a:t>
            </a:r>
            <a:r>
              <a:rPr dirty="0" sz="2400">
                <a:solidFill>
                  <a:srgbClr val="666666"/>
                </a:solidFill>
                <a:latin typeface="Arial"/>
                <a:cs typeface="Arial"/>
              </a:rPr>
              <a:t>can  </a:t>
            </a:r>
            <a:r>
              <a:rPr dirty="0" sz="2400" spc="-5">
                <a:solidFill>
                  <a:srgbClr val="666666"/>
                </a:solidFill>
                <a:latin typeface="Arial"/>
                <a:cs typeface="Arial"/>
              </a:rPr>
              <a:t>elect to be </a:t>
            </a:r>
            <a:r>
              <a:rPr dirty="0" sz="2400">
                <a:solidFill>
                  <a:srgbClr val="666666"/>
                </a:solidFill>
                <a:latin typeface="Arial"/>
                <a:cs typeface="Arial"/>
              </a:rPr>
              <a:t>a</a:t>
            </a:r>
            <a:r>
              <a:rPr dirty="0" sz="2400" spc="-15">
                <a:solidFill>
                  <a:srgbClr val="666666"/>
                </a:solidFill>
                <a:latin typeface="Arial"/>
                <a:cs typeface="Arial"/>
              </a:rPr>
              <a:t> </a:t>
            </a:r>
            <a:r>
              <a:rPr dirty="0" sz="2400" spc="-5">
                <a:solidFill>
                  <a:srgbClr val="666666"/>
                </a:solidFill>
                <a:latin typeface="Arial"/>
                <a:cs typeface="Arial"/>
              </a:rPr>
              <a:t>QOF</a:t>
            </a:r>
            <a:endParaRPr sz="2400">
              <a:latin typeface="Arial"/>
              <a:cs typeface="Arial"/>
            </a:endParaRPr>
          </a:p>
          <a:p>
            <a:pPr lvl="2" marL="1384300" marR="194945" indent="-412750">
              <a:lnSpc>
                <a:spcPts val="2850"/>
              </a:lnSpc>
              <a:buChar char="■"/>
              <a:tabLst>
                <a:tab pos="1383665" algn="l"/>
                <a:tab pos="1384300" algn="l"/>
              </a:tabLst>
            </a:pPr>
            <a:r>
              <a:rPr dirty="0" sz="2400" spc="-5">
                <a:solidFill>
                  <a:srgbClr val="666666"/>
                </a:solidFill>
                <a:latin typeface="Arial"/>
                <a:cs typeface="Arial"/>
              </a:rPr>
              <a:t>Regs allow </a:t>
            </a:r>
            <a:r>
              <a:rPr dirty="0" sz="2400">
                <a:solidFill>
                  <a:srgbClr val="666666"/>
                </a:solidFill>
                <a:latin typeface="Arial"/>
                <a:cs typeface="Arial"/>
              </a:rPr>
              <a:t>a </a:t>
            </a:r>
            <a:r>
              <a:rPr dirty="0" sz="2400" spc="-5">
                <a:solidFill>
                  <a:srgbClr val="666666"/>
                </a:solidFill>
                <a:latin typeface="Arial"/>
                <a:cs typeface="Arial"/>
              </a:rPr>
              <a:t>QOF: </a:t>
            </a:r>
            <a:r>
              <a:rPr dirty="0" sz="2400" b="1">
                <a:solidFill>
                  <a:srgbClr val="666666"/>
                </a:solidFill>
                <a:latin typeface="Arial"/>
                <a:cs typeface="Arial"/>
              </a:rPr>
              <a:t>(i) </a:t>
            </a:r>
            <a:r>
              <a:rPr dirty="0" sz="2400" spc="-5">
                <a:solidFill>
                  <a:srgbClr val="666666"/>
                </a:solidFill>
                <a:latin typeface="Arial"/>
                <a:cs typeface="Arial"/>
              </a:rPr>
              <a:t>to identify the taxable </a:t>
            </a:r>
            <a:r>
              <a:rPr dirty="0" sz="2400">
                <a:solidFill>
                  <a:srgbClr val="666666"/>
                </a:solidFill>
                <a:latin typeface="Arial"/>
                <a:cs typeface="Arial"/>
              </a:rPr>
              <a:t>year </a:t>
            </a:r>
            <a:r>
              <a:rPr dirty="0" sz="2400" spc="-5">
                <a:solidFill>
                  <a:srgbClr val="666666"/>
                </a:solidFill>
                <a:latin typeface="Arial"/>
                <a:cs typeface="Arial"/>
              </a:rPr>
              <a:t>in  which the entity becomes </a:t>
            </a:r>
            <a:r>
              <a:rPr dirty="0" sz="2400">
                <a:solidFill>
                  <a:srgbClr val="666666"/>
                </a:solidFill>
                <a:latin typeface="Arial"/>
                <a:cs typeface="Arial"/>
              </a:rPr>
              <a:t>a </a:t>
            </a:r>
            <a:r>
              <a:rPr dirty="0" sz="2400" spc="-5">
                <a:solidFill>
                  <a:srgbClr val="666666"/>
                </a:solidFill>
                <a:latin typeface="Arial"/>
                <a:cs typeface="Arial"/>
              </a:rPr>
              <a:t>QOF and </a:t>
            </a:r>
            <a:r>
              <a:rPr dirty="0" sz="2400" b="1">
                <a:solidFill>
                  <a:srgbClr val="666666"/>
                </a:solidFill>
                <a:latin typeface="Arial"/>
                <a:cs typeface="Arial"/>
              </a:rPr>
              <a:t>(ii) </a:t>
            </a:r>
            <a:r>
              <a:rPr dirty="0" sz="2400" spc="-5">
                <a:solidFill>
                  <a:srgbClr val="666666"/>
                </a:solidFill>
                <a:latin typeface="Arial"/>
                <a:cs typeface="Arial"/>
              </a:rPr>
              <a:t>to </a:t>
            </a:r>
            <a:r>
              <a:rPr dirty="0" sz="2400">
                <a:solidFill>
                  <a:srgbClr val="666666"/>
                </a:solidFill>
                <a:latin typeface="Arial"/>
                <a:cs typeface="Arial"/>
              </a:rPr>
              <a:t>choose</a:t>
            </a:r>
            <a:r>
              <a:rPr dirty="0" sz="2400" spc="-375">
                <a:solidFill>
                  <a:srgbClr val="666666"/>
                </a:solidFill>
                <a:latin typeface="Arial"/>
                <a:cs typeface="Arial"/>
              </a:rPr>
              <a:t> </a:t>
            </a:r>
            <a:r>
              <a:rPr dirty="0" sz="2400" spc="-5">
                <a:solidFill>
                  <a:srgbClr val="666666"/>
                </a:solidFill>
                <a:latin typeface="Arial"/>
                <a:cs typeface="Arial"/>
              </a:rPr>
              <a:t>the  first </a:t>
            </a:r>
            <a:r>
              <a:rPr dirty="0" sz="2400">
                <a:solidFill>
                  <a:srgbClr val="666666"/>
                </a:solidFill>
                <a:latin typeface="Arial"/>
                <a:cs typeface="Arial"/>
              </a:rPr>
              <a:t>month </a:t>
            </a:r>
            <a:r>
              <a:rPr dirty="0" sz="2400" spc="-5">
                <a:solidFill>
                  <a:srgbClr val="666666"/>
                </a:solidFill>
                <a:latin typeface="Arial"/>
                <a:cs typeface="Arial"/>
              </a:rPr>
              <a:t>within that </a:t>
            </a:r>
            <a:r>
              <a:rPr dirty="0" sz="2400">
                <a:solidFill>
                  <a:srgbClr val="666666"/>
                </a:solidFill>
                <a:latin typeface="Arial"/>
                <a:cs typeface="Arial"/>
              </a:rPr>
              <a:t>year </a:t>
            </a:r>
            <a:r>
              <a:rPr dirty="0" sz="2400" spc="-5">
                <a:solidFill>
                  <a:srgbClr val="666666"/>
                </a:solidFill>
                <a:latin typeface="Arial"/>
                <a:cs typeface="Arial"/>
              </a:rPr>
              <a:t>to be treated as </a:t>
            </a:r>
            <a:r>
              <a:rPr dirty="0" sz="2400">
                <a:solidFill>
                  <a:srgbClr val="666666"/>
                </a:solidFill>
                <a:latin typeface="Arial"/>
                <a:cs typeface="Arial"/>
              </a:rPr>
              <a:t>a</a:t>
            </a:r>
            <a:r>
              <a:rPr dirty="0" sz="2400" spc="-75">
                <a:solidFill>
                  <a:srgbClr val="666666"/>
                </a:solidFill>
                <a:latin typeface="Arial"/>
                <a:cs typeface="Arial"/>
              </a:rPr>
              <a:t> </a:t>
            </a:r>
            <a:r>
              <a:rPr dirty="0" sz="2400" spc="-5">
                <a:solidFill>
                  <a:srgbClr val="666666"/>
                </a:solidFill>
                <a:latin typeface="Arial"/>
                <a:cs typeface="Arial"/>
              </a:rPr>
              <a:t>QOF</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7684134" cy="452120"/>
          </a:xfrm>
          <a:prstGeom prst="rect"/>
        </p:spPr>
        <p:txBody>
          <a:bodyPr wrap="square" lIns="0" tIns="12700" rIns="0" bIns="0" rtlCol="0" vert="horz">
            <a:spAutoFit/>
          </a:bodyPr>
          <a:lstStyle/>
          <a:p>
            <a:pPr marL="12700">
              <a:lnSpc>
                <a:spcPct val="100000"/>
              </a:lnSpc>
              <a:spcBef>
                <a:spcPts val="100"/>
              </a:spcBef>
            </a:pPr>
            <a:r>
              <a:rPr dirty="0" spc="-5"/>
              <a:t>Eligible Investors, QOFs, and</a:t>
            </a:r>
            <a:r>
              <a:rPr dirty="0" spc="-100"/>
              <a:t> </a:t>
            </a:r>
            <a:r>
              <a:rPr dirty="0" spc="-5"/>
              <a:t>Investments</a:t>
            </a:r>
          </a:p>
        </p:txBody>
      </p:sp>
      <p:sp>
        <p:nvSpPr>
          <p:cNvPr id="3" name="object 3"/>
          <p:cNvSpPr txBox="1"/>
          <p:nvPr/>
        </p:nvSpPr>
        <p:spPr>
          <a:xfrm>
            <a:off x="687775" y="1997099"/>
            <a:ext cx="3469004" cy="4361180"/>
          </a:xfrm>
          <a:prstGeom prst="rect">
            <a:avLst/>
          </a:prstGeom>
        </p:spPr>
        <p:txBody>
          <a:bodyPr wrap="square" lIns="0" tIns="24765" rIns="0" bIns="0" rtlCol="0" vert="horz">
            <a:spAutoFit/>
          </a:bodyPr>
          <a:lstStyle/>
          <a:p>
            <a:pPr marL="339090" marR="95250" indent="-326390">
              <a:lnSpc>
                <a:spcPts val="2630"/>
              </a:lnSpc>
              <a:spcBef>
                <a:spcPts val="195"/>
              </a:spcBef>
              <a:buChar char="•"/>
              <a:tabLst>
                <a:tab pos="338455" algn="l"/>
                <a:tab pos="339725" algn="l"/>
              </a:tabLst>
            </a:pPr>
            <a:r>
              <a:rPr dirty="0" sz="2200" spc="-5">
                <a:solidFill>
                  <a:srgbClr val="666666"/>
                </a:solidFill>
                <a:latin typeface="Arial"/>
                <a:cs typeface="Arial"/>
              </a:rPr>
              <a:t>Corporations, LLCs, and  partnerships</a:t>
            </a:r>
            <a:r>
              <a:rPr dirty="0" sz="2200" spc="-15">
                <a:solidFill>
                  <a:srgbClr val="666666"/>
                </a:solidFill>
                <a:latin typeface="Arial"/>
                <a:cs typeface="Arial"/>
              </a:rPr>
              <a:t> </a:t>
            </a:r>
            <a:r>
              <a:rPr dirty="0" sz="2200">
                <a:solidFill>
                  <a:srgbClr val="666666"/>
                </a:solidFill>
                <a:latin typeface="Arial"/>
                <a:cs typeface="Arial"/>
              </a:rPr>
              <a:t>can</a:t>
            </a:r>
            <a:endParaRPr sz="2200">
              <a:latin typeface="Arial"/>
              <a:cs typeface="Arial"/>
            </a:endParaRPr>
          </a:p>
          <a:p>
            <a:pPr marL="339090">
              <a:lnSpc>
                <a:spcPts val="2525"/>
              </a:lnSpc>
            </a:pPr>
            <a:r>
              <a:rPr dirty="0" sz="2200">
                <a:solidFill>
                  <a:srgbClr val="666666"/>
                </a:solidFill>
                <a:latin typeface="Arial"/>
                <a:cs typeface="Arial"/>
              </a:rPr>
              <a:t>self-certify </a:t>
            </a:r>
            <a:r>
              <a:rPr dirty="0" sz="2200" spc="-5">
                <a:solidFill>
                  <a:srgbClr val="666666"/>
                </a:solidFill>
                <a:latin typeface="Arial"/>
                <a:cs typeface="Arial"/>
              </a:rPr>
              <a:t>that they</a:t>
            </a:r>
            <a:r>
              <a:rPr dirty="0" sz="2200" spc="-105">
                <a:solidFill>
                  <a:srgbClr val="666666"/>
                </a:solidFill>
                <a:latin typeface="Arial"/>
                <a:cs typeface="Arial"/>
              </a:rPr>
              <a:t> </a:t>
            </a:r>
            <a:r>
              <a:rPr dirty="0" sz="2200">
                <a:solidFill>
                  <a:srgbClr val="666666"/>
                </a:solidFill>
                <a:latin typeface="Arial"/>
                <a:cs typeface="Arial"/>
              </a:rPr>
              <a:t>meet</a:t>
            </a:r>
            <a:endParaRPr sz="2200">
              <a:latin typeface="Arial"/>
              <a:cs typeface="Arial"/>
            </a:endParaRPr>
          </a:p>
          <a:p>
            <a:pPr marL="339090" marR="328930">
              <a:lnSpc>
                <a:spcPts val="2630"/>
              </a:lnSpc>
              <a:spcBef>
                <a:spcPts val="90"/>
              </a:spcBef>
            </a:pPr>
            <a:r>
              <a:rPr dirty="0" sz="2200" spc="-5">
                <a:solidFill>
                  <a:srgbClr val="666666"/>
                </a:solidFill>
                <a:latin typeface="Arial"/>
                <a:cs typeface="Arial"/>
              </a:rPr>
              <a:t>the </a:t>
            </a:r>
            <a:r>
              <a:rPr dirty="0" sz="2200">
                <a:solidFill>
                  <a:srgbClr val="666666"/>
                </a:solidFill>
                <a:latin typeface="Arial"/>
                <a:cs typeface="Arial"/>
              </a:rPr>
              <a:t>requirements </a:t>
            </a:r>
            <a:r>
              <a:rPr dirty="0" sz="2200" spc="-5">
                <a:solidFill>
                  <a:srgbClr val="666666"/>
                </a:solidFill>
                <a:latin typeface="Arial"/>
                <a:cs typeface="Arial"/>
              </a:rPr>
              <a:t>to</a:t>
            </a:r>
            <a:r>
              <a:rPr dirty="0" sz="2200" spc="-110">
                <a:solidFill>
                  <a:srgbClr val="666666"/>
                </a:solidFill>
                <a:latin typeface="Arial"/>
                <a:cs typeface="Arial"/>
              </a:rPr>
              <a:t> </a:t>
            </a:r>
            <a:r>
              <a:rPr dirty="0" sz="2200" spc="-5">
                <a:solidFill>
                  <a:srgbClr val="666666"/>
                </a:solidFill>
                <a:latin typeface="Arial"/>
                <a:cs typeface="Arial"/>
              </a:rPr>
              <a:t>be  treated as</a:t>
            </a:r>
            <a:r>
              <a:rPr dirty="0" sz="2200" spc="-30">
                <a:solidFill>
                  <a:srgbClr val="666666"/>
                </a:solidFill>
                <a:latin typeface="Arial"/>
                <a:cs typeface="Arial"/>
              </a:rPr>
              <a:t> </a:t>
            </a:r>
            <a:r>
              <a:rPr dirty="0" sz="2200" spc="-5">
                <a:solidFill>
                  <a:srgbClr val="666666"/>
                </a:solidFill>
                <a:latin typeface="Arial"/>
                <a:cs typeface="Arial"/>
              </a:rPr>
              <a:t>QOFs</a:t>
            </a:r>
            <a:endParaRPr sz="2200">
              <a:latin typeface="Arial"/>
              <a:cs typeface="Arial"/>
            </a:endParaRPr>
          </a:p>
          <a:p>
            <a:pPr>
              <a:lnSpc>
                <a:spcPct val="100000"/>
              </a:lnSpc>
              <a:spcBef>
                <a:spcPts val="25"/>
              </a:spcBef>
            </a:pPr>
            <a:endParaRPr sz="2250">
              <a:latin typeface="Times New Roman"/>
              <a:cs typeface="Times New Roman"/>
            </a:endParaRPr>
          </a:p>
          <a:p>
            <a:pPr marL="339090" marR="81915" indent="-326390">
              <a:lnSpc>
                <a:spcPts val="2630"/>
              </a:lnSpc>
              <a:buChar char="•"/>
              <a:tabLst>
                <a:tab pos="338455" algn="l"/>
                <a:tab pos="339725" algn="l"/>
              </a:tabLst>
            </a:pPr>
            <a:r>
              <a:rPr dirty="0" sz="2200" spc="-5">
                <a:solidFill>
                  <a:srgbClr val="666666"/>
                </a:solidFill>
                <a:latin typeface="Arial"/>
                <a:cs typeface="Arial"/>
              </a:rPr>
              <a:t>IRS </a:t>
            </a:r>
            <a:r>
              <a:rPr dirty="0" sz="2200">
                <a:solidFill>
                  <a:srgbClr val="666666"/>
                </a:solidFill>
                <a:latin typeface="Arial"/>
                <a:cs typeface="Arial"/>
              </a:rPr>
              <a:t>released </a:t>
            </a:r>
            <a:r>
              <a:rPr dirty="0" sz="2200" spc="-5">
                <a:solidFill>
                  <a:srgbClr val="666666"/>
                </a:solidFill>
                <a:latin typeface="Arial"/>
                <a:cs typeface="Arial"/>
              </a:rPr>
              <a:t>Form</a:t>
            </a:r>
            <a:r>
              <a:rPr dirty="0" sz="2200" spc="-110">
                <a:solidFill>
                  <a:srgbClr val="666666"/>
                </a:solidFill>
                <a:latin typeface="Arial"/>
                <a:cs typeface="Arial"/>
              </a:rPr>
              <a:t> </a:t>
            </a:r>
            <a:r>
              <a:rPr dirty="0" sz="2200" spc="-5">
                <a:solidFill>
                  <a:srgbClr val="666666"/>
                </a:solidFill>
                <a:latin typeface="Arial"/>
                <a:cs typeface="Arial"/>
              </a:rPr>
              <a:t>8996  with the proposed</a:t>
            </a:r>
            <a:r>
              <a:rPr dirty="0" sz="2200" spc="-55">
                <a:solidFill>
                  <a:srgbClr val="666666"/>
                </a:solidFill>
                <a:latin typeface="Arial"/>
                <a:cs typeface="Arial"/>
              </a:rPr>
              <a:t> </a:t>
            </a:r>
            <a:r>
              <a:rPr dirty="0" sz="2200">
                <a:solidFill>
                  <a:srgbClr val="666666"/>
                </a:solidFill>
                <a:latin typeface="Arial"/>
                <a:cs typeface="Arial"/>
              </a:rPr>
              <a:t>regs</a:t>
            </a:r>
            <a:endParaRPr sz="2200">
              <a:latin typeface="Arial"/>
              <a:cs typeface="Arial"/>
            </a:endParaRPr>
          </a:p>
          <a:p>
            <a:pPr>
              <a:lnSpc>
                <a:spcPct val="100000"/>
              </a:lnSpc>
              <a:spcBef>
                <a:spcPts val="25"/>
              </a:spcBef>
              <a:buClr>
                <a:srgbClr val="666666"/>
              </a:buClr>
              <a:buFont typeface="Arial"/>
              <a:buChar char="•"/>
            </a:pPr>
            <a:endParaRPr sz="2250">
              <a:latin typeface="Times New Roman"/>
              <a:cs typeface="Times New Roman"/>
            </a:endParaRPr>
          </a:p>
          <a:p>
            <a:pPr marL="339090" marR="132715" indent="-326390">
              <a:lnSpc>
                <a:spcPts val="2630"/>
              </a:lnSpc>
              <a:spcBef>
                <a:spcPts val="5"/>
              </a:spcBef>
              <a:buChar char="•"/>
              <a:tabLst>
                <a:tab pos="338455" algn="l"/>
                <a:tab pos="339725" algn="l"/>
              </a:tabLst>
            </a:pPr>
            <a:r>
              <a:rPr dirty="0" sz="2200" spc="-5">
                <a:solidFill>
                  <a:srgbClr val="666666"/>
                </a:solidFill>
                <a:latin typeface="Arial"/>
                <a:cs typeface="Arial"/>
              </a:rPr>
              <a:t>Entities that desire to</a:t>
            </a:r>
            <a:r>
              <a:rPr dirty="0" sz="2200" spc="-100">
                <a:solidFill>
                  <a:srgbClr val="666666"/>
                </a:solidFill>
                <a:latin typeface="Arial"/>
                <a:cs typeface="Arial"/>
              </a:rPr>
              <a:t> </a:t>
            </a:r>
            <a:r>
              <a:rPr dirty="0" sz="2200" spc="-5">
                <a:solidFill>
                  <a:srgbClr val="666666"/>
                </a:solidFill>
                <a:latin typeface="Arial"/>
                <a:cs typeface="Arial"/>
              </a:rPr>
              <a:t>be  treated as QOFs </a:t>
            </a:r>
            <a:r>
              <a:rPr dirty="0" sz="2200">
                <a:solidFill>
                  <a:srgbClr val="666666"/>
                </a:solidFill>
                <a:latin typeface="Arial"/>
                <a:cs typeface="Arial"/>
              </a:rPr>
              <a:t>must  </a:t>
            </a:r>
            <a:r>
              <a:rPr dirty="0" sz="2200" spc="-5">
                <a:solidFill>
                  <a:srgbClr val="666666"/>
                </a:solidFill>
                <a:latin typeface="Arial"/>
                <a:cs typeface="Arial"/>
              </a:rPr>
              <a:t>include Form 8996 with  their tax</a:t>
            </a:r>
            <a:r>
              <a:rPr dirty="0" sz="2200" spc="-30">
                <a:solidFill>
                  <a:srgbClr val="666666"/>
                </a:solidFill>
                <a:latin typeface="Arial"/>
                <a:cs typeface="Arial"/>
              </a:rPr>
              <a:t> </a:t>
            </a:r>
            <a:r>
              <a:rPr dirty="0" sz="2200">
                <a:solidFill>
                  <a:srgbClr val="666666"/>
                </a:solidFill>
                <a:latin typeface="Arial"/>
                <a:cs typeface="Arial"/>
              </a:rPr>
              <a:t>returns</a:t>
            </a:r>
            <a:endParaRPr sz="22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p:nvPr/>
        </p:nvSpPr>
        <p:spPr>
          <a:xfrm>
            <a:off x="4903632" y="2152504"/>
            <a:ext cx="4889999" cy="4339799"/>
          </a:xfrm>
          <a:prstGeom prst="rect">
            <a:avLst/>
          </a:prstGeom>
          <a:blipFill>
            <a:blip r:embed="rId4" cstate="print"/>
            <a:stretch>
              <a:fillRect/>
            </a:stretch>
          </a:blipFill>
        </p:spPr>
        <p:txBody>
          <a:bodyPr wrap="square" lIns="0" tIns="0" rIns="0" bIns="0" rtlCol="0"/>
          <a:lstStyle/>
          <a:p/>
        </p:txBody>
      </p:sp>
      <p:sp>
        <p:nvSpPr>
          <p:cNvPr id="7" name="object 7"/>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2454275" cy="452120"/>
          </a:xfrm>
          <a:prstGeom prst="rect"/>
        </p:spPr>
        <p:txBody>
          <a:bodyPr wrap="square" lIns="0" tIns="12700" rIns="0" bIns="0" rtlCol="0" vert="horz">
            <a:spAutoFit/>
          </a:bodyPr>
          <a:lstStyle/>
          <a:p>
            <a:pPr marL="12700">
              <a:lnSpc>
                <a:spcPct val="100000"/>
              </a:lnSpc>
              <a:spcBef>
                <a:spcPts val="100"/>
              </a:spcBef>
            </a:pPr>
            <a:r>
              <a:rPr dirty="0" spc="-5"/>
              <a:t>The </a:t>
            </a:r>
            <a:r>
              <a:rPr dirty="0" spc="-10"/>
              <a:t>90%</a:t>
            </a:r>
            <a:r>
              <a:rPr dirty="0" spc="-90"/>
              <a:t> </a:t>
            </a:r>
            <a:r>
              <a:rPr dirty="0" spc="-5"/>
              <a:t>Test</a:t>
            </a:r>
          </a:p>
        </p:txBody>
      </p:sp>
      <p:sp>
        <p:nvSpPr>
          <p:cNvPr id="3" name="object 3"/>
          <p:cNvSpPr txBox="1"/>
          <p:nvPr/>
        </p:nvSpPr>
        <p:spPr>
          <a:xfrm>
            <a:off x="678865" y="1843683"/>
            <a:ext cx="8456930" cy="5144135"/>
          </a:xfrm>
          <a:prstGeom prst="rect">
            <a:avLst/>
          </a:prstGeom>
        </p:spPr>
        <p:txBody>
          <a:bodyPr wrap="square" lIns="0" tIns="12700" rIns="0" bIns="0" rtlCol="0" vert="horz">
            <a:spAutoFit/>
          </a:bodyPr>
          <a:lstStyle/>
          <a:p>
            <a:pPr marL="347980" indent="-335280">
              <a:lnSpc>
                <a:spcPts val="2875"/>
              </a:lnSpc>
              <a:spcBef>
                <a:spcPts val="100"/>
              </a:spcBef>
              <a:buChar char="•"/>
              <a:tabLst>
                <a:tab pos="347345" algn="l"/>
                <a:tab pos="348615" algn="l"/>
              </a:tabLst>
            </a:pPr>
            <a:r>
              <a:rPr dirty="0" sz="2400">
                <a:solidFill>
                  <a:srgbClr val="666666"/>
                </a:solidFill>
                <a:latin typeface="Arial"/>
                <a:cs typeface="Arial"/>
              </a:rPr>
              <a:t>A </a:t>
            </a:r>
            <a:r>
              <a:rPr dirty="0" sz="2400" spc="-5">
                <a:solidFill>
                  <a:srgbClr val="666666"/>
                </a:solidFill>
                <a:latin typeface="Arial"/>
                <a:cs typeface="Arial"/>
              </a:rPr>
              <a:t>QOF </a:t>
            </a:r>
            <a:r>
              <a:rPr dirty="0" sz="2400">
                <a:solidFill>
                  <a:srgbClr val="666666"/>
                </a:solidFill>
                <a:latin typeface="Arial"/>
                <a:cs typeface="Arial"/>
              </a:rPr>
              <a:t>must </a:t>
            </a:r>
            <a:r>
              <a:rPr dirty="0" sz="2400" spc="-5">
                <a:solidFill>
                  <a:srgbClr val="666666"/>
                </a:solidFill>
                <a:latin typeface="Arial"/>
                <a:cs typeface="Arial"/>
              </a:rPr>
              <a:t>hold ≥90% of its assets in QOZ</a:t>
            </a:r>
            <a:r>
              <a:rPr dirty="0" sz="2400" spc="-65">
                <a:solidFill>
                  <a:srgbClr val="666666"/>
                </a:solidFill>
                <a:latin typeface="Arial"/>
                <a:cs typeface="Arial"/>
              </a:rPr>
              <a:t> </a:t>
            </a:r>
            <a:r>
              <a:rPr dirty="0" sz="2400" spc="-5">
                <a:solidFill>
                  <a:srgbClr val="666666"/>
                </a:solidFill>
                <a:latin typeface="Arial"/>
                <a:cs typeface="Arial"/>
              </a:rPr>
              <a:t>Property:</a:t>
            </a:r>
            <a:endParaRPr sz="2400">
              <a:latin typeface="Arial"/>
              <a:cs typeface="Arial"/>
            </a:endParaRPr>
          </a:p>
          <a:p>
            <a:pPr lvl="1" marL="1262380" indent="-440690">
              <a:lnSpc>
                <a:spcPts val="2395"/>
              </a:lnSpc>
              <a:buFont typeface="Arial"/>
              <a:buAutoNum type="arabicPeriod"/>
              <a:tabLst>
                <a:tab pos="1261745" algn="l"/>
                <a:tab pos="1263015" algn="l"/>
              </a:tabLst>
            </a:pPr>
            <a:r>
              <a:rPr dirty="0" sz="2000" spc="-5" b="1">
                <a:solidFill>
                  <a:srgbClr val="666666"/>
                </a:solidFill>
                <a:latin typeface="Arial"/>
                <a:cs typeface="Arial"/>
              </a:rPr>
              <a:t>QOZ Stock: </a:t>
            </a:r>
            <a:r>
              <a:rPr dirty="0" sz="2000" spc="-5">
                <a:solidFill>
                  <a:srgbClr val="666666"/>
                </a:solidFill>
                <a:latin typeface="Arial"/>
                <a:cs typeface="Arial"/>
              </a:rPr>
              <a:t>newly issued </a:t>
            </a:r>
            <a:r>
              <a:rPr dirty="0" sz="2000">
                <a:solidFill>
                  <a:srgbClr val="666666"/>
                </a:solidFill>
                <a:latin typeface="Arial"/>
                <a:cs typeface="Arial"/>
              </a:rPr>
              <a:t>stock </a:t>
            </a:r>
            <a:r>
              <a:rPr dirty="0" sz="2000" spc="-5">
                <a:solidFill>
                  <a:srgbClr val="666666"/>
                </a:solidFill>
                <a:latin typeface="Arial"/>
                <a:cs typeface="Arial"/>
              </a:rPr>
              <a:t>of </a:t>
            </a:r>
            <a:r>
              <a:rPr dirty="0" sz="2000">
                <a:solidFill>
                  <a:srgbClr val="666666"/>
                </a:solidFill>
                <a:latin typeface="Arial"/>
                <a:cs typeface="Arial"/>
              </a:rPr>
              <a:t>a</a:t>
            </a:r>
            <a:r>
              <a:rPr dirty="0" sz="2000" spc="-10">
                <a:solidFill>
                  <a:srgbClr val="666666"/>
                </a:solidFill>
                <a:latin typeface="Arial"/>
                <a:cs typeface="Arial"/>
              </a:rPr>
              <a:t> </a:t>
            </a:r>
            <a:r>
              <a:rPr dirty="0" sz="2000">
                <a:solidFill>
                  <a:srgbClr val="666666"/>
                </a:solidFill>
                <a:latin typeface="Arial"/>
                <a:cs typeface="Arial"/>
              </a:rPr>
              <a:t>corporation</a:t>
            </a:r>
            <a:endParaRPr sz="2000">
              <a:latin typeface="Arial"/>
              <a:cs typeface="Arial"/>
            </a:endParaRPr>
          </a:p>
          <a:p>
            <a:pPr lvl="1" marL="1262380" indent="-440690">
              <a:lnSpc>
                <a:spcPct val="100000"/>
              </a:lnSpc>
              <a:buFont typeface="Arial"/>
              <a:buAutoNum type="arabicPeriod"/>
              <a:tabLst>
                <a:tab pos="1261745" algn="l"/>
                <a:tab pos="1263015" algn="l"/>
              </a:tabLst>
            </a:pPr>
            <a:r>
              <a:rPr dirty="0" sz="2000" spc="-5" b="1">
                <a:solidFill>
                  <a:srgbClr val="666666"/>
                </a:solidFill>
                <a:latin typeface="Arial"/>
                <a:cs typeface="Arial"/>
              </a:rPr>
              <a:t>QOZ Partnership Interest: </a:t>
            </a:r>
            <a:r>
              <a:rPr dirty="0" sz="2000" spc="-5">
                <a:solidFill>
                  <a:srgbClr val="666666"/>
                </a:solidFill>
                <a:latin typeface="Arial"/>
                <a:cs typeface="Arial"/>
              </a:rPr>
              <a:t>newly issued partnership</a:t>
            </a:r>
            <a:r>
              <a:rPr dirty="0" sz="2000">
                <a:solidFill>
                  <a:srgbClr val="666666"/>
                </a:solidFill>
                <a:latin typeface="Arial"/>
                <a:cs typeface="Arial"/>
              </a:rPr>
              <a:t> </a:t>
            </a:r>
            <a:r>
              <a:rPr dirty="0" sz="2000" spc="-5">
                <a:solidFill>
                  <a:srgbClr val="666666"/>
                </a:solidFill>
                <a:latin typeface="Arial"/>
                <a:cs typeface="Arial"/>
              </a:rPr>
              <a:t>interests</a:t>
            </a:r>
            <a:endParaRPr sz="2000">
              <a:latin typeface="Arial"/>
              <a:cs typeface="Arial"/>
            </a:endParaRPr>
          </a:p>
          <a:p>
            <a:pPr lvl="1" marL="1262380" indent="-440690">
              <a:lnSpc>
                <a:spcPct val="100000"/>
              </a:lnSpc>
              <a:buFont typeface="Arial"/>
              <a:buAutoNum type="arabicPeriod"/>
              <a:tabLst>
                <a:tab pos="1261745" algn="l"/>
                <a:tab pos="1263015" algn="l"/>
              </a:tabLst>
            </a:pPr>
            <a:r>
              <a:rPr dirty="0" sz="2000" spc="-5" b="1">
                <a:solidFill>
                  <a:srgbClr val="666666"/>
                </a:solidFill>
                <a:latin typeface="Arial"/>
                <a:cs typeface="Arial"/>
              </a:rPr>
              <a:t>QOZ Business Property: </a:t>
            </a:r>
            <a:r>
              <a:rPr dirty="0" sz="2000" spc="-5">
                <a:solidFill>
                  <a:srgbClr val="666666"/>
                </a:solidFill>
                <a:latin typeface="Arial"/>
                <a:cs typeface="Arial"/>
              </a:rPr>
              <a:t>tangible business property in </a:t>
            </a:r>
            <a:r>
              <a:rPr dirty="0" sz="2000">
                <a:solidFill>
                  <a:srgbClr val="666666"/>
                </a:solidFill>
                <a:latin typeface="Arial"/>
                <a:cs typeface="Arial"/>
              </a:rPr>
              <a:t>a</a:t>
            </a:r>
            <a:r>
              <a:rPr dirty="0" sz="2000" spc="-45">
                <a:solidFill>
                  <a:srgbClr val="666666"/>
                </a:solidFill>
                <a:latin typeface="Arial"/>
                <a:cs typeface="Arial"/>
              </a:rPr>
              <a:t> </a:t>
            </a:r>
            <a:r>
              <a:rPr dirty="0" sz="2000" spc="-5">
                <a:solidFill>
                  <a:srgbClr val="666666"/>
                </a:solidFill>
                <a:latin typeface="Arial"/>
                <a:cs typeface="Arial"/>
              </a:rPr>
              <a:t>QOZ</a:t>
            </a:r>
            <a:endParaRPr sz="2000">
              <a:latin typeface="Arial"/>
              <a:cs typeface="Arial"/>
            </a:endParaRPr>
          </a:p>
          <a:p>
            <a:pPr marL="347980" indent="-335280">
              <a:lnSpc>
                <a:spcPts val="2865"/>
              </a:lnSpc>
              <a:spcBef>
                <a:spcPts val="1405"/>
              </a:spcBef>
              <a:buChar char="•"/>
              <a:tabLst>
                <a:tab pos="347345" algn="l"/>
                <a:tab pos="348615" algn="l"/>
              </a:tabLst>
            </a:pPr>
            <a:r>
              <a:rPr dirty="0" sz="2400" spc="-5">
                <a:solidFill>
                  <a:srgbClr val="666666"/>
                </a:solidFill>
                <a:latin typeface="Arial"/>
                <a:cs typeface="Arial"/>
              </a:rPr>
              <a:t>Tested 2x Per</a:t>
            </a:r>
            <a:r>
              <a:rPr dirty="0" sz="2400" spc="-100">
                <a:solidFill>
                  <a:srgbClr val="666666"/>
                </a:solidFill>
                <a:latin typeface="Arial"/>
                <a:cs typeface="Arial"/>
              </a:rPr>
              <a:t> </a:t>
            </a:r>
            <a:r>
              <a:rPr dirty="0" sz="2400" spc="-5">
                <a:solidFill>
                  <a:srgbClr val="666666"/>
                </a:solidFill>
                <a:latin typeface="Arial"/>
                <a:cs typeface="Arial"/>
              </a:rPr>
              <a:t>Year</a:t>
            </a:r>
            <a:endParaRPr sz="2400">
              <a:latin typeface="Arial"/>
              <a:cs typeface="Arial"/>
            </a:endParaRPr>
          </a:p>
          <a:p>
            <a:pPr marL="805180" indent="-398145">
              <a:lnSpc>
                <a:spcPts val="2850"/>
              </a:lnSpc>
              <a:buChar char="–"/>
              <a:tabLst>
                <a:tab pos="804545" algn="l"/>
                <a:tab pos="805815" algn="l"/>
              </a:tabLst>
            </a:pPr>
            <a:r>
              <a:rPr dirty="0" sz="2400" spc="-5">
                <a:solidFill>
                  <a:srgbClr val="666666"/>
                </a:solidFill>
                <a:latin typeface="Arial"/>
                <a:cs typeface="Arial"/>
              </a:rPr>
              <a:t>Average of percentage of QOZ Property held in QOF</a:t>
            </a:r>
            <a:r>
              <a:rPr dirty="0" sz="2400" spc="-80">
                <a:solidFill>
                  <a:srgbClr val="666666"/>
                </a:solidFill>
                <a:latin typeface="Arial"/>
                <a:cs typeface="Arial"/>
              </a:rPr>
              <a:t> </a:t>
            </a:r>
            <a:r>
              <a:rPr dirty="0" sz="2400" spc="-5">
                <a:solidFill>
                  <a:srgbClr val="666666"/>
                </a:solidFill>
                <a:latin typeface="Arial"/>
                <a:cs typeface="Arial"/>
              </a:rPr>
              <a:t>on:</a:t>
            </a:r>
            <a:endParaRPr sz="2400">
              <a:latin typeface="Arial"/>
              <a:cs typeface="Arial"/>
            </a:endParaRPr>
          </a:p>
          <a:p>
            <a:pPr lvl="1" marL="1262380" indent="-412750">
              <a:lnSpc>
                <a:spcPts val="2850"/>
              </a:lnSpc>
              <a:buChar char="■"/>
              <a:tabLst>
                <a:tab pos="1261745" algn="l"/>
                <a:tab pos="1263015" algn="l"/>
              </a:tabLst>
            </a:pPr>
            <a:r>
              <a:rPr dirty="0" sz="2400" spc="-5">
                <a:solidFill>
                  <a:srgbClr val="666666"/>
                </a:solidFill>
                <a:latin typeface="Arial"/>
                <a:cs typeface="Arial"/>
              </a:rPr>
              <a:t>last day of the first 6-month period </a:t>
            </a:r>
            <a:r>
              <a:rPr dirty="0" sz="2400">
                <a:solidFill>
                  <a:srgbClr val="666666"/>
                </a:solidFill>
                <a:latin typeface="Arial"/>
                <a:cs typeface="Arial"/>
              </a:rPr>
              <a:t>(June</a:t>
            </a:r>
            <a:r>
              <a:rPr dirty="0" sz="2400" spc="-40">
                <a:solidFill>
                  <a:srgbClr val="666666"/>
                </a:solidFill>
                <a:latin typeface="Arial"/>
                <a:cs typeface="Arial"/>
              </a:rPr>
              <a:t> </a:t>
            </a:r>
            <a:r>
              <a:rPr dirty="0" sz="2400" spc="-5">
                <a:solidFill>
                  <a:srgbClr val="666666"/>
                </a:solidFill>
                <a:latin typeface="Arial"/>
                <a:cs typeface="Arial"/>
              </a:rPr>
              <a:t>30)</a:t>
            </a:r>
            <a:endParaRPr sz="2400">
              <a:latin typeface="Arial"/>
              <a:cs typeface="Arial"/>
            </a:endParaRPr>
          </a:p>
          <a:p>
            <a:pPr lvl="1" marL="1262380" indent="-412750">
              <a:lnSpc>
                <a:spcPts val="2865"/>
              </a:lnSpc>
              <a:buChar char="■"/>
              <a:tabLst>
                <a:tab pos="1261745" algn="l"/>
                <a:tab pos="1263015" algn="l"/>
              </a:tabLst>
            </a:pPr>
            <a:r>
              <a:rPr dirty="0" sz="2400" spc="-5">
                <a:solidFill>
                  <a:srgbClr val="666666"/>
                </a:solidFill>
                <a:latin typeface="Arial"/>
                <a:cs typeface="Arial"/>
              </a:rPr>
              <a:t>last day of QOF’s tax </a:t>
            </a:r>
            <a:r>
              <a:rPr dirty="0" sz="2400">
                <a:solidFill>
                  <a:srgbClr val="666666"/>
                </a:solidFill>
                <a:latin typeface="Arial"/>
                <a:cs typeface="Arial"/>
              </a:rPr>
              <a:t>year (December</a:t>
            </a:r>
            <a:r>
              <a:rPr dirty="0" sz="2400" spc="-45">
                <a:solidFill>
                  <a:srgbClr val="666666"/>
                </a:solidFill>
                <a:latin typeface="Arial"/>
                <a:cs typeface="Arial"/>
              </a:rPr>
              <a:t> </a:t>
            </a:r>
            <a:r>
              <a:rPr dirty="0" sz="2400" spc="-5">
                <a:solidFill>
                  <a:srgbClr val="666666"/>
                </a:solidFill>
                <a:latin typeface="Arial"/>
                <a:cs typeface="Arial"/>
              </a:rPr>
              <a:t>31)</a:t>
            </a:r>
            <a:endParaRPr sz="2400">
              <a:latin typeface="Arial"/>
              <a:cs typeface="Arial"/>
            </a:endParaRPr>
          </a:p>
          <a:p>
            <a:pPr marL="805180" indent="-384175">
              <a:lnSpc>
                <a:spcPts val="2630"/>
              </a:lnSpc>
              <a:spcBef>
                <a:spcPts val="1405"/>
              </a:spcBef>
              <a:buChar char="–"/>
              <a:tabLst>
                <a:tab pos="804545" algn="l"/>
                <a:tab pos="805815" algn="l"/>
              </a:tabLst>
            </a:pPr>
            <a:r>
              <a:rPr dirty="0" sz="2200" spc="-5">
                <a:solidFill>
                  <a:srgbClr val="666666"/>
                </a:solidFill>
                <a:latin typeface="Arial"/>
                <a:cs typeface="Arial"/>
              </a:rPr>
              <a:t>Ex:</a:t>
            </a:r>
            <a:endParaRPr sz="2200">
              <a:latin typeface="Arial"/>
              <a:cs typeface="Arial"/>
            </a:endParaRPr>
          </a:p>
          <a:p>
            <a:pPr lvl="1" marL="1262380" indent="-397510">
              <a:lnSpc>
                <a:spcPts val="2625"/>
              </a:lnSpc>
              <a:buChar char="■"/>
              <a:tabLst>
                <a:tab pos="1261745" algn="l"/>
                <a:tab pos="1263015" algn="l"/>
              </a:tabLst>
            </a:pPr>
            <a:r>
              <a:rPr dirty="0" sz="2200">
                <a:solidFill>
                  <a:srgbClr val="666666"/>
                </a:solidFill>
                <a:latin typeface="Arial"/>
                <a:cs typeface="Arial"/>
              </a:rPr>
              <a:t>June </a:t>
            </a:r>
            <a:r>
              <a:rPr dirty="0" sz="2200" spc="-5">
                <a:solidFill>
                  <a:srgbClr val="666666"/>
                </a:solidFill>
                <a:latin typeface="Arial"/>
                <a:cs typeface="Arial"/>
              </a:rPr>
              <a:t>30: 85% of assets are QOZ</a:t>
            </a:r>
            <a:r>
              <a:rPr dirty="0" sz="2200" spc="-30">
                <a:solidFill>
                  <a:srgbClr val="666666"/>
                </a:solidFill>
                <a:latin typeface="Arial"/>
                <a:cs typeface="Arial"/>
              </a:rPr>
              <a:t> </a:t>
            </a:r>
            <a:r>
              <a:rPr dirty="0" sz="2200" spc="-5">
                <a:solidFill>
                  <a:srgbClr val="666666"/>
                </a:solidFill>
                <a:latin typeface="Arial"/>
                <a:cs typeface="Arial"/>
              </a:rPr>
              <a:t>Property</a:t>
            </a:r>
            <a:endParaRPr sz="2200">
              <a:latin typeface="Arial"/>
              <a:cs typeface="Arial"/>
            </a:endParaRPr>
          </a:p>
          <a:p>
            <a:pPr lvl="1" marL="1262380" indent="-397510">
              <a:lnSpc>
                <a:spcPts val="2625"/>
              </a:lnSpc>
              <a:buChar char="■"/>
              <a:tabLst>
                <a:tab pos="1261745" algn="l"/>
                <a:tab pos="1263015" algn="l"/>
              </a:tabLst>
            </a:pPr>
            <a:r>
              <a:rPr dirty="0" sz="2200" spc="-5">
                <a:solidFill>
                  <a:srgbClr val="666666"/>
                </a:solidFill>
                <a:latin typeface="Arial"/>
                <a:cs typeface="Arial"/>
              </a:rPr>
              <a:t>Dec. 31: 97% of assets are QOZ</a:t>
            </a:r>
            <a:r>
              <a:rPr dirty="0" sz="2200" spc="-25">
                <a:solidFill>
                  <a:srgbClr val="666666"/>
                </a:solidFill>
                <a:latin typeface="Arial"/>
                <a:cs typeface="Arial"/>
              </a:rPr>
              <a:t> </a:t>
            </a:r>
            <a:r>
              <a:rPr dirty="0" sz="2200" spc="-5">
                <a:solidFill>
                  <a:srgbClr val="666666"/>
                </a:solidFill>
                <a:latin typeface="Arial"/>
                <a:cs typeface="Arial"/>
              </a:rPr>
              <a:t>Property</a:t>
            </a:r>
            <a:endParaRPr sz="2200">
              <a:latin typeface="Arial"/>
              <a:cs typeface="Arial"/>
            </a:endParaRPr>
          </a:p>
          <a:p>
            <a:pPr lvl="1" marL="1262380" indent="-397510">
              <a:lnSpc>
                <a:spcPts val="2635"/>
              </a:lnSpc>
              <a:buChar char="■"/>
              <a:tabLst>
                <a:tab pos="1261745" algn="l"/>
                <a:tab pos="1263015" algn="l"/>
              </a:tabLst>
            </a:pPr>
            <a:r>
              <a:rPr dirty="0" sz="2200" spc="-5">
                <a:solidFill>
                  <a:srgbClr val="666666"/>
                </a:solidFill>
                <a:latin typeface="Arial"/>
                <a:cs typeface="Arial"/>
              </a:rPr>
              <a:t>Pass: average </a:t>
            </a:r>
            <a:r>
              <a:rPr dirty="0" sz="2200">
                <a:solidFill>
                  <a:srgbClr val="666666"/>
                </a:solidFill>
                <a:latin typeface="Arial"/>
                <a:cs typeface="Arial"/>
              </a:rPr>
              <a:t>=</a:t>
            </a:r>
            <a:r>
              <a:rPr dirty="0" sz="2200" spc="-20">
                <a:solidFill>
                  <a:srgbClr val="666666"/>
                </a:solidFill>
                <a:latin typeface="Arial"/>
                <a:cs typeface="Arial"/>
              </a:rPr>
              <a:t> </a:t>
            </a:r>
            <a:r>
              <a:rPr dirty="0" sz="2200" spc="-5">
                <a:solidFill>
                  <a:srgbClr val="666666"/>
                </a:solidFill>
                <a:latin typeface="Arial"/>
                <a:cs typeface="Arial"/>
              </a:rPr>
              <a:t>91%</a:t>
            </a:r>
            <a:endParaRPr sz="2200">
              <a:latin typeface="Arial"/>
              <a:cs typeface="Arial"/>
            </a:endParaRPr>
          </a:p>
          <a:p>
            <a:pPr>
              <a:lnSpc>
                <a:spcPct val="100000"/>
              </a:lnSpc>
              <a:spcBef>
                <a:spcPts val="15"/>
              </a:spcBef>
            </a:pPr>
            <a:endParaRPr sz="2250">
              <a:latin typeface="Times New Roman"/>
              <a:cs typeface="Times New Roman"/>
            </a:endParaRPr>
          </a:p>
          <a:p>
            <a:pPr marL="347980" indent="-335280">
              <a:lnSpc>
                <a:spcPct val="100000"/>
              </a:lnSpc>
              <a:buChar char="•"/>
              <a:tabLst>
                <a:tab pos="347345" algn="l"/>
                <a:tab pos="348615" algn="l"/>
              </a:tabLst>
            </a:pPr>
            <a:r>
              <a:rPr dirty="0" sz="2400" spc="-5">
                <a:solidFill>
                  <a:srgbClr val="666666"/>
                </a:solidFill>
                <a:latin typeface="Arial"/>
                <a:cs typeface="Arial"/>
              </a:rPr>
              <a:t>In </a:t>
            </a:r>
            <a:r>
              <a:rPr dirty="0" sz="2400">
                <a:solidFill>
                  <a:srgbClr val="666666"/>
                </a:solidFill>
                <a:latin typeface="Arial"/>
                <a:cs typeface="Arial"/>
              </a:rPr>
              <a:t>cases </a:t>
            </a:r>
            <a:r>
              <a:rPr dirty="0" sz="2400" spc="-5">
                <a:solidFill>
                  <a:srgbClr val="666666"/>
                </a:solidFill>
                <a:latin typeface="Arial"/>
                <a:cs typeface="Arial"/>
              </a:rPr>
              <a:t>#1 and #2, the </a:t>
            </a:r>
            <a:r>
              <a:rPr dirty="0" sz="2400">
                <a:solidFill>
                  <a:srgbClr val="666666"/>
                </a:solidFill>
                <a:latin typeface="Arial"/>
                <a:cs typeface="Arial"/>
              </a:rPr>
              <a:t>company must </a:t>
            </a:r>
            <a:r>
              <a:rPr dirty="0" sz="2400" spc="-5">
                <a:solidFill>
                  <a:srgbClr val="666666"/>
                </a:solidFill>
                <a:latin typeface="Arial"/>
                <a:cs typeface="Arial"/>
              </a:rPr>
              <a:t>be </a:t>
            </a:r>
            <a:r>
              <a:rPr dirty="0" sz="2400">
                <a:solidFill>
                  <a:srgbClr val="666666"/>
                </a:solidFill>
                <a:latin typeface="Arial"/>
                <a:cs typeface="Arial"/>
              </a:rPr>
              <a:t>a </a:t>
            </a:r>
            <a:r>
              <a:rPr dirty="0" sz="2400" spc="-5" b="1">
                <a:solidFill>
                  <a:srgbClr val="666666"/>
                </a:solidFill>
                <a:latin typeface="Arial"/>
                <a:cs typeface="Arial"/>
              </a:rPr>
              <a:t>QOZ</a:t>
            </a:r>
            <a:r>
              <a:rPr dirty="0" sz="2400" spc="-55" b="1">
                <a:solidFill>
                  <a:srgbClr val="666666"/>
                </a:solidFill>
                <a:latin typeface="Arial"/>
                <a:cs typeface="Arial"/>
              </a:rPr>
              <a:t> </a:t>
            </a:r>
            <a:r>
              <a:rPr dirty="0" sz="2400" spc="-5" b="1">
                <a:solidFill>
                  <a:srgbClr val="666666"/>
                </a:solidFill>
                <a:latin typeface="Arial"/>
                <a:cs typeface="Arial"/>
              </a:rPr>
              <a:t>Business</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2454275" cy="452120"/>
          </a:xfrm>
          <a:prstGeom prst="rect"/>
        </p:spPr>
        <p:txBody>
          <a:bodyPr wrap="square" lIns="0" tIns="12700" rIns="0" bIns="0" rtlCol="0" vert="horz">
            <a:spAutoFit/>
          </a:bodyPr>
          <a:lstStyle/>
          <a:p>
            <a:pPr marL="12700">
              <a:lnSpc>
                <a:spcPct val="100000"/>
              </a:lnSpc>
              <a:spcBef>
                <a:spcPts val="100"/>
              </a:spcBef>
            </a:pPr>
            <a:r>
              <a:rPr dirty="0" spc="-5"/>
              <a:t>The </a:t>
            </a:r>
            <a:r>
              <a:rPr dirty="0" spc="-10"/>
              <a:t>90%</a:t>
            </a:r>
            <a:r>
              <a:rPr dirty="0" spc="-90"/>
              <a:t> </a:t>
            </a:r>
            <a:r>
              <a:rPr dirty="0" spc="-5"/>
              <a:t>Test</a:t>
            </a:r>
          </a:p>
        </p:txBody>
      </p:sp>
      <p:sp>
        <p:nvSpPr>
          <p:cNvPr id="3" name="object 3"/>
          <p:cNvSpPr txBox="1"/>
          <p:nvPr/>
        </p:nvSpPr>
        <p:spPr>
          <a:xfrm>
            <a:off x="1073259" y="2205633"/>
            <a:ext cx="8222615" cy="2381885"/>
          </a:xfrm>
          <a:prstGeom prst="rect">
            <a:avLst/>
          </a:prstGeom>
        </p:spPr>
        <p:txBody>
          <a:bodyPr wrap="square" lIns="0" tIns="12700" rIns="0" bIns="0" rtlCol="0" vert="horz">
            <a:spAutoFit/>
          </a:bodyPr>
          <a:lstStyle/>
          <a:p>
            <a:pPr marL="410209" indent="-397510">
              <a:lnSpc>
                <a:spcPts val="2865"/>
              </a:lnSpc>
              <a:spcBef>
                <a:spcPts val="100"/>
              </a:spcBef>
              <a:buFont typeface="Arial"/>
              <a:buChar char="–"/>
              <a:tabLst>
                <a:tab pos="410209" algn="l"/>
                <a:tab pos="410845" algn="l"/>
              </a:tabLst>
            </a:pPr>
            <a:r>
              <a:rPr dirty="0" sz="2400" spc="-5" b="1">
                <a:solidFill>
                  <a:srgbClr val="666666"/>
                </a:solidFill>
                <a:latin typeface="Arial"/>
                <a:cs typeface="Arial"/>
              </a:rPr>
              <a:t>Note: For Pre-Existing</a:t>
            </a:r>
            <a:r>
              <a:rPr dirty="0" sz="2400" spc="-25" b="1">
                <a:solidFill>
                  <a:srgbClr val="666666"/>
                </a:solidFill>
                <a:latin typeface="Arial"/>
                <a:cs typeface="Arial"/>
              </a:rPr>
              <a:t> </a:t>
            </a:r>
            <a:r>
              <a:rPr dirty="0" sz="2400" spc="-5" b="1">
                <a:solidFill>
                  <a:srgbClr val="666666"/>
                </a:solidFill>
                <a:latin typeface="Arial"/>
                <a:cs typeface="Arial"/>
              </a:rPr>
              <a:t>Entity</a:t>
            </a:r>
            <a:endParaRPr sz="2400">
              <a:latin typeface="Arial"/>
              <a:cs typeface="Arial"/>
            </a:endParaRPr>
          </a:p>
          <a:p>
            <a:pPr lvl="1" marL="867410" marR="5080" indent="-412115">
              <a:lnSpc>
                <a:spcPts val="2850"/>
              </a:lnSpc>
              <a:spcBef>
                <a:spcPts val="105"/>
              </a:spcBef>
              <a:buChar char="■"/>
              <a:tabLst>
                <a:tab pos="867410" algn="l"/>
                <a:tab pos="868044" algn="l"/>
              </a:tabLst>
            </a:pPr>
            <a:r>
              <a:rPr dirty="0" sz="2400" spc="-5">
                <a:solidFill>
                  <a:srgbClr val="666666"/>
                </a:solidFill>
                <a:latin typeface="Arial"/>
                <a:cs typeface="Arial"/>
              </a:rPr>
              <a:t>Only assets acquired by </a:t>
            </a:r>
            <a:r>
              <a:rPr dirty="0" sz="2400">
                <a:solidFill>
                  <a:srgbClr val="666666"/>
                </a:solidFill>
                <a:latin typeface="Arial"/>
                <a:cs typeface="Arial"/>
              </a:rPr>
              <a:t>a </a:t>
            </a:r>
            <a:r>
              <a:rPr dirty="0" sz="2400" spc="-5">
                <a:solidFill>
                  <a:srgbClr val="666666"/>
                </a:solidFill>
                <a:latin typeface="Arial"/>
                <a:cs typeface="Arial"/>
              </a:rPr>
              <a:t>pre-existing entity </a:t>
            </a:r>
            <a:r>
              <a:rPr dirty="0" u="heavy" sz="2400" spc="-5" i="1">
                <a:solidFill>
                  <a:srgbClr val="666666"/>
                </a:solidFill>
                <a:uFill>
                  <a:solidFill>
                    <a:srgbClr val="666666"/>
                  </a:solidFill>
                </a:uFill>
                <a:latin typeface="Arial"/>
                <a:cs typeface="Arial"/>
              </a:rPr>
              <a:t>after </a:t>
            </a:r>
            <a:r>
              <a:rPr dirty="0" sz="2400" spc="-5" i="1">
                <a:solidFill>
                  <a:srgbClr val="666666"/>
                </a:solidFill>
                <a:latin typeface="Arial"/>
                <a:cs typeface="Arial"/>
              </a:rPr>
              <a:t> </a:t>
            </a:r>
            <a:r>
              <a:rPr dirty="0" sz="2400" spc="-5">
                <a:solidFill>
                  <a:srgbClr val="666666"/>
                </a:solidFill>
                <a:latin typeface="Arial"/>
                <a:cs typeface="Arial"/>
              </a:rPr>
              <a:t>12/31/17 </a:t>
            </a:r>
            <a:r>
              <a:rPr dirty="0" sz="2400">
                <a:solidFill>
                  <a:srgbClr val="666666"/>
                </a:solidFill>
                <a:latin typeface="Arial"/>
                <a:cs typeface="Arial"/>
              </a:rPr>
              <a:t>count </a:t>
            </a:r>
            <a:r>
              <a:rPr dirty="0" sz="2400" spc="-5">
                <a:solidFill>
                  <a:srgbClr val="666666"/>
                </a:solidFill>
                <a:latin typeface="Arial"/>
                <a:cs typeface="Arial"/>
              </a:rPr>
              <a:t>towards the </a:t>
            </a:r>
            <a:r>
              <a:rPr dirty="0" sz="2400">
                <a:solidFill>
                  <a:srgbClr val="666666"/>
                </a:solidFill>
                <a:latin typeface="Arial"/>
                <a:cs typeface="Arial"/>
              </a:rPr>
              <a:t>requirement </a:t>
            </a:r>
            <a:r>
              <a:rPr dirty="0" sz="2400" spc="-5">
                <a:solidFill>
                  <a:srgbClr val="666666"/>
                </a:solidFill>
                <a:latin typeface="Arial"/>
                <a:cs typeface="Arial"/>
              </a:rPr>
              <a:t>that 90%</a:t>
            </a:r>
            <a:r>
              <a:rPr dirty="0" sz="2400" spc="-105">
                <a:solidFill>
                  <a:srgbClr val="666666"/>
                </a:solidFill>
                <a:latin typeface="Arial"/>
                <a:cs typeface="Arial"/>
              </a:rPr>
              <a:t> </a:t>
            </a:r>
            <a:r>
              <a:rPr dirty="0" sz="2400" spc="-5">
                <a:solidFill>
                  <a:srgbClr val="666666"/>
                </a:solidFill>
                <a:latin typeface="Arial"/>
                <a:cs typeface="Arial"/>
              </a:rPr>
              <a:t>Test  </a:t>
            </a:r>
            <a:r>
              <a:rPr dirty="0" sz="2400">
                <a:solidFill>
                  <a:srgbClr val="666666"/>
                </a:solidFill>
                <a:latin typeface="Arial"/>
                <a:cs typeface="Arial"/>
              </a:rPr>
              <a:t>(QOZ</a:t>
            </a:r>
            <a:r>
              <a:rPr dirty="0" sz="2400" spc="-10">
                <a:solidFill>
                  <a:srgbClr val="666666"/>
                </a:solidFill>
                <a:latin typeface="Arial"/>
                <a:cs typeface="Arial"/>
              </a:rPr>
              <a:t> </a:t>
            </a:r>
            <a:r>
              <a:rPr dirty="0" sz="2400" spc="-5">
                <a:solidFill>
                  <a:srgbClr val="666666"/>
                </a:solidFill>
                <a:latin typeface="Arial"/>
                <a:cs typeface="Arial"/>
              </a:rPr>
              <a:t>Property)</a:t>
            </a:r>
            <a:endParaRPr sz="2400">
              <a:latin typeface="Arial"/>
              <a:cs typeface="Arial"/>
            </a:endParaRPr>
          </a:p>
          <a:p>
            <a:pPr lvl="1" marL="867410" marR="629920" indent="-412115">
              <a:lnSpc>
                <a:spcPts val="2850"/>
              </a:lnSpc>
              <a:spcBef>
                <a:spcPts val="1425"/>
              </a:spcBef>
              <a:buChar char="■"/>
              <a:tabLst>
                <a:tab pos="867410" algn="l"/>
                <a:tab pos="868044" algn="l"/>
              </a:tabLst>
            </a:pPr>
            <a:r>
              <a:rPr dirty="0" sz="2400" spc="-5">
                <a:solidFill>
                  <a:srgbClr val="666666"/>
                </a:solidFill>
                <a:latin typeface="Arial"/>
                <a:cs typeface="Arial"/>
              </a:rPr>
              <a:t>Difficult to pass 90% Test if pre-existing entity has  </a:t>
            </a:r>
            <a:r>
              <a:rPr dirty="0" sz="2400">
                <a:solidFill>
                  <a:srgbClr val="666666"/>
                </a:solidFill>
                <a:latin typeface="Arial"/>
                <a:cs typeface="Arial"/>
              </a:rPr>
              <a:t>material </a:t>
            </a:r>
            <a:r>
              <a:rPr dirty="0" sz="2400" spc="-5">
                <a:solidFill>
                  <a:srgbClr val="666666"/>
                </a:solidFill>
                <a:latin typeface="Arial"/>
                <a:cs typeface="Arial"/>
              </a:rPr>
              <a:t>pre-2018</a:t>
            </a:r>
            <a:r>
              <a:rPr dirty="0" sz="2400" spc="-15">
                <a:solidFill>
                  <a:srgbClr val="666666"/>
                </a:solidFill>
                <a:latin typeface="Arial"/>
                <a:cs typeface="Arial"/>
              </a:rPr>
              <a:t> </a:t>
            </a:r>
            <a:r>
              <a:rPr dirty="0" sz="2400" spc="-5">
                <a:solidFill>
                  <a:srgbClr val="666666"/>
                </a:solidFill>
                <a:latin typeface="Arial"/>
                <a:cs typeface="Arial"/>
              </a:rPr>
              <a:t>assets</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2572385" cy="452120"/>
          </a:xfrm>
          <a:prstGeom prst="rect"/>
        </p:spPr>
        <p:txBody>
          <a:bodyPr wrap="square" lIns="0" tIns="12700" rIns="0" bIns="0" rtlCol="0" vert="horz">
            <a:spAutoFit/>
          </a:bodyPr>
          <a:lstStyle/>
          <a:p>
            <a:pPr marL="12700">
              <a:lnSpc>
                <a:spcPct val="100000"/>
              </a:lnSpc>
              <a:spcBef>
                <a:spcPts val="100"/>
              </a:spcBef>
            </a:pPr>
            <a:r>
              <a:rPr dirty="0" spc="-5"/>
              <a:t>QOZ</a:t>
            </a:r>
            <a:r>
              <a:rPr dirty="0" spc="-90"/>
              <a:t> </a:t>
            </a:r>
            <a:r>
              <a:rPr dirty="0" spc="-5"/>
              <a:t>Business</a:t>
            </a:r>
          </a:p>
        </p:txBody>
      </p:sp>
      <p:sp>
        <p:nvSpPr>
          <p:cNvPr id="3" name="object 3"/>
          <p:cNvSpPr txBox="1"/>
          <p:nvPr/>
        </p:nvSpPr>
        <p:spPr>
          <a:xfrm>
            <a:off x="678865" y="1843683"/>
            <a:ext cx="8674735" cy="3648710"/>
          </a:xfrm>
          <a:prstGeom prst="rect">
            <a:avLst/>
          </a:prstGeom>
        </p:spPr>
        <p:txBody>
          <a:bodyPr wrap="square" lIns="0" tIns="27940" rIns="0" bIns="0" rtlCol="0" vert="horz">
            <a:spAutoFit/>
          </a:bodyPr>
          <a:lstStyle/>
          <a:p>
            <a:pPr marL="347980" marR="570230" indent="-335280">
              <a:lnSpc>
                <a:spcPts val="2850"/>
              </a:lnSpc>
              <a:spcBef>
                <a:spcPts val="220"/>
              </a:spcBef>
              <a:buFont typeface="Arial"/>
              <a:buChar char="•"/>
              <a:tabLst>
                <a:tab pos="347345" algn="l"/>
                <a:tab pos="348615" algn="l"/>
              </a:tabLst>
            </a:pPr>
            <a:r>
              <a:rPr dirty="0" sz="2400" spc="-5" b="1">
                <a:solidFill>
                  <a:srgbClr val="666666"/>
                </a:solidFill>
                <a:latin typeface="Arial"/>
                <a:cs typeface="Arial"/>
              </a:rPr>
              <a:t>70% Test: </a:t>
            </a:r>
            <a:r>
              <a:rPr dirty="0" sz="2400" spc="-5">
                <a:solidFill>
                  <a:srgbClr val="666666"/>
                </a:solidFill>
                <a:latin typeface="Arial"/>
                <a:cs typeface="Arial"/>
              </a:rPr>
              <a:t>tangible property owned or leased by the QOZ  Business is </a:t>
            </a:r>
            <a:r>
              <a:rPr dirty="0" sz="2400" spc="-5" b="1">
                <a:solidFill>
                  <a:srgbClr val="666666"/>
                </a:solidFill>
                <a:latin typeface="Arial"/>
                <a:cs typeface="Arial"/>
              </a:rPr>
              <a:t>QOZ Business</a:t>
            </a:r>
            <a:r>
              <a:rPr dirty="0" sz="2400" spc="20" b="1">
                <a:solidFill>
                  <a:srgbClr val="666666"/>
                </a:solidFill>
                <a:latin typeface="Arial"/>
                <a:cs typeface="Arial"/>
              </a:rPr>
              <a:t> </a:t>
            </a:r>
            <a:r>
              <a:rPr dirty="0" sz="2400" spc="-5" b="1">
                <a:solidFill>
                  <a:srgbClr val="666666"/>
                </a:solidFill>
                <a:latin typeface="Arial"/>
                <a:cs typeface="Arial"/>
              </a:rPr>
              <a:t>Property</a:t>
            </a:r>
            <a:endParaRPr sz="2400">
              <a:latin typeface="Arial"/>
              <a:cs typeface="Arial"/>
            </a:endParaRPr>
          </a:p>
          <a:p>
            <a:pPr lvl="1" marL="805180" indent="-398145">
              <a:lnSpc>
                <a:spcPts val="2760"/>
              </a:lnSpc>
              <a:buSzPct val="104347"/>
              <a:buChar char="–"/>
              <a:tabLst>
                <a:tab pos="804545" algn="l"/>
                <a:tab pos="805815" algn="l"/>
              </a:tabLst>
            </a:pPr>
            <a:r>
              <a:rPr dirty="0" sz="2300" spc="-5">
                <a:solidFill>
                  <a:srgbClr val="666666"/>
                </a:solidFill>
                <a:latin typeface="Arial"/>
                <a:cs typeface="Arial"/>
              </a:rPr>
              <a:t>Combined with 90% Test, the </a:t>
            </a:r>
            <a:r>
              <a:rPr dirty="0" sz="2300">
                <a:solidFill>
                  <a:srgbClr val="666666"/>
                </a:solidFill>
                <a:latin typeface="Arial"/>
                <a:cs typeface="Arial"/>
              </a:rPr>
              <a:t>“indirect” structure = </a:t>
            </a:r>
            <a:r>
              <a:rPr dirty="0" sz="2300" spc="-5">
                <a:solidFill>
                  <a:srgbClr val="666666"/>
                </a:solidFill>
                <a:latin typeface="Arial"/>
                <a:cs typeface="Arial"/>
              </a:rPr>
              <a:t>63%</a:t>
            </a:r>
            <a:r>
              <a:rPr dirty="0" sz="2300" spc="-100">
                <a:solidFill>
                  <a:srgbClr val="666666"/>
                </a:solidFill>
                <a:latin typeface="Arial"/>
                <a:cs typeface="Arial"/>
              </a:rPr>
              <a:t> </a:t>
            </a:r>
            <a:r>
              <a:rPr dirty="0" sz="2300" spc="-5">
                <a:solidFill>
                  <a:srgbClr val="666666"/>
                </a:solidFill>
                <a:latin typeface="Arial"/>
                <a:cs typeface="Arial"/>
              </a:rPr>
              <a:t>Test</a:t>
            </a:r>
            <a:endParaRPr sz="2300">
              <a:latin typeface="Arial"/>
              <a:cs typeface="Arial"/>
            </a:endParaRPr>
          </a:p>
          <a:p>
            <a:pPr marL="347980" marR="5080" indent="-335280">
              <a:lnSpc>
                <a:spcPts val="2850"/>
              </a:lnSpc>
              <a:spcBef>
                <a:spcPts val="1515"/>
              </a:spcBef>
              <a:buChar char="•"/>
              <a:tabLst>
                <a:tab pos="347345" algn="l"/>
                <a:tab pos="348615" algn="l"/>
              </a:tabLst>
            </a:pPr>
            <a:r>
              <a:rPr dirty="0" sz="2400" spc="-5">
                <a:solidFill>
                  <a:srgbClr val="666666"/>
                </a:solidFill>
                <a:latin typeface="Arial"/>
                <a:cs typeface="Arial"/>
              </a:rPr>
              <a:t>≥50% total gross income of QOZ Business is derived from the  </a:t>
            </a:r>
            <a:r>
              <a:rPr dirty="0" sz="2400">
                <a:solidFill>
                  <a:srgbClr val="666666"/>
                </a:solidFill>
                <a:latin typeface="Arial"/>
                <a:cs typeface="Arial"/>
              </a:rPr>
              <a:t>“active conduct” </a:t>
            </a:r>
            <a:r>
              <a:rPr dirty="0" sz="2400" spc="-5">
                <a:solidFill>
                  <a:srgbClr val="666666"/>
                </a:solidFill>
                <a:latin typeface="Arial"/>
                <a:cs typeface="Arial"/>
              </a:rPr>
              <a:t>of </a:t>
            </a:r>
            <a:r>
              <a:rPr dirty="0" sz="2400">
                <a:solidFill>
                  <a:srgbClr val="666666"/>
                </a:solidFill>
                <a:latin typeface="Arial"/>
                <a:cs typeface="Arial"/>
              </a:rPr>
              <a:t>such</a:t>
            </a:r>
            <a:r>
              <a:rPr dirty="0" sz="2400" spc="-25">
                <a:solidFill>
                  <a:srgbClr val="666666"/>
                </a:solidFill>
                <a:latin typeface="Arial"/>
                <a:cs typeface="Arial"/>
              </a:rPr>
              <a:t> </a:t>
            </a:r>
            <a:r>
              <a:rPr dirty="0" sz="2400" spc="-5">
                <a:solidFill>
                  <a:srgbClr val="666666"/>
                </a:solidFill>
                <a:latin typeface="Arial"/>
                <a:cs typeface="Arial"/>
              </a:rPr>
              <a:t>business</a:t>
            </a:r>
            <a:endParaRPr sz="2400">
              <a:latin typeface="Arial"/>
              <a:cs typeface="Arial"/>
            </a:endParaRPr>
          </a:p>
          <a:p>
            <a:pPr lvl="1" marL="805180" indent="-398145">
              <a:lnSpc>
                <a:spcPts val="2760"/>
              </a:lnSpc>
              <a:buChar char="–"/>
              <a:tabLst>
                <a:tab pos="804545" algn="l"/>
                <a:tab pos="805815" algn="l"/>
              </a:tabLst>
            </a:pPr>
            <a:r>
              <a:rPr dirty="0" sz="2400" spc="-5">
                <a:solidFill>
                  <a:srgbClr val="666666"/>
                </a:solidFill>
                <a:latin typeface="Arial"/>
                <a:cs typeface="Arial"/>
              </a:rPr>
              <a:t>Cloud </a:t>
            </a:r>
            <a:r>
              <a:rPr dirty="0" sz="2400">
                <a:solidFill>
                  <a:srgbClr val="666666"/>
                </a:solidFill>
                <a:latin typeface="Arial"/>
                <a:cs typeface="Arial"/>
              </a:rPr>
              <a:t>regarding </a:t>
            </a:r>
            <a:r>
              <a:rPr dirty="0" sz="2400" spc="-5">
                <a:solidFill>
                  <a:srgbClr val="666666"/>
                </a:solidFill>
                <a:latin typeface="Arial"/>
                <a:cs typeface="Arial"/>
              </a:rPr>
              <a:t>net</a:t>
            </a:r>
            <a:r>
              <a:rPr dirty="0" sz="2400" spc="-20">
                <a:solidFill>
                  <a:srgbClr val="666666"/>
                </a:solidFill>
                <a:latin typeface="Arial"/>
                <a:cs typeface="Arial"/>
              </a:rPr>
              <a:t> </a:t>
            </a:r>
            <a:r>
              <a:rPr dirty="0" sz="2400" spc="-5">
                <a:solidFill>
                  <a:srgbClr val="666666"/>
                </a:solidFill>
                <a:latin typeface="Arial"/>
                <a:cs typeface="Arial"/>
              </a:rPr>
              <a:t>leases</a:t>
            </a:r>
            <a:endParaRPr sz="2400">
              <a:latin typeface="Arial"/>
              <a:cs typeface="Arial"/>
            </a:endParaRPr>
          </a:p>
          <a:p>
            <a:pPr marL="347980" indent="-335280">
              <a:lnSpc>
                <a:spcPts val="2865"/>
              </a:lnSpc>
              <a:spcBef>
                <a:spcPts val="1395"/>
              </a:spcBef>
              <a:buChar char="•"/>
              <a:tabLst>
                <a:tab pos="347345" algn="l"/>
                <a:tab pos="348615" algn="l"/>
              </a:tabLst>
            </a:pPr>
            <a:r>
              <a:rPr dirty="0" sz="2400" spc="-5">
                <a:solidFill>
                  <a:srgbClr val="666666"/>
                </a:solidFill>
                <a:latin typeface="Arial"/>
                <a:cs typeface="Arial"/>
              </a:rPr>
              <a:t>Not </a:t>
            </a:r>
            <a:r>
              <a:rPr dirty="0" sz="2400">
                <a:solidFill>
                  <a:srgbClr val="666666"/>
                </a:solidFill>
                <a:latin typeface="Arial"/>
                <a:cs typeface="Arial"/>
              </a:rPr>
              <a:t>a </a:t>
            </a:r>
            <a:r>
              <a:rPr dirty="0" sz="2400" spc="-5">
                <a:solidFill>
                  <a:srgbClr val="666666"/>
                </a:solidFill>
                <a:latin typeface="Arial"/>
                <a:cs typeface="Arial"/>
              </a:rPr>
              <a:t>“</a:t>
            </a:r>
            <a:r>
              <a:rPr dirty="0" sz="2400" spc="-5" b="1">
                <a:solidFill>
                  <a:srgbClr val="666666"/>
                </a:solidFill>
                <a:latin typeface="Arial"/>
                <a:cs typeface="Arial"/>
              </a:rPr>
              <a:t>Sin</a:t>
            </a:r>
            <a:r>
              <a:rPr dirty="0" sz="2400" spc="-20" b="1">
                <a:solidFill>
                  <a:srgbClr val="666666"/>
                </a:solidFill>
                <a:latin typeface="Arial"/>
                <a:cs typeface="Arial"/>
              </a:rPr>
              <a:t> </a:t>
            </a:r>
            <a:r>
              <a:rPr dirty="0" sz="2400" spc="-5" b="1">
                <a:solidFill>
                  <a:srgbClr val="666666"/>
                </a:solidFill>
                <a:latin typeface="Arial"/>
                <a:cs typeface="Arial"/>
              </a:rPr>
              <a:t>Business</a:t>
            </a:r>
            <a:r>
              <a:rPr dirty="0" sz="2400" spc="-5">
                <a:solidFill>
                  <a:srgbClr val="666666"/>
                </a:solidFill>
                <a:latin typeface="Arial"/>
                <a:cs typeface="Arial"/>
              </a:rPr>
              <a:t>”:</a:t>
            </a:r>
            <a:endParaRPr sz="2400">
              <a:latin typeface="Arial"/>
              <a:cs typeface="Arial"/>
            </a:endParaRPr>
          </a:p>
          <a:p>
            <a:pPr lvl="1" marL="805180" marR="179070" indent="-398145">
              <a:lnSpc>
                <a:spcPts val="2850"/>
              </a:lnSpc>
              <a:spcBef>
                <a:spcPts val="105"/>
              </a:spcBef>
              <a:buChar char="–"/>
              <a:tabLst>
                <a:tab pos="804545" algn="l"/>
                <a:tab pos="805815" algn="l"/>
              </a:tabLst>
            </a:pPr>
            <a:r>
              <a:rPr dirty="0" sz="2400" spc="-5">
                <a:solidFill>
                  <a:srgbClr val="666666"/>
                </a:solidFill>
                <a:latin typeface="Arial"/>
                <a:cs typeface="Arial"/>
              </a:rPr>
              <a:t>golf </a:t>
            </a:r>
            <a:r>
              <a:rPr dirty="0" sz="2400">
                <a:solidFill>
                  <a:srgbClr val="666666"/>
                </a:solidFill>
                <a:latin typeface="Arial"/>
                <a:cs typeface="Arial"/>
              </a:rPr>
              <a:t>course, country club, massage </a:t>
            </a:r>
            <a:r>
              <a:rPr dirty="0" sz="2400" spc="-5">
                <a:solidFill>
                  <a:srgbClr val="666666"/>
                </a:solidFill>
                <a:latin typeface="Arial"/>
                <a:cs typeface="Arial"/>
              </a:rPr>
              <a:t>parlor, hot tub</a:t>
            </a:r>
            <a:r>
              <a:rPr dirty="0" sz="2400" spc="-110">
                <a:solidFill>
                  <a:srgbClr val="666666"/>
                </a:solidFill>
                <a:latin typeface="Arial"/>
                <a:cs typeface="Arial"/>
              </a:rPr>
              <a:t> </a:t>
            </a:r>
            <a:r>
              <a:rPr dirty="0" sz="2400" spc="-5">
                <a:solidFill>
                  <a:srgbClr val="666666"/>
                </a:solidFill>
                <a:latin typeface="Arial"/>
                <a:cs typeface="Arial"/>
              </a:rPr>
              <a:t>facility,  </a:t>
            </a:r>
            <a:r>
              <a:rPr dirty="0" sz="2400">
                <a:solidFill>
                  <a:srgbClr val="666666"/>
                </a:solidFill>
                <a:latin typeface="Arial"/>
                <a:cs typeface="Arial"/>
              </a:rPr>
              <a:t>suntan </a:t>
            </a:r>
            <a:r>
              <a:rPr dirty="0" sz="2400" spc="-5">
                <a:solidFill>
                  <a:srgbClr val="666666"/>
                </a:solidFill>
                <a:latin typeface="Arial"/>
                <a:cs typeface="Arial"/>
              </a:rPr>
              <a:t>facility, </a:t>
            </a:r>
            <a:r>
              <a:rPr dirty="0" sz="2400">
                <a:solidFill>
                  <a:srgbClr val="666666"/>
                </a:solidFill>
                <a:latin typeface="Arial"/>
                <a:cs typeface="Arial"/>
              </a:rPr>
              <a:t>racetrack, casino, </a:t>
            </a:r>
            <a:r>
              <a:rPr dirty="0" sz="2400" spc="-5">
                <a:solidFill>
                  <a:srgbClr val="666666"/>
                </a:solidFill>
                <a:latin typeface="Arial"/>
                <a:cs typeface="Arial"/>
              </a:rPr>
              <a:t>or liquor</a:t>
            </a:r>
            <a:r>
              <a:rPr dirty="0" sz="2400" spc="-50">
                <a:solidFill>
                  <a:srgbClr val="666666"/>
                </a:solidFill>
                <a:latin typeface="Arial"/>
                <a:cs typeface="Arial"/>
              </a:rPr>
              <a:t> </a:t>
            </a:r>
            <a:r>
              <a:rPr dirty="0" sz="2400">
                <a:solidFill>
                  <a:srgbClr val="666666"/>
                </a:solidFill>
                <a:latin typeface="Arial"/>
                <a:cs typeface="Arial"/>
              </a:rPr>
              <a:t>store</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1327825"/>
            <a:ext cx="4284980" cy="452120"/>
          </a:xfrm>
          <a:prstGeom prst="rect"/>
        </p:spPr>
        <p:txBody>
          <a:bodyPr wrap="square" lIns="0" tIns="12700" rIns="0" bIns="0" rtlCol="0" vert="horz">
            <a:spAutoFit/>
          </a:bodyPr>
          <a:lstStyle/>
          <a:p>
            <a:pPr marL="12700">
              <a:lnSpc>
                <a:spcPct val="100000"/>
              </a:lnSpc>
              <a:spcBef>
                <a:spcPts val="100"/>
              </a:spcBef>
            </a:pPr>
            <a:r>
              <a:rPr dirty="0" spc="-5"/>
              <a:t>QOZ Business</a:t>
            </a:r>
            <a:r>
              <a:rPr dirty="0" spc="-95"/>
              <a:t> </a:t>
            </a:r>
            <a:r>
              <a:rPr dirty="0" spc="-5"/>
              <a:t>Property</a:t>
            </a:r>
          </a:p>
        </p:txBody>
      </p:sp>
      <p:sp>
        <p:nvSpPr>
          <p:cNvPr id="3" name="object 3"/>
          <p:cNvSpPr txBox="1"/>
          <p:nvPr/>
        </p:nvSpPr>
        <p:spPr>
          <a:xfrm>
            <a:off x="678865" y="1843683"/>
            <a:ext cx="8593455" cy="4753610"/>
          </a:xfrm>
          <a:prstGeom prst="rect">
            <a:avLst/>
          </a:prstGeom>
        </p:spPr>
        <p:txBody>
          <a:bodyPr wrap="square" lIns="0" tIns="27940" rIns="0" bIns="0" rtlCol="0" vert="horz">
            <a:spAutoFit/>
          </a:bodyPr>
          <a:lstStyle/>
          <a:p>
            <a:pPr marL="347980" marR="5080" indent="-335280">
              <a:lnSpc>
                <a:spcPts val="2850"/>
              </a:lnSpc>
              <a:spcBef>
                <a:spcPts val="220"/>
              </a:spcBef>
              <a:buChar char="•"/>
              <a:tabLst>
                <a:tab pos="347345" algn="l"/>
                <a:tab pos="348615" algn="l"/>
              </a:tabLst>
            </a:pPr>
            <a:r>
              <a:rPr dirty="0" sz="2400" spc="-5">
                <a:solidFill>
                  <a:srgbClr val="666666"/>
                </a:solidFill>
                <a:latin typeface="Arial"/>
                <a:cs typeface="Arial"/>
              </a:rPr>
              <a:t>Tangible property used in trade or business </a:t>
            </a:r>
            <a:r>
              <a:rPr dirty="0" sz="2400" spc="10">
                <a:solidFill>
                  <a:srgbClr val="666666"/>
                </a:solidFill>
                <a:latin typeface="Arial"/>
                <a:cs typeface="Arial"/>
              </a:rPr>
              <a:t>(</a:t>
            </a:r>
            <a:r>
              <a:rPr dirty="0" sz="2400" spc="10" i="1">
                <a:solidFill>
                  <a:srgbClr val="666666"/>
                </a:solidFill>
                <a:latin typeface="Arial"/>
                <a:cs typeface="Arial"/>
              </a:rPr>
              <a:t>e.g.</a:t>
            </a:r>
            <a:r>
              <a:rPr dirty="0" sz="2400" spc="10">
                <a:solidFill>
                  <a:srgbClr val="666666"/>
                </a:solidFill>
                <a:latin typeface="Arial"/>
                <a:cs typeface="Arial"/>
              </a:rPr>
              <a:t>, </a:t>
            </a:r>
            <a:r>
              <a:rPr dirty="0" sz="2400" spc="-5">
                <a:solidFill>
                  <a:srgbClr val="666666"/>
                </a:solidFill>
                <a:latin typeface="Arial"/>
                <a:cs typeface="Arial"/>
              </a:rPr>
              <a:t>equipment,  </a:t>
            </a:r>
            <a:r>
              <a:rPr dirty="0" sz="2400">
                <a:solidFill>
                  <a:srgbClr val="666666"/>
                </a:solidFill>
                <a:latin typeface="Arial"/>
                <a:cs typeface="Arial"/>
              </a:rPr>
              <a:t>real</a:t>
            </a:r>
            <a:r>
              <a:rPr dirty="0" sz="2400" spc="-10">
                <a:solidFill>
                  <a:srgbClr val="666666"/>
                </a:solidFill>
                <a:latin typeface="Arial"/>
                <a:cs typeface="Arial"/>
              </a:rPr>
              <a:t> </a:t>
            </a:r>
            <a:r>
              <a:rPr dirty="0" sz="2400" spc="-5">
                <a:solidFill>
                  <a:srgbClr val="666666"/>
                </a:solidFill>
                <a:latin typeface="Arial"/>
                <a:cs typeface="Arial"/>
              </a:rPr>
              <a:t>estate)</a:t>
            </a:r>
            <a:endParaRPr sz="2400">
              <a:latin typeface="Arial"/>
              <a:cs typeface="Arial"/>
            </a:endParaRPr>
          </a:p>
          <a:p>
            <a:pPr marL="347980" indent="-335280">
              <a:lnSpc>
                <a:spcPct val="100000"/>
              </a:lnSpc>
              <a:spcBef>
                <a:spcPts val="1305"/>
              </a:spcBef>
              <a:buChar char="•"/>
              <a:tabLst>
                <a:tab pos="347345" algn="l"/>
                <a:tab pos="348615" algn="l"/>
              </a:tabLst>
            </a:pPr>
            <a:r>
              <a:rPr dirty="0" sz="2400" spc="-5">
                <a:solidFill>
                  <a:srgbClr val="666666"/>
                </a:solidFill>
                <a:latin typeface="Arial"/>
                <a:cs typeface="Arial"/>
              </a:rPr>
              <a:t>Acquired after December 31,</a:t>
            </a:r>
            <a:r>
              <a:rPr dirty="0" sz="2400" spc="-20">
                <a:solidFill>
                  <a:srgbClr val="666666"/>
                </a:solidFill>
                <a:latin typeface="Arial"/>
                <a:cs typeface="Arial"/>
              </a:rPr>
              <a:t> </a:t>
            </a:r>
            <a:r>
              <a:rPr dirty="0" sz="2400" spc="-5">
                <a:solidFill>
                  <a:srgbClr val="666666"/>
                </a:solidFill>
                <a:latin typeface="Arial"/>
                <a:cs typeface="Arial"/>
              </a:rPr>
              <a:t>2017</a:t>
            </a:r>
            <a:endParaRPr sz="2400">
              <a:latin typeface="Arial"/>
              <a:cs typeface="Arial"/>
            </a:endParaRPr>
          </a:p>
          <a:p>
            <a:pPr marL="347980" indent="-335280">
              <a:lnSpc>
                <a:spcPts val="2875"/>
              </a:lnSpc>
              <a:spcBef>
                <a:spcPts val="1395"/>
              </a:spcBef>
              <a:buChar char="•"/>
              <a:tabLst>
                <a:tab pos="347345" algn="l"/>
                <a:tab pos="348615" algn="l"/>
              </a:tabLst>
            </a:pPr>
            <a:r>
              <a:rPr dirty="0" sz="2400">
                <a:solidFill>
                  <a:srgbClr val="666666"/>
                </a:solidFill>
                <a:latin typeface="Arial"/>
                <a:cs typeface="Arial"/>
              </a:rPr>
              <a:t>“Original </a:t>
            </a:r>
            <a:r>
              <a:rPr dirty="0" sz="2400" spc="-5">
                <a:solidFill>
                  <a:srgbClr val="666666"/>
                </a:solidFill>
                <a:latin typeface="Arial"/>
                <a:cs typeface="Arial"/>
              </a:rPr>
              <a:t>Use” or </a:t>
            </a:r>
            <a:r>
              <a:rPr dirty="0" sz="2400">
                <a:solidFill>
                  <a:srgbClr val="666666"/>
                </a:solidFill>
                <a:latin typeface="Arial"/>
                <a:cs typeface="Arial"/>
              </a:rPr>
              <a:t>“Substantial</a:t>
            </a:r>
            <a:r>
              <a:rPr dirty="0" sz="2400" spc="-25">
                <a:solidFill>
                  <a:srgbClr val="666666"/>
                </a:solidFill>
                <a:latin typeface="Arial"/>
                <a:cs typeface="Arial"/>
              </a:rPr>
              <a:t> </a:t>
            </a:r>
            <a:r>
              <a:rPr dirty="0" sz="2400" spc="-5">
                <a:solidFill>
                  <a:srgbClr val="666666"/>
                </a:solidFill>
                <a:latin typeface="Arial"/>
                <a:cs typeface="Arial"/>
              </a:rPr>
              <a:t>Improvement”</a:t>
            </a:r>
            <a:endParaRPr sz="2400">
              <a:latin typeface="Arial"/>
              <a:cs typeface="Arial"/>
            </a:endParaRPr>
          </a:p>
          <a:p>
            <a:pPr lvl="1" marL="805180" indent="-370205">
              <a:lnSpc>
                <a:spcPts val="2395"/>
              </a:lnSpc>
              <a:buFont typeface="Arial"/>
              <a:buChar char="–"/>
              <a:tabLst>
                <a:tab pos="804545" algn="l"/>
                <a:tab pos="805815" algn="l"/>
              </a:tabLst>
            </a:pPr>
            <a:r>
              <a:rPr dirty="0" sz="2000" spc="-5" b="1">
                <a:solidFill>
                  <a:srgbClr val="666666"/>
                </a:solidFill>
                <a:latin typeface="Arial"/>
                <a:cs typeface="Arial"/>
              </a:rPr>
              <a:t>Original Use </a:t>
            </a:r>
            <a:r>
              <a:rPr dirty="0" sz="2000" spc="-5">
                <a:solidFill>
                  <a:srgbClr val="666666"/>
                </a:solidFill>
                <a:latin typeface="Arial"/>
                <a:cs typeface="Arial"/>
              </a:rPr>
              <a:t>of the property </a:t>
            </a:r>
            <a:r>
              <a:rPr dirty="0" sz="2000" spc="-5" i="1">
                <a:solidFill>
                  <a:srgbClr val="666666"/>
                </a:solidFill>
                <a:latin typeface="Arial"/>
                <a:cs typeface="Arial"/>
              </a:rPr>
              <a:t>within </a:t>
            </a:r>
            <a:r>
              <a:rPr dirty="0" sz="2000" spc="-5">
                <a:solidFill>
                  <a:srgbClr val="666666"/>
                </a:solidFill>
                <a:latin typeface="Arial"/>
                <a:cs typeface="Arial"/>
              </a:rPr>
              <a:t>the QOZ begins with</a:t>
            </a:r>
            <a:r>
              <a:rPr dirty="0" sz="2000" spc="5">
                <a:solidFill>
                  <a:srgbClr val="666666"/>
                </a:solidFill>
                <a:latin typeface="Arial"/>
                <a:cs typeface="Arial"/>
              </a:rPr>
              <a:t> </a:t>
            </a:r>
            <a:r>
              <a:rPr dirty="0" sz="2000" spc="-5">
                <a:solidFill>
                  <a:srgbClr val="666666"/>
                </a:solidFill>
                <a:latin typeface="Arial"/>
                <a:cs typeface="Arial"/>
              </a:rPr>
              <a:t>business</a:t>
            </a:r>
            <a:endParaRPr sz="2000">
              <a:latin typeface="Arial"/>
              <a:cs typeface="Arial"/>
            </a:endParaRPr>
          </a:p>
          <a:p>
            <a:pPr lvl="2" marL="1262380" indent="-382270">
              <a:lnSpc>
                <a:spcPct val="100000"/>
              </a:lnSpc>
              <a:buFont typeface="Arial"/>
              <a:buChar char="■"/>
              <a:tabLst>
                <a:tab pos="1261745" algn="l"/>
                <a:tab pos="1263015" algn="l"/>
              </a:tabLst>
            </a:pPr>
            <a:r>
              <a:rPr dirty="0" sz="2000" spc="-5" b="1">
                <a:solidFill>
                  <a:srgbClr val="666666"/>
                </a:solidFill>
                <a:latin typeface="Arial"/>
                <a:cs typeface="Arial"/>
              </a:rPr>
              <a:t>Note: </a:t>
            </a:r>
            <a:r>
              <a:rPr dirty="0" sz="2000">
                <a:solidFill>
                  <a:srgbClr val="666666"/>
                </a:solidFill>
                <a:latin typeface="Arial"/>
                <a:cs typeface="Arial"/>
              </a:rPr>
              <a:t>can </a:t>
            </a:r>
            <a:r>
              <a:rPr dirty="0" sz="2000" spc="-5">
                <a:solidFill>
                  <a:srgbClr val="666666"/>
                </a:solidFill>
                <a:latin typeface="Arial"/>
                <a:cs typeface="Arial"/>
              </a:rPr>
              <a:t>be used property from outside the</a:t>
            </a:r>
            <a:r>
              <a:rPr dirty="0" sz="2000" spc="-30">
                <a:solidFill>
                  <a:srgbClr val="666666"/>
                </a:solidFill>
                <a:latin typeface="Arial"/>
                <a:cs typeface="Arial"/>
              </a:rPr>
              <a:t> </a:t>
            </a:r>
            <a:r>
              <a:rPr dirty="0" sz="2000" spc="-5">
                <a:solidFill>
                  <a:srgbClr val="666666"/>
                </a:solidFill>
                <a:latin typeface="Arial"/>
                <a:cs typeface="Arial"/>
              </a:rPr>
              <a:t>QOZ</a:t>
            </a:r>
            <a:endParaRPr sz="2000">
              <a:latin typeface="Arial"/>
              <a:cs typeface="Arial"/>
            </a:endParaRPr>
          </a:p>
          <a:p>
            <a:pPr>
              <a:lnSpc>
                <a:spcPct val="100000"/>
              </a:lnSpc>
              <a:spcBef>
                <a:spcPts val="40"/>
              </a:spcBef>
            </a:pPr>
            <a:endParaRPr sz="2050">
              <a:latin typeface="Times New Roman"/>
              <a:cs typeface="Times New Roman"/>
            </a:endParaRPr>
          </a:p>
          <a:p>
            <a:pPr marL="805180" indent="-370205">
              <a:lnSpc>
                <a:spcPct val="100000"/>
              </a:lnSpc>
              <a:buChar char="–"/>
              <a:tabLst>
                <a:tab pos="804545" algn="l"/>
                <a:tab pos="805815" algn="l"/>
              </a:tabLst>
            </a:pPr>
            <a:r>
              <a:rPr dirty="0" sz="2000" spc="-5" b="1">
                <a:solidFill>
                  <a:srgbClr val="666666"/>
                </a:solidFill>
                <a:latin typeface="Arial"/>
                <a:cs typeface="Arial"/>
              </a:rPr>
              <a:t>Substantially</a:t>
            </a:r>
            <a:r>
              <a:rPr dirty="0" sz="2000" spc="-15" b="1">
                <a:solidFill>
                  <a:srgbClr val="666666"/>
                </a:solidFill>
                <a:latin typeface="Arial"/>
                <a:cs typeface="Arial"/>
              </a:rPr>
              <a:t> </a:t>
            </a:r>
            <a:r>
              <a:rPr dirty="0" sz="2000" spc="-5" b="1">
                <a:solidFill>
                  <a:srgbClr val="666666"/>
                </a:solidFill>
                <a:latin typeface="Arial"/>
                <a:cs typeface="Arial"/>
              </a:rPr>
              <a:t>Improved</a:t>
            </a:r>
            <a:endParaRPr sz="2000">
              <a:latin typeface="Arial"/>
              <a:cs typeface="Arial"/>
            </a:endParaRPr>
          </a:p>
          <a:p>
            <a:pPr lvl="1" marL="1262380" indent="-382270">
              <a:lnSpc>
                <a:spcPct val="100000"/>
              </a:lnSpc>
              <a:buChar char="■"/>
              <a:tabLst>
                <a:tab pos="1261745" algn="l"/>
                <a:tab pos="1263015" algn="l"/>
              </a:tabLst>
            </a:pPr>
            <a:r>
              <a:rPr dirty="0" sz="2000" spc="-5">
                <a:solidFill>
                  <a:srgbClr val="666666"/>
                </a:solidFill>
                <a:latin typeface="Arial"/>
                <a:cs typeface="Arial"/>
              </a:rPr>
              <a:t>200% Test—excluding</a:t>
            </a:r>
            <a:r>
              <a:rPr dirty="0" sz="2000" spc="-10">
                <a:solidFill>
                  <a:srgbClr val="666666"/>
                </a:solidFill>
                <a:latin typeface="Arial"/>
                <a:cs typeface="Arial"/>
              </a:rPr>
              <a:t> </a:t>
            </a:r>
            <a:r>
              <a:rPr dirty="0" sz="2000" spc="-5">
                <a:solidFill>
                  <a:srgbClr val="666666"/>
                </a:solidFill>
                <a:latin typeface="Arial"/>
                <a:cs typeface="Arial"/>
              </a:rPr>
              <a:t>land</a:t>
            </a:r>
            <a:endParaRPr sz="2000">
              <a:latin typeface="Arial"/>
              <a:cs typeface="Arial"/>
            </a:endParaRPr>
          </a:p>
          <a:p>
            <a:pPr lvl="1" marL="1262380" indent="-382270">
              <a:lnSpc>
                <a:spcPct val="100000"/>
              </a:lnSpc>
              <a:buChar char="■"/>
              <a:tabLst>
                <a:tab pos="1261745" algn="l"/>
                <a:tab pos="1263015" algn="l"/>
              </a:tabLst>
            </a:pPr>
            <a:r>
              <a:rPr dirty="0" sz="2000" spc="-5">
                <a:solidFill>
                  <a:srgbClr val="666666"/>
                </a:solidFill>
                <a:latin typeface="Arial"/>
                <a:cs typeface="Arial"/>
              </a:rPr>
              <a:t>30</a:t>
            </a:r>
            <a:r>
              <a:rPr dirty="0" sz="2000" spc="-10">
                <a:solidFill>
                  <a:srgbClr val="666666"/>
                </a:solidFill>
                <a:latin typeface="Arial"/>
                <a:cs typeface="Arial"/>
              </a:rPr>
              <a:t> </a:t>
            </a:r>
            <a:r>
              <a:rPr dirty="0" sz="2000">
                <a:solidFill>
                  <a:srgbClr val="666666"/>
                </a:solidFill>
                <a:latin typeface="Arial"/>
                <a:cs typeface="Arial"/>
              </a:rPr>
              <a:t>Months</a:t>
            </a:r>
            <a:endParaRPr sz="2000">
              <a:latin typeface="Arial"/>
              <a:cs typeface="Arial"/>
            </a:endParaRPr>
          </a:p>
          <a:p>
            <a:pPr marL="347980" indent="-335280">
              <a:lnSpc>
                <a:spcPct val="100000"/>
              </a:lnSpc>
              <a:spcBef>
                <a:spcPts val="1410"/>
              </a:spcBef>
              <a:buChar char="•"/>
              <a:tabLst>
                <a:tab pos="347345" algn="l"/>
                <a:tab pos="348615" algn="l"/>
              </a:tabLst>
            </a:pPr>
            <a:r>
              <a:rPr dirty="0" sz="2400" spc="-5">
                <a:solidFill>
                  <a:srgbClr val="666666"/>
                </a:solidFill>
                <a:latin typeface="Arial"/>
                <a:cs typeface="Arial"/>
              </a:rPr>
              <a:t>Not acquired from </a:t>
            </a:r>
            <a:r>
              <a:rPr dirty="0" sz="2400">
                <a:solidFill>
                  <a:srgbClr val="666666"/>
                </a:solidFill>
                <a:latin typeface="Arial"/>
                <a:cs typeface="Arial"/>
              </a:rPr>
              <a:t>a </a:t>
            </a:r>
            <a:r>
              <a:rPr dirty="0" sz="2400" spc="-5">
                <a:solidFill>
                  <a:srgbClr val="666666"/>
                </a:solidFill>
                <a:latin typeface="Arial"/>
                <a:cs typeface="Arial"/>
              </a:rPr>
              <a:t>Related Party</a:t>
            </a:r>
            <a:r>
              <a:rPr dirty="0" sz="2400" spc="-35">
                <a:solidFill>
                  <a:srgbClr val="666666"/>
                </a:solidFill>
                <a:latin typeface="Arial"/>
                <a:cs typeface="Arial"/>
              </a:rPr>
              <a:t> </a:t>
            </a:r>
            <a:r>
              <a:rPr dirty="0" sz="2400">
                <a:solidFill>
                  <a:srgbClr val="666666"/>
                </a:solidFill>
                <a:latin typeface="Arial"/>
                <a:cs typeface="Arial"/>
              </a:rPr>
              <a:t>(20%)</a:t>
            </a:r>
            <a:endParaRPr sz="2400">
              <a:latin typeface="Arial"/>
              <a:cs typeface="Arial"/>
            </a:endParaRPr>
          </a:p>
          <a:p>
            <a:pPr marL="347980" indent="-335280">
              <a:lnSpc>
                <a:spcPct val="100000"/>
              </a:lnSpc>
              <a:spcBef>
                <a:spcPts val="1395"/>
              </a:spcBef>
              <a:buChar char="•"/>
              <a:tabLst>
                <a:tab pos="347345" algn="l"/>
                <a:tab pos="348615" algn="l"/>
              </a:tabLst>
            </a:pPr>
            <a:r>
              <a:rPr dirty="0" sz="2400" spc="-5">
                <a:solidFill>
                  <a:srgbClr val="666666"/>
                </a:solidFill>
                <a:latin typeface="Arial"/>
                <a:cs typeface="Arial"/>
              </a:rPr>
              <a:t>Remains within the</a:t>
            </a:r>
            <a:r>
              <a:rPr dirty="0" sz="2400" spc="-15">
                <a:solidFill>
                  <a:srgbClr val="666666"/>
                </a:solidFill>
                <a:latin typeface="Arial"/>
                <a:cs typeface="Arial"/>
              </a:rPr>
              <a:t> </a:t>
            </a:r>
            <a:r>
              <a:rPr dirty="0" sz="2400" spc="-5">
                <a:solidFill>
                  <a:srgbClr val="666666"/>
                </a:solidFill>
                <a:latin typeface="Arial"/>
                <a:cs typeface="Arial"/>
              </a:rPr>
              <a:t>QOZ</a:t>
            </a:r>
            <a:endParaRPr sz="2400">
              <a:latin typeface="Arial"/>
              <a:cs typeface="Arial"/>
            </a:endParaRPr>
          </a:p>
        </p:txBody>
      </p:sp>
      <p:sp>
        <p:nvSpPr>
          <p:cNvPr id="4" name="object 4"/>
          <p:cNvSpPr/>
          <p:nvPr/>
        </p:nvSpPr>
        <p:spPr>
          <a:xfrm>
            <a:off x="673695" y="7228713"/>
            <a:ext cx="388499" cy="387733"/>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81177" y="7228325"/>
            <a:ext cx="388499" cy="388499"/>
          </a:xfrm>
          <a:prstGeom prst="rect">
            <a:avLst/>
          </a:prstGeom>
          <a:blipFill>
            <a:blip r:embed="rId3" cstate="print"/>
            <a:stretch>
              <a:fillRect/>
            </a:stretch>
          </a:blipFill>
        </p:spPr>
        <p:txBody>
          <a:bodyPr wrap="square" lIns="0" tIns="0" rIns="0" bIns="0" rtlCol="0"/>
          <a:lstStyle/>
          <a:p/>
        </p:txBody>
      </p:sp>
      <p:sp>
        <p:nvSpPr>
          <p:cNvPr id="6" name="object 6"/>
          <p:cNvSpPr txBox="1">
            <a:spLocks noGrp="1"/>
          </p:cNvSpPr>
          <p:nvPr>
            <p:ph type="sldNum" idx="7" sz="quarter"/>
          </p:nvPr>
        </p:nvSpPr>
        <p:spPr>
          <a:prstGeom prst="rect"/>
        </p:spPr>
        <p:txBody>
          <a:bodyPr wrap="square" lIns="0" tIns="10795" rIns="0" bIns="0" rtlCol="0" vert="horz">
            <a:spAutoFit/>
          </a:bodyPr>
          <a:lstStyle/>
          <a:p>
            <a:pPr marL="25400">
              <a:lnSpc>
                <a:spcPct val="100000"/>
              </a:lnSpc>
              <a:spcBef>
                <a:spcPts val="85"/>
              </a:spcBef>
            </a:pPr>
            <a:fld id="{81D60167-4931-47E6-BA6A-407CBD079E47}" type="slidenum">
              <a:rPr dirty="0"/>
              <a:t>10</a:t>
            </a:fl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2019-04-03T13:42:58Z</dcterms:created>
  <dcterms:modified xsi:type="dcterms:W3CDTF">2019-04-03T13:42:58Z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ies>
</file>