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4"/>
    <p:sldMasterId id="2147483782" r:id="rId5"/>
  </p:sldMasterIdLst>
  <p:notesMasterIdLst>
    <p:notesMasterId r:id="rId38"/>
  </p:notesMasterIdLst>
  <p:sldIdLst>
    <p:sldId id="300" r:id="rId6"/>
    <p:sldId id="293" r:id="rId7"/>
    <p:sldId id="290" r:id="rId8"/>
    <p:sldId id="257" r:id="rId9"/>
    <p:sldId id="259" r:id="rId10"/>
    <p:sldId id="258" r:id="rId11"/>
    <p:sldId id="271" r:id="rId12"/>
    <p:sldId id="273" r:id="rId13"/>
    <p:sldId id="274" r:id="rId14"/>
    <p:sldId id="275" r:id="rId15"/>
    <p:sldId id="288" r:id="rId16"/>
    <p:sldId id="286" r:id="rId17"/>
    <p:sldId id="277" r:id="rId18"/>
    <p:sldId id="278" r:id="rId19"/>
    <p:sldId id="296" r:id="rId20"/>
    <p:sldId id="295" r:id="rId21"/>
    <p:sldId id="260" r:id="rId22"/>
    <p:sldId id="282" r:id="rId23"/>
    <p:sldId id="261" r:id="rId24"/>
    <p:sldId id="283" r:id="rId25"/>
    <p:sldId id="280" r:id="rId26"/>
    <p:sldId id="279" r:id="rId27"/>
    <p:sldId id="284" r:id="rId28"/>
    <p:sldId id="291" r:id="rId29"/>
    <p:sldId id="298" r:id="rId30"/>
    <p:sldId id="299" r:id="rId31"/>
    <p:sldId id="285" r:id="rId32"/>
    <p:sldId id="265" r:id="rId33"/>
    <p:sldId id="292" r:id="rId34"/>
    <p:sldId id="289" r:id="rId35"/>
    <p:sldId id="272" r:id="rId36"/>
    <p:sldId id="26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5F1C9E-F084-4D62-8EA7-52FB04BE1BD2}">
          <p14:sldIdLst>
            <p14:sldId id="300"/>
            <p14:sldId id="293"/>
            <p14:sldId id="290"/>
            <p14:sldId id="257"/>
            <p14:sldId id="259"/>
            <p14:sldId id="258"/>
            <p14:sldId id="271"/>
            <p14:sldId id="273"/>
            <p14:sldId id="274"/>
            <p14:sldId id="275"/>
            <p14:sldId id="288"/>
            <p14:sldId id="286"/>
            <p14:sldId id="277"/>
            <p14:sldId id="278"/>
            <p14:sldId id="296"/>
            <p14:sldId id="295"/>
            <p14:sldId id="260"/>
            <p14:sldId id="282"/>
            <p14:sldId id="261"/>
            <p14:sldId id="283"/>
            <p14:sldId id="280"/>
            <p14:sldId id="279"/>
            <p14:sldId id="284"/>
            <p14:sldId id="291"/>
            <p14:sldId id="298"/>
            <p14:sldId id="299"/>
            <p14:sldId id="285"/>
            <p14:sldId id="265"/>
            <p14:sldId id="292"/>
            <p14:sldId id="289"/>
            <p14:sldId id="272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48"/>
      </p:cViewPr>
      <p:guideLst>
        <p:guide orient="horz" pos="27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D90BD-E765-4845-BB56-FFD3B472CC9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55DA6-3F22-48CD-BAC9-0415BD03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8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5800D-6EBF-475D-9698-E00FFF87195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5DA6-3F22-48CD-BAC9-0415BD0384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5DA6-3F22-48CD-BAC9-0415BD038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6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6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0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894092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39710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70427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07634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31942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62727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145881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19882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83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819166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61087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718837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23623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327181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730149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437430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307548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4014703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5092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6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144541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4179874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4108719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82949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309947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985658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391390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405815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453094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99136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86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476548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4242096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07741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757930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661338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576891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769655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627137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Rev. MJ 11-8-16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Rev. MJ 11-8-16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88E1-B66E-4DF5-9D83-B50D5FE7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7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0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83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75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35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38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23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63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1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22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56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453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9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991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52058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5211293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080787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988201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0294045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5421415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107679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266794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140411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50768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635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686408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7830455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782121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657629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121755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5719387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600252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0700147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5557167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93855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653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5933413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5653856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42608146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1046451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26574014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476548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41812483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3759032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9656660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59983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34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3603530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997098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8977658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31050685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-3175" y="1143000"/>
            <a:ext cx="12192000" cy="0"/>
          </a:xfrm>
          <a:prstGeom prst="line">
            <a:avLst/>
          </a:prstGeom>
          <a:ln>
            <a:solidFill>
              <a:srgbClr val="1C27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4" y="0"/>
            <a:ext cx="12192015" cy="1143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b="205"/>
          <a:stretch/>
        </p:blipFill>
        <p:spPr>
          <a:xfrm rot="5400000">
            <a:off x="5569162" y="238337"/>
            <a:ext cx="1050471" cy="12188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03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Department </a:t>
            </a:r>
            <a:r>
              <a:rPr lang="en-US" sz="2000" i="1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of</a:t>
            </a:r>
            <a:r>
              <a:rPr lang="en-US" sz="2000" spc="300" dirty="0">
                <a:solidFill>
                  <a:srgbClr val="00206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5491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  <p:sldLayoutId id="2147483777" r:id="rId43"/>
    <p:sldLayoutId id="2147483778" r:id="rId44"/>
    <p:sldLayoutId id="2147483779" r:id="rId45"/>
    <p:sldLayoutId id="2147483780" r:id="rId46"/>
    <p:sldLayoutId id="2147483781" r:id="rId47"/>
    <p:sldLayoutId id="2147483830" r:id="rId48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Rev. MJ 11-8-16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AA0B-88B9-40A4-A099-CA2E8E0961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5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2" r:id="rId29"/>
    <p:sldLayoutId id="2147483813" r:id="rId30"/>
    <p:sldLayoutId id="2147483814" r:id="rId31"/>
    <p:sldLayoutId id="2147483815" r:id="rId32"/>
    <p:sldLayoutId id="2147483816" r:id="rId33"/>
    <p:sldLayoutId id="2147483817" r:id="rId34"/>
    <p:sldLayoutId id="2147483818" r:id="rId35"/>
    <p:sldLayoutId id="2147483819" r:id="rId36"/>
    <p:sldLayoutId id="2147483820" r:id="rId37"/>
    <p:sldLayoutId id="2147483821" r:id="rId38"/>
    <p:sldLayoutId id="2147483822" r:id="rId39"/>
    <p:sldLayoutId id="2147483823" r:id="rId40"/>
    <p:sldLayoutId id="2147483824" r:id="rId41"/>
    <p:sldLayoutId id="2147483825" r:id="rId42"/>
    <p:sldLayoutId id="2147483826" r:id="rId43"/>
    <p:sldLayoutId id="2147483827" r:id="rId44"/>
    <p:sldLayoutId id="2147483828" r:id="rId45"/>
    <p:sldLayoutId id="2147483829" r:id="rId46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PNG"/><Relationship Id="rId4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PNG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outhbendin.gov/department/code-enforce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4962882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002060"/>
                </a:solidFill>
                <a:latin typeface="Bell MT" panose="02020503060305020303" pitchFamily="18" charset="0"/>
                <a:cs typeface="Arial" panose="020B0604020202020204" pitchFamily="34" charset="0"/>
              </a:rPr>
              <a:t>   Department of Code Enforcement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t="7576" r="1146" b="29927"/>
          <a:stretch/>
        </p:blipFill>
        <p:spPr>
          <a:xfrm>
            <a:off x="0" y="0"/>
            <a:ext cx="12192000" cy="4358640"/>
          </a:xfrm>
          <a:prstGeom prst="rect">
            <a:avLst/>
          </a:prstGeom>
          <a:gradFill flip="none" rotWithShape="1">
            <a:gsLst>
              <a:gs pos="0">
                <a:srgbClr val="4F81BD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7" name="TextBox 6"/>
          <p:cNvSpPr txBox="1"/>
          <p:nvPr/>
        </p:nvSpPr>
        <p:spPr>
          <a:xfrm>
            <a:off x="7350280" y="6127581"/>
            <a:ext cx="2708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Bell MT" panose="02020503060305020303" pitchFamily="18" charset="0"/>
              </a:rPr>
              <a:t>Pete Buttigieg,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Bell MT" panose="02020503060305020303" pitchFamily="18" charset="0"/>
              </a:rPr>
              <a:t>Mayor of South Bend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60880" y="6127581"/>
            <a:ext cx="3578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Bell MT" panose="02020503060305020303" pitchFamily="18" charset="0"/>
              </a:rPr>
              <a:t>Tracy Skibins,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Bell MT" panose="02020503060305020303" pitchFamily="18" charset="0"/>
              </a:rPr>
              <a:t>Director of Code Enforcement</a:t>
            </a:r>
          </a:p>
        </p:txBody>
      </p:sp>
    </p:spTree>
    <p:extLst>
      <p:ext uri="{BB962C8B-B14F-4D97-AF65-F5344CB8AC3E}">
        <p14:creationId xmlns:p14="http://schemas.microsoft.com/office/powerpoint/2010/main" val="157882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617" y="247157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tx2"/>
                </a:solidFill>
              </a:rPr>
              <a:t>Environmental: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Obstruction of Traffic</a:t>
            </a:r>
            <a:br>
              <a:rPr lang="en-US" sz="2700" b="1" dirty="0">
                <a:solidFill>
                  <a:schemeClr val="tx2"/>
                </a:solidFill>
              </a:rPr>
            </a:br>
            <a:endParaRPr lang="en-US" sz="27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7" y="1730596"/>
            <a:ext cx="3382296" cy="25262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08" y="218588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088" y="1645411"/>
            <a:ext cx="3595474" cy="2696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41331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tx2"/>
                </a:solidFill>
              </a:rPr>
              <a:t>Environmental: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Is this a Violation?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4"/>
          <a:stretch/>
        </p:blipFill>
        <p:spPr>
          <a:xfrm>
            <a:off x="1407607" y="1950794"/>
            <a:ext cx="4439023" cy="2688997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4294967295"/>
          </p:nvPr>
        </p:nvSpPr>
        <p:spPr>
          <a:xfrm>
            <a:off x="7061200" y="2150666"/>
            <a:ext cx="3687445" cy="22892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/>
              <a:t>NO!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/>
              <a:t>Overgrown shrubs are not a violation, unless they obstruct public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/>
              <a:t>right-of-way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00832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21420"/>
            <a:ext cx="9601196" cy="1303867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tx2"/>
                </a:solidFill>
              </a:rPr>
              <a:t>Environmental: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Is this a violation?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4294967295"/>
          </p:nvPr>
        </p:nvSpPr>
        <p:spPr>
          <a:xfrm>
            <a:off x="7620000" y="1910079"/>
            <a:ext cx="4165600" cy="2203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YES!</a:t>
            </a:r>
          </a:p>
          <a:p>
            <a:pPr marL="0" indent="0" algn="ctr">
              <a:buNone/>
            </a:pPr>
            <a:r>
              <a:rPr lang="en-US" dirty="0"/>
              <a:t>This is a violation of municipal code 16-53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9098" b="19098"/>
          <a:stretch>
            <a:fillRect/>
          </a:stretch>
        </p:blipFill>
        <p:spPr>
          <a:xfrm>
            <a:off x="101600" y="1747520"/>
            <a:ext cx="73533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59778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27" y="421650"/>
            <a:ext cx="10940143" cy="86704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Neighborhood Enforcement Action Team Cleanup</a:t>
            </a:r>
            <a:br>
              <a:rPr lang="en-US" sz="2400" b="1" dirty="0">
                <a:solidFill>
                  <a:schemeClr val="tx2"/>
                </a:solidFill>
              </a:rPr>
            </a:b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66" y="1761517"/>
            <a:ext cx="4146430" cy="310982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39" y="1708575"/>
            <a:ext cx="4029478" cy="3022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7954" y="3131763"/>
            <a:ext cx="151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BEFORE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20713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3040" y="447272"/>
            <a:ext cx="11673840" cy="84666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Neighborhood Enforcement Action Team Cleanup</a:t>
            </a:r>
            <a:br>
              <a:rPr lang="en-US" sz="2400" b="1" dirty="0">
                <a:solidFill>
                  <a:schemeClr val="tx2"/>
                </a:solidFill>
              </a:rPr>
            </a:b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352" y="1808806"/>
            <a:ext cx="4024661" cy="3020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623" y="1805536"/>
            <a:ext cx="4334086" cy="3111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1006" y="3134384"/>
            <a:ext cx="113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AFTER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116542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2800"/>
            <a:ext cx="9601196" cy="1295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tx2"/>
                </a:solidFill>
              </a:rPr>
              <a:t>Types of Housing Cases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4320" y="1628504"/>
            <a:ext cx="95249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Housing violations can be grouped into three primary categories: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3000" dirty="0">
                <a:solidFill>
                  <a:schemeClr val="tx2"/>
                </a:solidFill>
              </a:rPr>
              <a:t>Board and Secure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3000" dirty="0">
                <a:solidFill>
                  <a:schemeClr val="tx2"/>
                </a:solidFill>
              </a:rPr>
              <a:t>Housing Repair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3000" dirty="0">
                <a:solidFill>
                  <a:schemeClr val="tx2"/>
                </a:solidFill>
              </a:rPr>
              <a:t>Demolition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9546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7" y="195479"/>
            <a:ext cx="9404723" cy="1115161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</a:rPr>
              <a:t>Housing Citation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637" y="1310640"/>
            <a:ext cx="9404723" cy="374904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Each inspector drives his or her designated inspection area, cites new violations and responds to citizen complaints.</a:t>
            </a:r>
          </a:p>
          <a:p>
            <a:r>
              <a:rPr lang="en-US" dirty="0">
                <a:solidFill>
                  <a:schemeClr val="tx2"/>
                </a:solidFill>
              </a:rPr>
              <a:t>For all confirmed violations, the property owner is notified and given between 24  hours and 30 days to repair the property.</a:t>
            </a:r>
          </a:p>
          <a:p>
            <a:r>
              <a:rPr lang="en-US" dirty="0">
                <a:solidFill>
                  <a:schemeClr val="tx2"/>
                </a:solidFill>
              </a:rPr>
              <a:t>After the allotted time period, the inspector reinspects the property. 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If the property has been repaired, the case is closed. 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If the property is still in violation, the case is prepared for a Code Enforcement Hearing. 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The property is reinspected every 30 days until verified repaired or demolished. 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Code Enforcement may issue tickets and/or impose civil penalties to non compliant owners.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6155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161" y="68085"/>
            <a:ext cx="9601196" cy="130386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Housing: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Substandard House Exterior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64" y="3917743"/>
            <a:ext cx="4012841" cy="6668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dirty="0"/>
              <a:t>Roof/ Drainage System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10382"/>
          <a:stretch>
            <a:fillRect/>
          </a:stretch>
        </p:blipFill>
        <p:spPr>
          <a:xfrm>
            <a:off x="4149374" y="1765137"/>
            <a:ext cx="3369025" cy="199358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80180" y="3863876"/>
            <a:ext cx="3051175" cy="5762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Siding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10344"/>
          <a:stretch>
            <a:fillRect/>
          </a:stretch>
        </p:blipFill>
        <p:spPr>
          <a:xfrm>
            <a:off x="350133" y="1755446"/>
            <a:ext cx="3385403" cy="200328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333157" y="3917743"/>
            <a:ext cx="3049587" cy="5762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Windows and Doors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8" b="10288"/>
          <a:stretch>
            <a:fillRect/>
          </a:stretch>
        </p:blipFill>
        <p:spPr>
          <a:xfrm>
            <a:off x="8168640" y="1789640"/>
            <a:ext cx="3346184" cy="198007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7294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1" y="216979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Housing: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Substandard House Exterior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953" y="4169512"/>
            <a:ext cx="2575557" cy="9039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Foundation 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10382"/>
          <a:stretch>
            <a:fillRect/>
          </a:stretch>
        </p:blipFill>
        <p:spPr>
          <a:xfrm>
            <a:off x="4488322" y="1731221"/>
            <a:ext cx="3586821" cy="212246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29920" y="4234415"/>
            <a:ext cx="3051175" cy="5762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Chimney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4" b="27924"/>
          <a:stretch>
            <a:fillRect/>
          </a:stretch>
        </p:blipFill>
        <p:spPr>
          <a:xfrm>
            <a:off x="446337" y="1627464"/>
            <a:ext cx="3798975" cy="224800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634413" y="4228189"/>
            <a:ext cx="3049587" cy="5762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Porch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8" b="10288"/>
          <a:stretch>
            <a:fillRect/>
          </a:stretch>
        </p:blipFill>
        <p:spPr>
          <a:xfrm>
            <a:off x="8228623" y="1711390"/>
            <a:ext cx="3620332" cy="214229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7917"/>
            <a:ext cx="12191999" cy="15138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6202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5371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Housing: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Substandard House Interior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0" y="3931528"/>
            <a:ext cx="2682240" cy="7804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Surface Areas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10382"/>
          <a:stretch>
            <a:fillRect/>
          </a:stretch>
        </p:blipFill>
        <p:spPr>
          <a:xfrm>
            <a:off x="4421187" y="1406672"/>
            <a:ext cx="4115358" cy="243522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954072" y="4342055"/>
            <a:ext cx="3049587" cy="9191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700" dirty="0"/>
              <a:t>Windows, doors, walls, ceilings, floors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09600" y="3898437"/>
            <a:ext cx="3051175" cy="5762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Plumbing Fixtures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6" b="26936"/>
          <a:stretch>
            <a:fillRect/>
          </a:stretch>
        </p:blipFill>
        <p:spPr>
          <a:xfrm>
            <a:off x="243840" y="1384215"/>
            <a:ext cx="4021428" cy="2379642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609599" y="4424998"/>
            <a:ext cx="3049588" cy="919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dirty="0"/>
              <a:t>Toilets, sinks, tubs, faucets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838156" y="3675000"/>
            <a:ext cx="3049587" cy="5762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Electrical System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0" b="10330"/>
          <a:stretch>
            <a:fillRect/>
          </a:stretch>
        </p:blipFill>
        <p:spPr>
          <a:xfrm>
            <a:off x="8692464" y="1578948"/>
            <a:ext cx="3340973" cy="197699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8978265" y="4076478"/>
            <a:ext cx="3049587" cy="919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dirty="0"/>
              <a:t>Fuse panels, receptacles, lights, covers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9621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4" grpId="0" build="p"/>
      <p:bldP spid="8" grpId="0" build="p"/>
      <p:bldP spid="5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 A Good Neighbor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Part of being a good neighbor is properly maintaining your home and property.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Simple things like touching up peeling paint, keeping your yard mowed, picking up trash and keeping your bushes trimmed will all have a huge impact on your neighborhood!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Lead by example!  No one wants to be the “dirty” neighbor!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For those neighbors that don’t catch on, the Department of Code Enforcement is here to help!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762019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59809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Housing: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Substandard House Interior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91" y="3808258"/>
            <a:ext cx="3004824" cy="7532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Smoke Detection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500"/>
          <a:stretch>
            <a:fillRect/>
          </a:stretch>
        </p:blipFill>
        <p:spPr>
          <a:xfrm>
            <a:off x="495088" y="1567296"/>
            <a:ext cx="3814229" cy="225703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895667" y="4333240"/>
            <a:ext cx="3049588" cy="919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Smoke detection equipment shall be installed in all dwelling units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691964" y="3896763"/>
            <a:ext cx="3051175" cy="5762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Sanitary Drainage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500"/>
          <a:stretch>
            <a:fillRect/>
          </a:stretch>
        </p:blipFill>
        <p:spPr>
          <a:xfrm>
            <a:off x="8434387" y="1697916"/>
            <a:ext cx="3566331" cy="211034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979988" y="3668042"/>
            <a:ext cx="3048000" cy="5762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Heating System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b="3811"/>
          <a:stretch>
            <a:fillRect/>
          </a:stretch>
        </p:blipFill>
        <p:spPr>
          <a:xfrm>
            <a:off x="4940936" y="1819911"/>
            <a:ext cx="2867383" cy="1697747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4940936" y="4155122"/>
            <a:ext cx="3049587" cy="11890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Every dwelling must be capable of maintaining a room temperature of 65 degrees F.</a:t>
            </a:r>
          </a:p>
          <a:p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40563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4" grpId="0" build="p"/>
      <p:bldP spid="5" grpId="0" build="p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Housing: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Substandard House Accessories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534799" y="3999961"/>
            <a:ext cx="1858641" cy="9240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Fence</a:t>
            </a: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500"/>
          <a:stretch>
            <a:fillRect/>
          </a:stretch>
        </p:blipFill>
        <p:spPr>
          <a:xfrm>
            <a:off x="314960" y="1642003"/>
            <a:ext cx="3759181" cy="222445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37785" y="4113209"/>
            <a:ext cx="3051175" cy="5762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Garage / Shed</a:t>
            </a:r>
          </a:p>
        </p:txBody>
      </p:sp>
      <p:pic>
        <p:nvPicPr>
          <p:cNvPr id="26" name="Picture Placeholder 25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500"/>
          <a:stretch>
            <a:fillRect/>
          </a:stretch>
        </p:blipFill>
        <p:spPr>
          <a:xfrm>
            <a:off x="4511040" y="1682326"/>
            <a:ext cx="3820160" cy="226054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8868728" y="3779121"/>
            <a:ext cx="3049587" cy="5762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Retaining Wall</a:t>
            </a:r>
          </a:p>
        </p:txBody>
      </p:sp>
      <p:pic>
        <p:nvPicPr>
          <p:cNvPr id="27" name="Picture Placeholder 26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 b="11205"/>
          <a:stretch>
            <a:fillRect/>
          </a:stretch>
        </p:blipFill>
        <p:spPr>
          <a:xfrm>
            <a:off x="8588478" y="1682326"/>
            <a:ext cx="3329837" cy="19715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28984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Housing: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Substandard Commercial 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5" y="1623428"/>
            <a:ext cx="4334547" cy="288969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20" y="1623428"/>
            <a:ext cx="3852929" cy="2889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28692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Housing: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Residential / Commercial Demolition(s)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6" y="1781173"/>
            <a:ext cx="3823164" cy="2866021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9" b="10569"/>
          <a:stretch>
            <a:fillRect/>
          </a:stretch>
        </p:blipFill>
        <p:spPr>
          <a:xfrm>
            <a:off x="4439742" y="2062610"/>
            <a:ext cx="3893364" cy="2303145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477"/>
          <a:stretch>
            <a:fillRect/>
          </a:stretch>
        </p:blipFill>
        <p:spPr>
          <a:xfrm>
            <a:off x="8556448" y="2062610"/>
            <a:ext cx="3545840" cy="20970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15666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35724" y="252248"/>
            <a:ext cx="10625959" cy="138605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Question:</a:t>
            </a:r>
            <a:br>
              <a:rPr lang="en-US" sz="2400" dirty="0">
                <a:solidFill>
                  <a:schemeClr val="tx2"/>
                </a:solidFill>
              </a:rPr>
            </a:b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What is the temperature requirement for a home’s cooling system?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4" b="31284"/>
          <a:stretch>
            <a:fillRect/>
          </a:stretch>
        </p:blipFill>
        <p:spPr>
          <a:xfrm>
            <a:off x="954255" y="1923393"/>
            <a:ext cx="5222162" cy="2937466"/>
          </a:xfrm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6488751" y="2573722"/>
            <a:ext cx="5084979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Answer:</a:t>
            </a:r>
          </a:p>
          <a:p>
            <a:pPr algn="ctr"/>
            <a:r>
              <a:rPr lang="en-US" sz="2400" dirty="0"/>
              <a:t>None!  A cooling system is not required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24488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877" y="134519"/>
            <a:ext cx="9404723" cy="1328521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</a:rPr>
              <a:t>Zoning Citation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77" y="1463040"/>
            <a:ext cx="9404723" cy="34950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inspector drives his or her designated inspection area, cites new violations and responds to citizen complaints.</a:t>
            </a:r>
          </a:p>
          <a:p>
            <a:r>
              <a:rPr lang="en-US" dirty="0"/>
              <a:t>For all confirmed violations, the property/vehicle owner is notified and given between 48 hours and 10 days to remedy the situation.</a:t>
            </a:r>
          </a:p>
          <a:p>
            <a:r>
              <a:rPr lang="en-US" dirty="0"/>
              <a:t>After the allotted time has passed, the inspector reinspects the property/vehicle.</a:t>
            </a:r>
          </a:p>
          <a:p>
            <a:pPr lvl="1"/>
            <a:r>
              <a:rPr lang="en-US" dirty="0"/>
              <a:t>If the violation is no longer present, the case is closed.  </a:t>
            </a:r>
          </a:p>
          <a:p>
            <a:pPr lvl="1"/>
            <a:r>
              <a:rPr lang="en-US" dirty="0"/>
              <a:t>If the violation is still present, a ticket may be issued and/or car may be towed.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6369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71840"/>
            <a:ext cx="9601196" cy="1295704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>
                <a:solidFill>
                  <a:schemeClr val="tx2"/>
                </a:solidFill>
              </a:rPr>
              <a:t>Types of Zoning Cases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5280" y="1567544"/>
            <a:ext cx="95249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Zoning citations can be grouped into 2 primary categories: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/>
              <a:t>Abandoned Vehicle – </a:t>
            </a:r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Left on public property without being moved for 72 hours</a:t>
            </a:r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Left on private property without being moved for 48 hours</a:t>
            </a:r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Causing an obstruction to a public right-of-way</a:t>
            </a:r>
          </a:p>
          <a:p>
            <a:pPr marL="12573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Inoperable / dismantled vehicles left on private or public property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2200" dirty="0"/>
              <a:t>Parcel Misuse – ex: Basketball hoop on public right-of-way, home occupation, stagnant water, unauthorized motorized vehicle parking/storage,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9014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Abandoned Vehicle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752482" y="3833522"/>
            <a:ext cx="2930525" cy="8427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Garamond (Body)"/>
              </a:rPr>
              <a:t>Obstruction – </a:t>
            </a:r>
          </a:p>
          <a:p>
            <a:pPr marL="0" indent="0" algn="ctr">
              <a:buNone/>
            </a:pPr>
            <a:r>
              <a:rPr lang="en-US" sz="2000" dirty="0">
                <a:latin typeface="Garamond (Body)"/>
              </a:rPr>
              <a:t>blocking the sidewalk</a:t>
            </a:r>
          </a:p>
          <a:p>
            <a:pPr algn="ctr"/>
            <a:endParaRPr lang="en-US" sz="2000" dirty="0">
              <a:latin typeface="Garamond (Body)"/>
            </a:endParaRPr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0" b="15330"/>
          <a:stretch>
            <a:fillRect/>
          </a:stretch>
        </p:blipFill>
        <p:spPr>
          <a:xfrm>
            <a:off x="314960" y="1700381"/>
            <a:ext cx="3805570" cy="1979706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782368" y="3727235"/>
            <a:ext cx="2932112" cy="57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Garamond (Body)"/>
              </a:rPr>
              <a:t>Inoperable Vehicle – </a:t>
            </a:r>
          </a:p>
          <a:p>
            <a:pPr marL="0" indent="0" algn="ctr">
              <a:buNone/>
            </a:pPr>
            <a:r>
              <a:rPr lang="en-US" sz="2000" dirty="0">
                <a:latin typeface="Garamond (Body)"/>
              </a:rPr>
              <a:t>on public property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15349"/>
          <a:stretch>
            <a:fillRect/>
          </a:stretch>
        </p:blipFill>
        <p:spPr>
          <a:xfrm>
            <a:off x="8347075" y="1748154"/>
            <a:ext cx="3518132" cy="1828165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3" b="15443"/>
          <a:stretch>
            <a:fillRect/>
          </a:stretch>
        </p:blipFill>
        <p:spPr>
          <a:xfrm>
            <a:off x="4372060" y="1700380"/>
            <a:ext cx="3819185" cy="1979707"/>
          </a:xfrm>
        </p:spPr>
      </p:pic>
      <p:sp>
        <p:nvSpPr>
          <p:cNvPr id="13" name="Rectangle 12"/>
          <p:cNvSpPr/>
          <p:nvPr/>
        </p:nvSpPr>
        <p:spPr>
          <a:xfrm>
            <a:off x="4646416" y="3833522"/>
            <a:ext cx="2919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chemeClr val="accent1"/>
              </a:buClr>
            </a:pPr>
            <a:r>
              <a:rPr lang="en-US" sz="2000" dirty="0">
                <a:latin typeface="Garamond (Body)"/>
              </a:rPr>
              <a:t>Inoperable Vehicle – </a:t>
            </a:r>
          </a:p>
          <a:p>
            <a:pPr marL="0" lvl="1" algn="ctr">
              <a:buClr>
                <a:schemeClr val="accent1"/>
              </a:buClr>
            </a:pPr>
            <a:r>
              <a:rPr lang="en-US" sz="2000" dirty="0">
                <a:latin typeface="Garamond (Body)"/>
              </a:rPr>
              <a:t>on private property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42883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253" y="419784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Zoning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500"/>
          <a:stretch>
            <a:fillRect/>
          </a:stretch>
        </p:blipFill>
        <p:spPr>
          <a:xfrm>
            <a:off x="349935" y="1643944"/>
            <a:ext cx="3480005" cy="2057958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18"/>
          </p:nvPr>
        </p:nvSpPr>
        <p:spPr>
          <a:xfrm>
            <a:off x="8408293" y="3939666"/>
            <a:ext cx="3050438" cy="56155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Garage Sales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564718" y="3895364"/>
            <a:ext cx="3050438" cy="576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Home Occupations</a:t>
            </a:r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5" b="5575"/>
          <a:stretch>
            <a:fillRect/>
          </a:stretch>
        </p:blipFill>
        <p:spPr>
          <a:xfrm>
            <a:off x="4321662" y="1673477"/>
            <a:ext cx="3380126" cy="1998892"/>
          </a:xfrm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86177" y="3924963"/>
            <a:ext cx="3051095" cy="57626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Occupancy</a:t>
            </a:r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2" b="9472"/>
          <a:stretch>
            <a:fillRect/>
          </a:stretch>
        </p:blipFill>
        <p:spPr>
          <a:xfrm>
            <a:off x="8193510" y="1769560"/>
            <a:ext cx="3380125" cy="199889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159303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253" y="318184"/>
            <a:ext cx="8825659" cy="70696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Zoning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8" b="3388"/>
          <a:stretch>
            <a:fillRect/>
          </a:stretch>
        </p:blipFill>
        <p:spPr>
          <a:xfrm>
            <a:off x="531912" y="1358090"/>
            <a:ext cx="3321511" cy="196423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18"/>
          </p:nvPr>
        </p:nvSpPr>
        <p:spPr>
          <a:xfrm>
            <a:off x="8298281" y="3684594"/>
            <a:ext cx="3050438" cy="66178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Parking Violations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840106" y="3676383"/>
            <a:ext cx="3050438" cy="5762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Oversized Vehicles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500"/>
          <a:stretch>
            <a:fillRect/>
          </a:stretch>
        </p:blipFill>
        <p:spPr>
          <a:xfrm>
            <a:off x="4276512" y="1358090"/>
            <a:ext cx="3413911" cy="2018871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68865" y="3582888"/>
            <a:ext cx="3051095" cy="57626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Campers &amp; Trailers</a:t>
            </a: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10500"/>
          <a:stretch>
            <a:fillRect/>
          </a:stretch>
        </p:blipFill>
        <p:spPr>
          <a:xfrm>
            <a:off x="7982774" y="1358090"/>
            <a:ext cx="3365945" cy="1990507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174790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130386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Your Code Enforcement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3520" y="1879600"/>
            <a:ext cx="587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Calibri" panose="020F0502020204030204" pitchFamily="34" charset="0"/>
              </a:rPr>
              <a:t>●</a:t>
            </a:r>
            <a:r>
              <a:rPr lang="en-US" sz="3000" dirty="0">
                <a:solidFill>
                  <a:schemeClr val="tx2"/>
                </a:solidFill>
              </a:rPr>
              <a:t> 1 Director  </a:t>
            </a:r>
          </a:p>
          <a:p>
            <a:r>
              <a:rPr lang="en-US" sz="3000" dirty="0">
                <a:solidFill>
                  <a:schemeClr val="tx2"/>
                </a:solidFill>
                <a:latin typeface="Calibri" panose="020F0502020204030204" pitchFamily="34" charset="0"/>
              </a:rPr>
              <a:t>● </a:t>
            </a:r>
            <a:r>
              <a:rPr lang="en-US" sz="3000" dirty="0">
                <a:solidFill>
                  <a:schemeClr val="tx2"/>
                </a:solidFill>
              </a:rPr>
              <a:t>1 Deputy Director</a:t>
            </a:r>
          </a:p>
          <a:p>
            <a:r>
              <a:rPr lang="en-US" sz="3000" dirty="0">
                <a:solidFill>
                  <a:schemeClr val="tx2"/>
                </a:solidFill>
                <a:latin typeface="Calibri" panose="020F0502020204030204" pitchFamily="34" charset="0"/>
              </a:rPr>
              <a:t>●</a:t>
            </a:r>
            <a:r>
              <a:rPr lang="en-US" sz="3000" dirty="0">
                <a:solidFill>
                  <a:schemeClr val="tx2"/>
                </a:solidFill>
              </a:rPr>
              <a:t> 10 Full-Time Inspectors  </a:t>
            </a:r>
          </a:p>
          <a:p>
            <a:r>
              <a:rPr lang="en-US" sz="3000" dirty="0">
                <a:solidFill>
                  <a:schemeClr val="tx2"/>
                </a:solidFill>
                <a:latin typeface="Calibri" panose="020F0502020204030204" pitchFamily="34" charset="0"/>
              </a:rPr>
              <a:t>●</a:t>
            </a:r>
            <a:r>
              <a:rPr lang="en-US" sz="3000" dirty="0">
                <a:solidFill>
                  <a:schemeClr val="tx2"/>
                </a:solidFill>
              </a:rPr>
              <a:t> 1 Part-Time Inspector  </a:t>
            </a:r>
          </a:p>
          <a:p>
            <a:r>
              <a:rPr lang="en-US" sz="3000" dirty="0">
                <a:solidFill>
                  <a:schemeClr val="tx2"/>
                </a:solidFill>
                <a:latin typeface="Calibri" panose="020F0502020204030204" pitchFamily="34" charset="0"/>
              </a:rPr>
              <a:t>●</a:t>
            </a:r>
            <a:r>
              <a:rPr lang="en-US" sz="3000" dirty="0">
                <a:solidFill>
                  <a:schemeClr val="tx2"/>
                </a:solidFill>
              </a:rPr>
              <a:t> 6 Office Staff Members</a:t>
            </a:r>
          </a:p>
          <a:p>
            <a:r>
              <a:rPr lang="en-US" sz="3000" dirty="0">
                <a:solidFill>
                  <a:schemeClr val="tx2"/>
                </a:solidFill>
                <a:latin typeface="Calibri" panose="020F0502020204030204" pitchFamily="34" charset="0"/>
              </a:rPr>
              <a:t>●</a:t>
            </a:r>
            <a:r>
              <a:rPr lang="en-US" sz="3000" dirty="0">
                <a:solidFill>
                  <a:schemeClr val="tx2"/>
                </a:solidFill>
              </a:rPr>
              <a:t> 1 Part-Time Office Staff Member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44160"/>
            <a:ext cx="12191999" cy="151384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	</a:t>
            </a:r>
          </a:p>
        </p:txBody>
      </p:sp>
    </p:spTree>
    <p:extLst>
      <p:ext uri="{BB962C8B-B14F-4D97-AF65-F5344CB8AC3E}">
        <p14:creationId xmlns:p14="http://schemas.microsoft.com/office/powerpoint/2010/main" val="40213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0168"/>
            <a:ext cx="9601196" cy="1303867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chemeClr val="tx2"/>
                </a:solidFill>
              </a:rPr>
              <a:t>Zoning: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000" b="1" dirty="0">
                <a:solidFill>
                  <a:schemeClr val="tx2"/>
                </a:solidFill>
              </a:rPr>
              <a:t>Is This a Violation?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4294967295"/>
          </p:nvPr>
        </p:nvSpPr>
        <p:spPr>
          <a:xfrm>
            <a:off x="6685598" y="2271171"/>
            <a:ext cx="3982402" cy="1444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YES!  The white vehicle is parked facing the wrong direction.</a:t>
            </a:r>
          </a:p>
          <a:p>
            <a:pPr algn="ctr"/>
            <a:endParaRPr lang="en-US" sz="2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1548859"/>
            <a:ext cx="4153164" cy="3098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0070"/>
            <a:ext cx="12191999" cy="15138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136821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Helpful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813" y="1301079"/>
            <a:ext cx="8242907" cy="3281081"/>
          </a:xfrm>
        </p:spPr>
        <p:txBody>
          <a:bodyPr>
            <a:normAutofit/>
          </a:bodyPr>
          <a:lstStyle/>
          <a:p>
            <a:r>
              <a:rPr lang="en-US" sz="2000" dirty="0"/>
              <a:t>Call 311 with questions and to schedule special pick-ups.  You are entitled to one free large trash pick-up per month.</a:t>
            </a:r>
          </a:p>
          <a:p>
            <a:r>
              <a:rPr lang="en-US" sz="2000" dirty="0"/>
              <a:t>Don’t place large items outside more than 24 hours ahead of its scheduled pick-up. </a:t>
            </a:r>
          </a:p>
          <a:p>
            <a:r>
              <a:rPr lang="en-US" sz="2000" dirty="0"/>
              <a:t>On trash day, place trash can(s) in designated pick-up location and promptly remove it after pick-up has occurred.</a:t>
            </a:r>
          </a:p>
          <a:p>
            <a:r>
              <a:rPr lang="en-US" sz="2000" dirty="0"/>
              <a:t>Loose bags of trash should always be placed in containers with lids.  The city will not accept trash placed in recycling containers.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03" y="1915459"/>
            <a:ext cx="1723497" cy="1723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1321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How to 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 </a:t>
            </a:r>
            <a:r>
              <a:rPr lang="en-US" u="sng" dirty="0">
                <a:solidFill>
                  <a:srgbClr val="0070C0"/>
                </a:solidFill>
                <a:hlinkClick r:id="rId2"/>
              </a:rPr>
              <a:t>https://southbendin.gov/department/code-enforcement/ </a:t>
            </a:r>
            <a:endParaRPr lang="en-US" u="sng" dirty="0">
              <a:solidFill>
                <a:srgbClr val="0070C0"/>
              </a:solidFill>
            </a:endParaRPr>
          </a:p>
          <a:p>
            <a:r>
              <a:rPr lang="en-US" dirty="0"/>
              <a:t>On the Phone: 311</a:t>
            </a:r>
          </a:p>
          <a:p>
            <a:r>
              <a:rPr lang="en-US" dirty="0"/>
              <a:t>In Person: 1300 County-City Building, 227 W Jefferson Blvd, South Bend, IN 46601</a:t>
            </a:r>
          </a:p>
          <a:p>
            <a:r>
              <a:rPr lang="en-US" dirty="0"/>
              <a:t>Hours: 8am – 4:45pm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A741E-54A3-44AD-B898-B606B1C49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10" y="107303"/>
            <a:ext cx="2071396" cy="20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Primary Violation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641" y="2346960"/>
            <a:ext cx="3119120" cy="1676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2"/>
                </a:solidFill>
              </a:rPr>
              <a:t>Environmental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2"/>
                </a:solidFill>
              </a:rPr>
              <a:t>Housing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2"/>
                </a:solidFill>
              </a:rPr>
              <a:t>Zoning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418150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6" y="114199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chemeClr val="tx2"/>
                </a:solidFill>
              </a:rPr>
              <a:t>Environmental Citation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637" y="1371600"/>
            <a:ext cx="9404723" cy="46532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inspector drives his or her designated inspection area, cites new violations and responds to citizen complaints.</a:t>
            </a:r>
          </a:p>
          <a:p>
            <a:r>
              <a:rPr lang="en-US" dirty="0"/>
              <a:t>For all confirmed violations, the property owner is notified and given 10 days to clean the property. </a:t>
            </a:r>
          </a:p>
          <a:p>
            <a:r>
              <a:rPr lang="en-US" dirty="0"/>
              <a:t>After the 10 day period, the inspector reinspects the property.  </a:t>
            </a:r>
          </a:p>
          <a:p>
            <a:pPr lvl="1"/>
            <a:r>
              <a:rPr lang="en-US" dirty="0"/>
              <a:t>If the property has been cleaned, the case is closed.  </a:t>
            </a:r>
          </a:p>
          <a:p>
            <a:pPr lvl="1"/>
            <a:r>
              <a:rPr lang="en-US" dirty="0"/>
              <a:t>If the property is still in violation, the case is sent to the Neighborhood Enforcement Action Team to abate.  </a:t>
            </a:r>
          </a:p>
          <a:p>
            <a:pPr lvl="2"/>
            <a:r>
              <a:rPr lang="en-US" dirty="0"/>
              <a:t>Code Enforcement will then bill the property owner for the cleanup performed.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	</a:t>
            </a:r>
          </a:p>
        </p:txBody>
      </p:sp>
    </p:spTree>
    <p:extLst>
      <p:ext uri="{BB962C8B-B14F-4D97-AF65-F5344CB8AC3E}">
        <p14:creationId xmlns:p14="http://schemas.microsoft.com/office/powerpoint/2010/main" val="318812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14080"/>
            <a:ext cx="9601196" cy="1295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tx2"/>
                </a:solidFill>
              </a:rPr>
              <a:t>Types of Environmental Cases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1" y="1333864"/>
            <a:ext cx="95249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Environmental citations can be grouped into five primary categories: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2600" dirty="0"/>
              <a:t>Litter (40.6% of violations in 2014) – trash, illegal dumping, appliances, tires, demolition remains, etc.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2600" dirty="0"/>
              <a:t>Tall grass and/or weeds (33.9% of violations in 2014)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2600" dirty="0"/>
              <a:t>Vegetation – Fallen tree limbs/branches, cut brush, vegetation overgrowth, yard waste, etc.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2600" dirty="0"/>
              <a:t>Graffiti</a:t>
            </a:r>
          </a:p>
          <a:p>
            <a:pPr marL="800100" lvl="1" indent="-342900">
              <a:buClr>
                <a:schemeClr val="accent1"/>
              </a:buClr>
              <a:buFont typeface="+mj-lt"/>
              <a:buAutoNum type="arabicPeriod"/>
            </a:pPr>
            <a:r>
              <a:rPr lang="en-US" sz="2600" dirty="0"/>
              <a:t>Snow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2096911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47053"/>
            <a:ext cx="9601196" cy="130386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Environmental: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Litter and Illegal Dumping Violations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26" y="1862332"/>
            <a:ext cx="2745273" cy="31704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62332"/>
            <a:ext cx="4764286" cy="3170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269046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7" y="275612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Environmental: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Tall Grass and Weeds / Yard Waste: Violations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24" y="2113607"/>
            <a:ext cx="3724117" cy="27930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65" y="2113607"/>
            <a:ext cx="3720495" cy="2790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174998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Environmental: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2700" b="1" dirty="0">
                <a:solidFill>
                  <a:schemeClr val="tx2"/>
                </a:solidFill>
              </a:rPr>
              <a:t>Demolition Remains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33" y="1860732"/>
            <a:ext cx="4070528" cy="30403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93" y="1843348"/>
            <a:ext cx="4097971" cy="3057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4160"/>
            <a:ext cx="12191999" cy="15138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Rev. MJ 09.25.18</a:t>
            </a:r>
          </a:p>
        </p:txBody>
      </p:sp>
    </p:spTree>
    <p:extLst>
      <p:ext uri="{BB962C8B-B14F-4D97-AF65-F5344CB8AC3E}">
        <p14:creationId xmlns:p14="http://schemas.microsoft.com/office/powerpoint/2010/main" val="343384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ED4795D34C2742A7FC560DAA8DDD50" ma:contentTypeVersion="0" ma:contentTypeDescription="Create a new document." ma:contentTypeScope="" ma:versionID="e941e4abf6aa6ad49da20073c826ea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3a803f34878a79e8206206a65ee1d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AFB3F8-CDF5-47A8-AFE3-16B413FE27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92EE85-12B4-4FA8-A902-2DD2FD4D23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B212CB-7108-46CE-8212-A3A8E8C35F48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11723</TotalTime>
  <Words>1068</Words>
  <Application>Microsoft Office PowerPoint</Application>
  <PresentationFormat>Widescreen</PresentationFormat>
  <Paragraphs>171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Bell MT</vt:lpstr>
      <vt:lpstr>Calibri</vt:lpstr>
      <vt:lpstr>Garamond (Body)</vt:lpstr>
      <vt:lpstr>Times New Roman</vt:lpstr>
      <vt:lpstr>Wingdings</vt:lpstr>
      <vt:lpstr>Office Theme</vt:lpstr>
      <vt:lpstr>1_Office Theme</vt:lpstr>
      <vt:lpstr>PowerPoint Presentation</vt:lpstr>
      <vt:lpstr>Be A Good Neighbor</vt:lpstr>
      <vt:lpstr>Your Code Enforcement Team</vt:lpstr>
      <vt:lpstr>Primary Violation Categories</vt:lpstr>
      <vt:lpstr>Environmental Citation Procedure</vt:lpstr>
      <vt:lpstr>Types of Environmental Cases </vt:lpstr>
      <vt:lpstr>Environmental: Litter and Illegal Dumping Violations</vt:lpstr>
      <vt:lpstr>Environmental: Tall Grass and Weeds / Yard Waste: Violations</vt:lpstr>
      <vt:lpstr>Environmental: Demolition Remains</vt:lpstr>
      <vt:lpstr>Environmental: Obstruction of Traffic </vt:lpstr>
      <vt:lpstr>Environmental: Is this a Violation?</vt:lpstr>
      <vt:lpstr>Environmental: Is this a violation?</vt:lpstr>
      <vt:lpstr> Neighborhood Enforcement Action Team Cleanup </vt:lpstr>
      <vt:lpstr> Neighborhood Enforcement Action Team Cleanup </vt:lpstr>
      <vt:lpstr>Types of Housing Cases </vt:lpstr>
      <vt:lpstr>Housing Citation Procedure</vt:lpstr>
      <vt:lpstr>Housing: Substandard House Exterior</vt:lpstr>
      <vt:lpstr>Housing: Substandard House Exterior</vt:lpstr>
      <vt:lpstr>Housing: Substandard House Interior</vt:lpstr>
      <vt:lpstr>Housing: Substandard House Interior</vt:lpstr>
      <vt:lpstr>Housing:  Substandard House Accessories </vt:lpstr>
      <vt:lpstr>Housing: Substandard Commercial Structure</vt:lpstr>
      <vt:lpstr>Housing: Residential / Commercial Demolition(s)</vt:lpstr>
      <vt:lpstr>Question:  What is the temperature requirement for a home’s cooling system?</vt:lpstr>
      <vt:lpstr>Zoning Citation Procedure</vt:lpstr>
      <vt:lpstr>Types of Zoning Cases</vt:lpstr>
      <vt:lpstr>Abandoned Vehicle</vt:lpstr>
      <vt:lpstr>Zoning Violations</vt:lpstr>
      <vt:lpstr>Zoning Violations</vt:lpstr>
      <vt:lpstr>Zoning:  Is This a Violation?</vt:lpstr>
      <vt:lpstr>Helpful Tips</vt:lpstr>
      <vt:lpstr>How to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Neighbor / Bad Neighbor</dc:title>
  <dc:creator>Gregory McGowan</dc:creator>
  <cp:lastModifiedBy>Marlaina Johns</cp:lastModifiedBy>
  <cp:revision>124</cp:revision>
  <dcterms:created xsi:type="dcterms:W3CDTF">2015-03-24T14:06:38Z</dcterms:created>
  <dcterms:modified xsi:type="dcterms:W3CDTF">2018-09-25T18:55:20Z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0x0101009CED4795D34C2742A7FC560DAA8DDD50</vt:lpwstr>
  </property>
</Properties>
</file>