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715" r:id="rId3"/>
    <p:sldId id="438" r:id="rId4"/>
    <p:sldId id="440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a Boyles" initials="KB" lastIdx="8" clrIdx="0">
    <p:extLst>
      <p:ext uri="{19B8F6BF-5375-455C-9EA6-DF929625EA0E}">
        <p15:presenceInfo xmlns:p15="http://schemas.microsoft.com/office/powerpoint/2012/main" userId="S::kboyles@southbendin.gov::06140637-eefd-4092-b3c5-f9f6d4094087" providerId="AD"/>
      </p:ext>
    </p:extLst>
  </p:cmAuthor>
  <p:cmAuthor id="2" name="Finnian Cavanaugh" initials="FC" lastIdx="3" clrIdx="1">
    <p:extLst>
      <p:ext uri="{19B8F6BF-5375-455C-9EA6-DF929625EA0E}">
        <p15:presenceInfo xmlns:p15="http://schemas.microsoft.com/office/powerpoint/2012/main" userId="S::fcavanau@southbendin.gov::565c9ae7-fb5f-4dd2-8df2-87cf10caef47" providerId="AD"/>
      </p:ext>
    </p:extLst>
  </p:cmAuthor>
  <p:cmAuthor id="3" name="Scott Kreeger" initials="SK" lastIdx="1" clrIdx="2">
    <p:extLst>
      <p:ext uri="{19B8F6BF-5375-455C-9EA6-DF929625EA0E}">
        <p15:presenceInfo xmlns:p15="http://schemas.microsoft.com/office/powerpoint/2012/main" userId="S::skreeger@southbendin.gov::a1bd5a2b-9c29-4ffe-939b-d63e4fab61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82961" autoAdjust="0"/>
  </p:normalViewPr>
  <p:slideViewPr>
    <p:cSldViewPr snapToGrid="0">
      <p:cViewPr varScale="1">
        <p:scale>
          <a:sx n="55" d="100"/>
          <a:sy n="55" d="100"/>
        </p:scale>
        <p:origin x="9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/>
                <a:ea typeface="+mn-ea"/>
                <a:cs typeface="+mn-cs"/>
              </a:defRPr>
            </a:pPr>
            <a:r>
              <a:rPr lang="en-US" sz="2000" b="1"/>
              <a:t>TIF Revenues ($m)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'Revenues '!$A$3</c:f>
              <c:strCache>
                <c:ptCount val="1"/>
                <c:pt idx="0">
                  <c:v>River West 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'Revenues '!$B$2:$F$2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'Revenues '!$B$3:$F$3</c:f>
              <c:numCache>
                <c:formatCode>"$"#,##0.00</c:formatCode>
                <c:ptCount val="5"/>
                <c:pt idx="0">
                  <c:v>22.67</c:v>
                </c:pt>
                <c:pt idx="1">
                  <c:v>17.57</c:v>
                </c:pt>
                <c:pt idx="2">
                  <c:v>17.489999999999998</c:v>
                </c:pt>
                <c:pt idx="3">
                  <c:v>16.899999999999999</c:v>
                </c:pt>
                <c:pt idx="4">
                  <c:v>18.27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0D-4F85-B375-E69968AC2B7B}"/>
            </c:ext>
          </c:extLst>
        </c:ser>
        <c:ser>
          <c:idx val="1"/>
          <c:order val="1"/>
          <c:tx>
            <c:strRef>
              <c:f>'Revenues '!$A$4</c:f>
              <c:strCache>
                <c:ptCount val="1"/>
                <c:pt idx="0">
                  <c:v>River East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'Revenues '!$B$2:$F$2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'Revenues '!$B$4:$F$4</c:f>
              <c:numCache>
                <c:formatCode>"$"#,##0.00</c:formatCode>
                <c:ptCount val="5"/>
                <c:pt idx="0">
                  <c:v>7.45</c:v>
                </c:pt>
                <c:pt idx="1">
                  <c:v>7.14</c:v>
                </c:pt>
                <c:pt idx="2">
                  <c:v>8.64</c:v>
                </c:pt>
                <c:pt idx="3">
                  <c:v>8.3800000000000008</c:v>
                </c:pt>
                <c:pt idx="4">
                  <c:v>9.8800000000000008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0D-4F85-B375-E69968AC2B7B}"/>
            </c:ext>
          </c:extLst>
        </c:ser>
        <c:ser>
          <c:idx val="2"/>
          <c:order val="2"/>
          <c:tx>
            <c:strRef>
              <c:f>'Revenues '!$A$5</c:f>
              <c:strCache>
                <c:ptCount val="1"/>
                <c:pt idx="0">
                  <c:v>South Side</c:v>
                </c:pt>
              </c:strCache>
            </c:strRef>
          </c:tx>
          <c:spPr>
            <a:solidFill>
              <a:srgbClr val="8C59C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'Revenues '!$B$2:$F$2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'Revenues '!$B$5:$F$5</c:f>
              <c:numCache>
                <c:formatCode>"$"#,##0.00</c:formatCode>
                <c:ptCount val="5"/>
                <c:pt idx="0">
                  <c:v>2.36</c:v>
                </c:pt>
                <c:pt idx="1">
                  <c:v>2.2400000000000002</c:v>
                </c:pt>
                <c:pt idx="2">
                  <c:v>2.06</c:v>
                </c:pt>
                <c:pt idx="3">
                  <c:v>1.89</c:v>
                </c:pt>
                <c:pt idx="4">
                  <c:v>1.89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0D-4F85-B375-E69968AC2B7B}"/>
            </c:ext>
          </c:extLst>
        </c:ser>
        <c:ser>
          <c:idx val="3"/>
          <c:order val="3"/>
          <c:tx>
            <c:strRef>
              <c:f>'Revenues '!$A$6</c:f>
              <c:strCache>
                <c:ptCount val="1"/>
                <c:pt idx="0">
                  <c:v>Douglas Road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009012572557644E-2"/>
                  <c:y val="6.37450039225764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0D-4F85-B375-E69968AC2B7B}"/>
                </c:ext>
              </c:extLst>
            </c:dLbl>
            <c:dLbl>
              <c:idx val="4"/>
              <c:layout>
                <c:manualLayout>
                  <c:x val="6.00901257255764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0D-4F85-B375-E69968AC2B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'Revenues '!$B$2:$F$2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'Revenues '!$B$6:$F$6</c:f>
              <c:numCache>
                <c:formatCode>General</c:formatCode>
                <c:ptCount val="5"/>
                <c:pt idx="3" formatCode="&quot;$&quot;#,##0.00">
                  <c:v>0.37</c:v>
                </c:pt>
                <c:pt idx="4" formatCode="&quot;$&quot;#,##0.00">
                  <c:v>0.16700000000000001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0D-4F85-B375-E69968AC2B7B}"/>
            </c:ext>
          </c:extLst>
        </c:ser>
        <c:ser>
          <c:idx val="4"/>
          <c:order val="4"/>
          <c:tx>
            <c:strRef>
              <c:f>'Revenues '!$A$7</c:f>
              <c:strCache>
                <c:ptCount val="1"/>
                <c:pt idx="0">
                  <c:v>West Washington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'Revenues '!$B$2:$F$2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'Revenues '!$B$7:$F$7</c:f>
              <c:numCache>
                <c:formatCode>"$"#,##0.00</c:formatCode>
                <c:ptCount val="5"/>
                <c:pt idx="0">
                  <c:v>0.34</c:v>
                </c:pt>
                <c:pt idx="1">
                  <c:v>0.32</c:v>
                </c:pt>
                <c:pt idx="2">
                  <c:v>0.33</c:v>
                </c:pt>
                <c:pt idx="3">
                  <c:v>0.28999999999999998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0D-4F85-B375-E69968AC2B7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7289471"/>
        <c:axId val="320381599"/>
      </c:barChart>
      <c:catAx>
        <c:axId val="577289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/>
                <a:ea typeface="+mn-ea"/>
                <a:cs typeface="+mn-cs"/>
              </a:defRPr>
            </a:pPr>
            <a:endParaRPr lang="en-US"/>
          </a:p>
        </c:txPr>
        <c:crossAx val="320381599"/>
        <c:crosses val="autoZero"/>
        <c:auto val="1"/>
        <c:lblAlgn val="ctr"/>
        <c:lblOffset val="100"/>
        <c:noMultiLvlLbl val="0"/>
      </c:catAx>
      <c:valAx>
        <c:axId val="320381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r>
                  <a:rPr lang="en-US" sz="1400" b="1"/>
                  <a:t>Revenue in Millions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ato" panose="020F0502020204030203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0_);_(&quot;$&quot;* \(#,##0.00\);_(&quot;$&quot;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/>
                <a:ea typeface="+mn-ea"/>
                <a:cs typeface="+mn-cs"/>
              </a:defRPr>
            </a:pPr>
            <a:endParaRPr lang="en-US"/>
          </a:p>
        </c:txPr>
        <c:crossAx val="577289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1000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Lato" panose="020F0502020204030203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CFCE420-FB42-463D-A8FD-D024704D62A5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E6E440B-0844-4038-8F5E-ECBB75CB2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0CBCF-CE47-425B-977E-961179B76B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80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CAE25-5251-4623-9FC3-3DEBD57F0A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76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CAE25-5251-4623-9FC3-3DEBD57F0A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37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6A701-E728-418E-9961-5C47A2CCC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4A12E-DC8E-409F-8373-117D57736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BBAAF-B2E4-44DF-BCAF-52FDBA99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CEF6-D497-46DB-9890-94ED13831E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0975B4-98AC-483B-AC44-F1F95B057FBF}"/>
              </a:ext>
            </a:extLst>
          </p:cNvPr>
          <p:cNvCxnSpPr/>
          <p:nvPr/>
        </p:nvCxnSpPr>
        <p:spPr>
          <a:xfrm>
            <a:off x="1524000" y="3560093"/>
            <a:ext cx="91586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38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7089-D90D-48EA-B988-53E2E5259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01189-83A4-47F9-BE33-E5807C121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C83DD-8E83-4ECD-8A31-E32C02C1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CEF6-D497-46DB-9890-94ED138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752754-270F-4AF7-9273-4D5CC1630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3A270-04E9-4F43-97AA-4890759B6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07920-993C-4D4E-9A23-F1E830F5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CEF6-D497-46DB-9890-94ED138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3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92A79-A1B8-4B9F-893D-5FCFE880A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CEB27-4B2E-4F91-9142-A1B864A04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E99D6-28CC-423B-9978-7CAF3EA44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CEF6-D497-46DB-9890-94ED138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9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01FCF-2962-4274-87E3-3AFA1D1FF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B971E-BB39-4421-8E44-B6A1BF2F1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F7EBF-F20D-4EFE-9B46-C63383BCA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CEF6-D497-46DB-9890-94ED138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0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ED263-A42C-4350-99E0-3F400511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95C3D-9407-4E30-8053-4DFDBFF02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92816-3252-436A-B93E-A5F3C137B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1A64F-F696-40AF-A878-6BB5D8BE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CEF6-D497-46DB-9890-94ED138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2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9859F-B633-4E09-879E-FB7FA7F5F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014BA-3051-4712-B6A4-16F608CAE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009DF2-C420-4537-941B-B5FEE337F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16816-57AB-47BA-BC41-849427052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58B932-1129-4D32-A10E-129BA06EB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9C7E40-EEF7-4453-A258-FB1E9DF29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CEF6-D497-46DB-9890-94ED138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D7BB7-3054-455F-9D34-E9A84546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6501F-5EE0-40D3-819C-67A7142AC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CEF6-D497-46DB-9890-94ED138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7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6F39C-61ED-4B4F-8A77-23D908F40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CEF6-D497-46DB-9890-94ED138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1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BEB60-C9B6-444C-8EAE-3F73E8DAD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4432B-48B8-44CF-94CC-7CBB53100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6CEC5-23EB-4BA5-8AEE-C3C2A553E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ED4AD-E9D0-4AB0-A43E-88C0F6E2E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CEF6-D497-46DB-9890-94ED138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7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EAC95-5C32-4993-AABD-76D61ABB9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5696D0-9DC1-4B9A-BBB2-FB33F256BE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DC015-1177-4C20-9C89-F7E49B34D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CCA19-BD06-4444-BCB1-EDC8E1977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CEF6-D497-46DB-9890-94ED13831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2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724D48-5221-4C45-B5A6-4CBB09810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16" y="649477"/>
            <a:ext cx="10984684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B6A28-1EE1-4E24-861D-23ABC6DB2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53299"/>
            <a:ext cx="10515600" cy="4423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FA70A2-93E2-4B18-A4D9-597DB1B2E311}"/>
              </a:ext>
            </a:extLst>
          </p:cNvPr>
          <p:cNvSpPr/>
          <p:nvPr/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2323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" descr="Image result for south bend flag">
            <a:extLst>
              <a:ext uri="{FF2B5EF4-FFF2-40B4-BE49-F238E27FC236}">
                <a16:creationId xmlns:a16="http://schemas.microsoft.com/office/drawing/2014/main" id="{471E3F67-BD2F-4CC6-9F6C-4F9FE2617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7614" y="0"/>
            <a:ext cx="1144386" cy="68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379E1-2BB6-4FF1-9C32-8C8E02908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39480" y="165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Lato" panose="020F0502020204030203"/>
              </a:defRPr>
            </a:lvl1pPr>
          </a:lstStyle>
          <a:p>
            <a:fld id="{3EE5CEF6-D497-46DB-9890-94ED13831E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5EC7C32-3CD2-46F8-9335-F28A2CA7D1E3}"/>
              </a:ext>
            </a:extLst>
          </p:cNvPr>
          <p:cNvSpPr txBox="1">
            <a:spLocks/>
          </p:cNvSpPr>
          <p:nvPr/>
        </p:nvSpPr>
        <p:spPr>
          <a:xfrm>
            <a:off x="12227" y="1579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Lato" panose="020F0502020204030203" pitchFamily="34" charset="0"/>
              </a:rPr>
              <a:t>CITY OF SOUTH BEND, IN</a:t>
            </a:r>
          </a:p>
        </p:txBody>
      </p:sp>
    </p:spTree>
    <p:extLst>
      <p:ext uri="{BB962C8B-B14F-4D97-AF65-F5344CB8AC3E}">
        <p14:creationId xmlns:p14="http://schemas.microsoft.com/office/powerpoint/2010/main" val="369867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ato" panose="020F0502020204030203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3AA6-9A5C-46F5-80E6-CDCD195FA9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7A1A3-CAB8-456F-956F-F69D1D3C0C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D67B7C-6A1F-4DEC-BB15-51F6DFDB5402}"/>
              </a:ext>
            </a:extLst>
          </p:cNvPr>
          <p:cNvSpPr/>
          <p:nvPr/>
        </p:nvSpPr>
        <p:spPr>
          <a:xfrm>
            <a:off x="0" y="639097"/>
            <a:ext cx="12192000" cy="6218903"/>
          </a:xfrm>
          <a:prstGeom prst="rect">
            <a:avLst/>
          </a:prstGeom>
          <a:solidFill>
            <a:srgbClr val="232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19D7452-3D0C-4DF1-8ACE-E9E5CDAB1DA2}"/>
              </a:ext>
            </a:extLst>
          </p:cNvPr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2022 TIF OVERVIEW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138502B-FA2A-4AC1-A118-3379B21695A4}"/>
              </a:ext>
            </a:extLst>
          </p:cNvPr>
          <p:cNvSpPr txBox="1">
            <a:spLocks/>
          </p:cNvSpPr>
          <p:nvPr/>
        </p:nvSpPr>
        <p:spPr>
          <a:xfrm>
            <a:off x="1676400" y="37544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Lato" panose="020F0502020204030203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Lato" panose="020F0502020204030203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Lato" panose="020F0502020204030203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Lato" panose="020F0502020204030203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October 28, 2021</a:t>
            </a:r>
          </a:p>
        </p:txBody>
      </p:sp>
    </p:spTree>
    <p:extLst>
      <p:ext uri="{BB962C8B-B14F-4D97-AF65-F5344CB8AC3E}">
        <p14:creationId xmlns:p14="http://schemas.microsoft.com/office/powerpoint/2010/main" val="181089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6884-EAD3-4519-B230-E183F2348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Redevelopment Funds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F0F646-2800-4DAA-94DC-E6DB3665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1843493"/>
            <a:ext cx="10888579" cy="4649990"/>
          </a:xfrm>
        </p:spPr>
        <p:txBody>
          <a:bodyPr>
            <a:normAutofit/>
          </a:bodyPr>
          <a:lstStyle/>
          <a:p>
            <a:r>
              <a:rPr lang="en-US" sz="2400" i="1" dirty="0">
                <a:latin typeface="Lato" panose="020F0502020204030203"/>
              </a:rPr>
              <a:t>324 - River West TIF District</a:t>
            </a:r>
          </a:p>
          <a:p>
            <a:r>
              <a:rPr lang="en-US" sz="2400" i="1" dirty="0">
                <a:latin typeface="Lato" panose="020F0502020204030203"/>
              </a:rPr>
              <a:t>422 – West Washington TIF District</a:t>
            </a:r>
          </a:p>
          <a:p>
            <a:r>
              <a:rPr lang="en-US" sz="2400" i="1" dirty="0">
                <a:latin typeface="Lato" panose="020F0502020204030203"/>
              </a:rPr>
              <a:t>429, 436 – River East TIF District</a:t>
            </a:r>
          </a:p>
          <a:p>
            <a:r>
              <a:rPr lang="en-US" sz="2400" i="1" dirty="0">
                <a:latin typeface="Lato" panose="020F0502020204030203"/>
              </a:rPr>
              <a:t>430 – South Side TIF District</a:t>
            </a:r>
          </a:p>
          <a:p>
            <a:r>
              <a:rPr lang="en-US" sz="2400" i="1" dirty="0">
                <a:latin typeface="Lato" panose="020F0502020204030203"/>
              </a:rPr>
              <a:t>433 – Redevelopment Admin/Pokagon Fund</a:t>
            </a:r>
          </a:p>
          <a:p>
            <a:r>
              <a:rPr lang="en-US" sz="2400" i="1" dirty="0">
                <a:latin typeface="Lato" panose="020F0502020204030203"/>
              </a:rPr>
              <a:t>435 – Douglas Road TIF District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4174" t="7094" r="14747"/>
          <a:stretch/>
        </p:blipFill>
        <p:spPr>
          <a:xfrm>
            <a:off x="7248710" y="722822"/>
            <a:ext cx="4942703" cy="61270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9946E2-D867-4770-A7CC-474423F3B23B}"/>
              </a:ext>
            </a:extLst>
          </p:cNvPr>
          <p:cNvSpPr txBox="1"/>
          <p:nvPr/>
        </p:nvSpPr>
        <p:spPr>
          <a:xfrm>
            <a:off x="53905" y="6480575"/>
            <a:ext cx="2535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INFORMATION ONLY</a:t>
            </a:r>
          </a:p>
        </p:txBody>
      </p:sp>
    </p:spTree>
    <p:extLst>
      <p:ext uri="{BB962C8B-B14F-4D97-AF65-F5344CB8AC3E}">
        <p14:creationId xmlns:p14="http://schemas.microsoft.com/office/powerpoint/2010/main" val="333033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99299" y="29965"/>
            <a:ext cx="5155257" cy="496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25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Overview of Redevelopment Funds</a:t>
            </a:r>
            <a:endParaRPr lang="en-US" sz="2625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64FFE6-4DE9-4526-899C-FBFDE555E309}"/>
              </a:ext>
            </a:extLst>
          </p:cNvPr>
          <p:cNvSpPr/>
          <p:nvPr/>
        </p:nvSpPr>
        <p:spPr>
          <a:xfrm>
            <a:off x="0" y="-29302"/>
            <a:ext cx="12192000" cy="685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48342DA-AAE1-43CD-AA8C-D70F47064E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903555"/>
              </p:ext>
            </p:extLst>
          </p:nvPr>
        </p:nvGraphicFramePr>
        <p:xfrm>
          <a:off x="882502" y="533137"/>
          <a:ext cx="9633098" cy="5562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531C37C-23B0-4C66-8D9D-758B4965AA44}"/>
              </a:ext>
            </a:extLst>
          </p:cNvPr>
          <p:cNvSpPr/>
          <p:nvPr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rgbClr val="151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076EFA-90D5-4362-A5DF-50CAF3D6BB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286500"/>
            <a:ext cx="2133600" cy="457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8966C4A-8014-47D6-B123-74076CEDC80B}"/>
              </a:ext>
            </a:extLst>
          </p:cNvPr>
          <p:cNvSpPr/>
          <p:nvPr/>
        </p:nvSpPr>
        <p:spPr>
          <a:xfrm>
            <a:off x="-1" y="-29302"/>
            <a:ext cx="12191999" cy="503172"/>
          </a:xfrm>
          <a:prstGeom prst="rect">
            <a:avLst/>
          </a:prstGeom>
          <a:solidFill>
            <a:srgbClr val="151B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1256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70500F2-B5E6-43F4-9821-8C41D6473BC7}"/>
              </a:ext>
            </a:extLst>
          </p:cNvPr>
          <p:cNvSpPr/>
          <p:nvPr/>
        </p:nvSpPr>
        <p:spPr>
          <a:xfrm>
            <a:off x="0" y="-29302"/>
            <a:ext cx="12192000" cy="685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67BE5F-4CEE-4350-AAFD-8C9ED70004F5}"/>
              </a:ext>
            </a:extLst>
          </p:cNvPr>
          <p:cNvSpPr/>
          <p:nvPr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rgbClr val="151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76E8FBD-C2CA-44BC-9121-72B520F4D3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286500"/>
            <a:ext cx="2133600" cy="4572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F591958-FD50-460A-B90E-D0EF168B5FFF}"/>
              </a:ext>
            </a:extLst>
          </p:cNvPr>
          <p:cNvSpPr/>
          <p:nvPr/>
        </p:nvSpPr>
        <p:spPr>
          <a:xfrm>
            <a:off x="-1" y="-29302"/>
            <a:ext cx="12191999" cy="503172"/>
          </a:xfrm>
          <a:prstGeom prst="rect">
            <a:avLst/>
          </a:prstGeom>
          <a:solidFill>
            <a:srgbClr val="151B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455289" y="0"/>
            <a:ext cx="5079917" cy="496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25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Overview of Redevelopment Funds</a:t>
            </a:r>
            <a:endParaRPr lang="en-US" sz="2625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9590" y="800570"/>
            <a:ext cx="10232066" cy="363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$30.6 million expected revenue across redevelopment funds</a:t>
            </a:r>
          </a:p>
          <a:p>
            <a:pPr>
              <a:lnSpc>
                <a:spcPct val="150000"/>
              </a:lnSpc>
            </a:pPr>
            <a:r>
              <a:rPr lang="en-US" altLang="en-US" sz="1900" i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$14.1m for debt service leaves </a:t>
            </a:r>
            <a:r>
              <a:rPr lang="en-US" altLang="en-US" sz="1900" b="1" i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$16.5m of 2022 funds</a:t>
            </a:r>
          </a:p>
          <a:p>
            <a:pPr>
              <a:lnSpc>
                <a:spcPct val="150000"/>
              </a:lnSpc>
            </a:pPr>
            <a:r>
              <a:rPr lang="en-US" altLang="en-US" sz="1600" u="sng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Major Projects</a:t>
            </a:r>
          </a:p>
          <a:p>
            <a:pPr marL="385763" indent="-385763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6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$4m for My SB Parks and Trails, including Seitz Park, LaSalle Park, new South Side park, and trails</a:t>
            </a:r>
          </a:p>
          <a:p>
            <a:pPr marL="385763" indent="-385763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6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$3m for Fire Station #8</a:t>
            </a:r>
          </a:p>
          <a:p>
            <a:pPr marL="385763" indent="-385763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6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$2.5m for Rebuilding Our Streets</a:t>
            </a:r>
          </a:p>
          <a:p>
            <a:pPr marL="385763" indent="-385763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6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$2.75m for Neighborhood Main Streets infrastructure</a:t>
            </a:r>
          </a:p>
          <a:p>
            <a:pPr marL="385763" indent="-385763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6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$4m for federal and state competitive grant matches</a:t>
            </a:r>
          </a:p>
          <a:p>
            <a:pPr marL="385763" indent="-385763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6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$459,500 for redevelopment professional services (legal, engineering, TIF management)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5F8493-9920-49A2-8543-96349734ABE2}"/>
              </a:ext>
            </a:extLst>
          </p:cNvPr>
          <p:cNvSpPr txBox="1"/>
          <p:nvPr/>
        </p:nvSpPr>
        <p:spPr>
          <a:xfrm>
            <a:off x="9656626" y="5802868"/>
            <a:ext cx="2535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INFORMATION ONLY</a:t>
            </a:r>
          </a:p>
        </p:txBody>
      </p:sp>
    </p:spTree>
    <p:extLst>
      <p:ext uri="{BB962C8B-B14F-4D97-AF65-F5344CB8AC3E}">
        <p14:creationId xmlns:p14="http://schemas.microsoft.com/office/powerpoint/2010/main" val="3654234728"/>
      </p:ext>
    </p:extLst>
  </p:cSld>
  <p:clrMapOvr>
    <a:masterClrMapping/>
  </p:clrMapOvr>
</p:sld>
</file>

<file path=ppt/theme/theme1.xml><?xml version="1.0" encoding="utf-8"?>
<a:theme xmlns:a="http://schemas.openxmlformats.org/drawingml/2006/main" name="South Be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 Bend" id="{4854FE1A-63C7-4233-BD31-E6A9478159B1}" vid="{B436CECC-01D7-45C1-B9DB-20D6025565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5054</TotalTime>
  <Words>161</Words>
  <Application>Microsoft Office PowerPoint</Application>
  <PresentationFormat>Widescreen</PresentationFormat>
  <Paragraphs>28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Lato</vt:lpstr>
      <vt:lpstr>South Bend</vt:lpstr>
      <vt:lpstr>PowerPoint Presentation</vt:lpstr>
      <vt:lpstr>Redevelopment Funds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Parker</dc:creator>
  <cp:lastModifiedBy>Amanda Pietsch</cp:lastModifiedBy>
  <cp:revision>42</cp:revision>
  <cp:lastPrinted>2021-09-10T01:50:40Z</cp:lastPrinted>
  <dcterms:created xsi:type="dcterms:W3CDTF">2021-08-30T18:22:57Z</dcterms:created>
  <dcterms:modified xsi:type="dcterms:W3CDTF">2021-10-20T19:57:51Z</dcterms:modified>
</cp:coreProperties>
</file>